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2"/>
  </p:notesMasterIdLst>
  <p:sldIdLst>
    <p:sldId id="256" r:id="rId2"/>
    <p:sldId id="340" r:id="rId3"/>
    <p:sldId id="326" r:id="rId4"/>
    <p:sldId id="305" r:id="rId5"/>
    <p:sldId id="320" r:id="rId6"/>
    <p:sldId id="319" r:id="rId7"/>
    <p:sldId id="309" r:id="rId8"/>
    <p:sldId id="311" r:id="rId9"/>
    <p:sldId id="328" r:id="rId10"/>
    <p:sldId id="332" r:id="rId11"/>
    <p:sldId id="330" r:id="rId12"/>
    <p:sldId id="336" r:id="rId13"/>
    <p:sldId id="314" r:id="rId14"/>
    <p:sldId id="273" r:id="rId15"/>
    <p:sldId id="261" r:id="rId16"/>
    <p:sldId id="263" r:id="rId17"/>
    <p:sldId id="283" r:id="rId18"/>
    <p:sldId id="284" r:id="rId19"/>
    <p:sldId id="297" r:id="rId20"/>
    <p:sldId id="288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0000"/>
    <a:srgbClr val="A50021"/>
    <a:srgbClr val="000099"/>
    <a:srgbClr val="FF9900"/>
    <a:srgbClr val="96969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2416" autoAdjust="0"/>
  </p:normalViewPr>
  <p:slideViewPr>
    <p:cSldViewPr>
      <p:cViewPr varScale="1">
        <p:scale>
          <a:sx n="35" d="100"/>
          <a:sy n="35" d="100"/>
        </p:scale>
        <p:origin x="145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1ABCA91-510C-4F44-A153-3A5BFA5E8A03}" type="datetimeFigureOut">
              <a:rPr lang="ru-RU"/>
              <a:pPr>
                <a:defRPr/>
              </a:pPr>
              <a:t>05.10.2014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339C57E-D358-4F42-93ED-5C83F5B5F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39C57E-D358-4F42-93ED-5C83F5B5FBF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9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39C57E-D358-4F42-93ED-5C83F5B5FBF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8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39C57E-D358-4F42-93ED-5C83F5B5FBF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39C57E-D358-4F42-93ED-5C83F5B5FBF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8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2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918A8-0203-4A30-AA44-6DFB9F94F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6FCBD-4EFB-4BD7-A407-98AEE613B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0C3C7-D86C-49E4-9BAA-7AB041459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C77-7D23-48BC-B28B-43520BAE5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7EAE8-6C86-4756-980E-861A3DCE0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D3029-2F52-47CE-9B74-4EDD9662D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9CF23-49ED-494E-91CC-D3513AA23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FE7D-0F2C-4920-9075-F3199EE7F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1F84D-1416-4F42-AF76-2334757E3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C8BD1-430A-4B10-9473-A780DD2A7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FEB52-B1DF-4BF1-87D2-2BB033AD5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9927C-47F4-4CAF-9524-93ED0DEAF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9A1BE-37FD-42F3-9DC8-E30250AC9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98114C-B5EE-456A-B51A-73733025F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0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120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120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1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5121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1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1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C:\Documents and Settings\Kirpikov\Рабочий стол\опер\Опер 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8" y="692150"/>
            <a:ext cx="3429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1951038"/>
            <a:ext cx="8642350" cy="2990850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медицинской сестры в оказании хирургической помощи больным туберкулезом легких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873625" y="4437063"/>
            <a:ext cx="37226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b="1">
                <a:solidFill>
                  <a:srgbClr val="FFFF00"/>
                </a:solidFill>
              </a:rPr>
              <a:t>Старшая операционная медицинская сестра Туберкулезной клинической больницы №3 им.проф. Г.А.Захарьина</a:t>
            </a:r>
            <a:br>
              <a:rPr lang="ru-RU" altLang="ru-RU" b="1">
                <a:solidFill>
                  <a:srgbClr val="FFFF00"/>
                </a:solidFill>
              </a:rPr>
            </a:br>
            <a:r>
              <a:rPr lang="ru-RU" altLang="ru-RU" b="1">
                <a:solidFill>
                  <a:srgbClr val="FFFF00"/>
                </a:solidFill>
              </a:rPr>
              <a:t> Зайцева Людмила Николаевна </a:t>
            </a: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323850" y="217488"/>
            <a:ext cx="9097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       ДЕПАРТАМЕНТ  ЗДРАВООХРАНЕНИЯ    ГОРОДА     МОСКВЫ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3635896" y="6356350"/>
            <a:ext cx="2345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МОСКВА   2014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9556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smtClean="0">
                <a:solidFill>
                  <a:srgbClr val="66FF66"/>
                </a:solidFill>
              </a:rPr>
              <a:t>                                                          </a:t>
            </a:r>
            <a:endParaRPr lang="ru-RU" altLang="ru-RU" sz="2400" smtClean="0">
              <a:solidFill>
                <a:srgbClr val="FFFF66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13" y="285750"/>
            <a:ext cx="8077200" cy="736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FF66"/>
                </a:solidFill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ЭПП с пломбировкой силиконом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ru-RU" b="1" dirty="0" smtClean="0"/>
              <a:t> 		</a:t>
            </a:r>
            <a:endParaRPr lang="ru-RU" sz="2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 eaLnBrk="1" hangingPunct="1">
              <a:defRPr/>
            </a:pPr>
            <a:endParaRPr lang="ru-RU" sz="2800" b="1" dirty="0" smtClean="0"/>
          </a:p>
          <a:p>
            <a:pPr lvl="4" algn="just"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19460" name="Picture 6" descr="PB010001"/>
          <p:cNvPicPr>
            <a:picLocks noChangeAspect="1" noChangeArrowheads="1"/>
          </p:cNvPicPr>
          <p:nvPr/>
        </p:nvPicPr>
        <p:blipFill>
          <a:blip r:embed="rId2" cstate="print"/>
          <a:srcRect l="41095" t="18016" r="19652" b="35207"/>
          <a:stretch>
            <a:fillRect/>
          </a:stretch>
        </p:blipFill>
        <p:spPr bwMode="auto">
          <a:xfrm>
            <a:off x="755576" y="1412776"/>
            <a:ext cx="2592387" cy="23622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9461" name="Picture 7" descr="PB010002"/>
          <p:cNvPicPr>
            <a:picLocks noChangeAspect="1" noChangeArrowheads="1"/>
          </p:cNvPicPr>
          <p:nvPr/>
        </p:nvPicPr>
        <p:blipFill>
          <a:blip r:embed="rId3" cstate="print"/>
          <a:srcRect l="50803" t="48692" r="28276" b="26880"/>
          <a:stretch>
            <a:fillRect/>
          </a:stretch>
        </p:blipFill>
        <p:spPr bwMode="auto">
          <a:xfrm>
            <a:off x="5580063" y="1412776"/>
            <a:ext cx="2555875" cy="240506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9462" name="Picture 8" descr="P1010012"/>
          <p:cNvPicPr>
            <a:picLocks noChangeAspect="1" noChangeArrowheads="1"/>
          </p:cNvPicPr>
          <p:nvPr/>
        </p:nvPicPr>
        <p:blipFill>
          <a:blip r:embed="rId4" cstate="print"/>
          <a:srcRect l="25024" t="34541" r="7054"/>
          <a:stretch>
            <a:fillRect/>
          </a:stretch>
        </p:blipFill>
        <p:spPr bwMode="auto">
          <a:xfrm>
            <a:off x="4572000" y="4005263"/>
            <a:ext cx="3429000" cy="2663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3" name="Picture 7" descr="P6050002"/>
          <p:cNvPicPr>
            <a:picLocks noChangeAspect="1" noChangeArrowheads="1"/>
          </p:cNvPicPr>
          <p:nvPr/>
        </p:nvPicPr>
        <p:blipFill>
          <a:blip r:embed="rId5" cstate="print"/>
          <a:srcRect l="40709" t="28593" r="29852" b="31021"/>
          <a:stretch>
            <a:fillRect/>
          </a:stretch>
        </p:blipFill>
        <p:spPr bwMode="auto">
          <a:xfrm>
            <a:off x="755576" y="4005262"/>
            <a:ext cx="3483794" cy="2663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14313"/>
            <a:ext cx="7772400" cy="214312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FF66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Лобэктомия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773238"/>
            <a:ext cx="8763000" cy="4572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 smtClean="0"/>
              <a:t>        </a:t>
            </a:r>
            <a:endParaRPr lang="ru-RU" altLang="ru-RU" sz="28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ru-RU" altLang="ru-RU" b="1" dirty="0" smtClean="0"/>
              <a:t>         </a:t>
            </a:r>
            <a:r>
              <a:rPr lang="ru-RU" altLang="ru-RU" b="1" dirty="0" smtClean="0">
                <a:solidFill>
                  <a:srgbClr val="FFFF66"/>
                </a:solidFill>
              </a:rPr>
              <a:t>	</a:t>
            </a: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b="1" dirty="0" smtClean="0"/>
              <a:t>         </a:t>
            </a:r>
            <a:endParaRPr lang="en-US" altLang="ru-RU" b="1" dirty="0" smtClean="0"/>
          </a:p>
          <a:p>
            <a:pPr eaLnBrk="1" hangingPunct="1">
              <a:defRPr/>
            </a:pPr>
            <a:endParaRPr lang="ru-RU" altLang="ru-RU" b="1" dirty="0" smtClean="0"/>
          </a:p>
          <a:p>
            <a:pPr eaLnBrk="1" hangingPunct="1">
              <a:defRPr/>
            </a:pPr>
            <a:r>
              <a:rPr lang="ru-RU" altLang="ru-RU" b="1" dirty="0" smtClean="0"/>
              <a:t>	</a:t>
            </a:r>
            <a:r>
              <a:rPr lang="ru-RU" altLang="ru-RU" sz="3500" b="1" i="1" dirty="0" smtClean="0">
                <a:solidFill>
                  <a:srgbClr val="FFFF66"/>
                </a:solidFill>
              </a:rPr>
              <a:t>	</a:t>
            </a:r>
            <a:r>
              <a:rPr lang="ru-RU" altLang="ru-RU" b="1" i="1" dirty="0" smtClean="0"/>
              <a:t>	</a:t>
            </a:r>
            <a:endParaRPr lang="ru-RU" altLang="ru-RU" b="1" i="1" dirty="0" smtClean="0">
              <a:solidFill>
                <a:srgbClr val="FFFF66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ru-RU" altLang="ru-RU" b="1" dirty="0" smtClean="0">
              <a:solidFill>
                <a:srgbClr val="FFFF66"/>
              </a:solidFill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857250" y="1285875"/>
          <a:ext cx="3313113" cy="268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Фотография Photo Editor" r:id="rId3" imgW="13898915" imgH="11247619" progId="">
                  <p:embed/>
                </p:oleObj>
              </mc:Choice>
              <mc:Fallback>
                <p:oleObj name="Фотография Photo Editor" r:id="rId3" imgW="13898915" imgH="112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1285875"/>
                        <a:ext cx="3313113" cy="26812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10" descr="P101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955" y="4125151"/>
            <a:ext cx="3313112" cy="24856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4" name="Picture 11" descr="P1010010"/>
          <p:cNvPicPr>
            <a:picLocks noChangeAspect="1" noChangeArrowheads="1"/>
          </p:cNvPicPr>
          <p:nvPr/>
        </p:nvPicPr>
        <p:blipFill>
          <a:blip r:embed="rId6" cstate="print"/>
          <a:srcRect l="14294" t="7640" r="11398" b="4787"/>
          <a:stretch>
            <a:fillRect/>
          </a:stretch>
        </p:blipFill>
        <p:spPr bwMode="auto">
          <a:xfrm>
            <a:off x="5731669" y="4143375"/>
            <a:ext cx="2376487" cy="243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5" name="Rectangle 13"/>
          <p:cNvSpPr>
            <a:spLocks noChangeArrowheads="1"/>
          </p:cNvSpPr>
          <p:nvPr/>
        </p:nvSpPr>
        <p:spPr bwMode="auto">
          <a:xfrm>
            <a:off x="2347913" y="1204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pic>
        <p:nvPicPr>
          <p:cNvPr id="22536" name="Picture 12" descr="PB250001"/>
          <p:cNvPicPr>
            <a:picLocks noChangeAspect="1" noChangeArrowheads="1"/>
          </p:cNvPicPr>
          <p:nvPr/>
        </p:nvPicPr>
        <p:blipFill>
          <a:blip r:embed="rId7" cstate="print"/>
          <a:srcRect l="17357" r="7484"/>
          <a:stretch>
            <a:fillRect/>
          </a:stretch>
        </p:blipFill>
        <p:spPr bwMode="auto">
          <a:xfrm>
            <a:off x="5731669" y="1362855"/>
            <a:ext cx="2376487" cy="259954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7" name="Line 16"/>
          <p:cNvSpPr>
            <a:spLocks noChangeShapeType="1"/>
          </p:cNvSpPr>
          <p:nvPr/>
        </p:nvSpPr>
        <p:spPr bwMode="auto">
          <a:xfrm flipV="1">
            <a:off x="900113" y="4292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8" name="Line 17"/>
          <p:cNvSpPr>
            <a:spLocks noChangeShapeType="1"/>
          </p:cNvSpPr>
          <p:nvPr/>
        </p:nvSpPr>
        <p:spPr bwMode="auto">
          <a:xfrm>
            <a:off x="971550" y="36449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620713"/>
            <a:ext cx="7543800" cy="9556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smtClean="0"/>
              <a:t/>
            </a:r>
            <a:br>
              <a:rPr lang="ru-RU" altLang="ru-RU" sz="2400" smtClean="0"/>
            </a:br>
            <a:endParaRPr lang="ru-RU" altLang="ru-RU" sz="2400" smtClean="0">
              <a:solidFill>
                <a:srgbClr val="FFFF66"/>
              </a:solidFill>
            </a:endParaRPr>
          </a:p>
        </p:txBody>
      </p:sp>
      <p:pic>
        <p:nvPicPr>
          <p:cNvPr id="24579" name="Picture 10" descr="P2120005"/>
          <p:cNvPicPr>
            <a:picLocks noChangeAspect="1" noChangeArrowheads="1"/>
          </p:cNvPicPr>
          <p:nvPr/>
        </p:nvPicPr>
        <p:blipFill>
          <a:blip r:embed="rId2" cstate="print"/>
          <a:srcRect l="11095" r="10873" b="20293"/>
          <a:stretch>
            <a:fillRect/>
          </a:stretch>
        </p:blipFill>
        <p:spPr bwMode="auto">
          <a:xfrm>
            <a:off x="285750" y="1714500"/>
            <a:ext cx="3384550" cy="3092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Picture 11" descr="P2120003"/>
          <p:cNvPicPr>
            <a:picLocks noChangeAspect="1" noChangeArrowheads="1"/>
          </p:cNvPicPr>
          <p:nvPr/>
        </p:nvPicPr>
        <p:blipFill>
          <a:blip r:embed="rId3" cstate="print"/>
          <a:srcRect l="55881" t="6683" r="5563" b="24107"/>
          <a:stretch>
            <a:fillRect/>
          </a:stretch>
        </p:blipFill>
        <p:spPr bwMode="auto">
          <a:xfrm>
            <a:off x="3500438" y="3643313"/>
            <a:ext cx="3671887" cy="28400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12" descr="P2120003"/>
          <p:cNvPicPr>
            <a:picLocks noChangeAspect="1" noChangeArrowheads="1"/>
          </p:cNvPicPr>
          <p:nvPr/>
        </p:nvPicPr>
        <p:blipFill>
          <a:blip r:embed="rId3" cstate="print"/>
          <a:srcRect l="3821" t="26381" r="61472" b="20291"/>
          <a:stretch>
            <a:fillRect/>
          </a:stretch>
        </p:blipFill>
        <p:spPr bwMode="auto">
          <a:xfrm>
            <a:off x="5286375" y="1714500"/>
            <a:ext cx="3168650" cy="2506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517525" y="5949950"/>
            <a:ext cx="2447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Лепестковый клапан</a:t>
            </a:r>
          </a:p>
          <a:p>
            <a:pPr algn="ctr"/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(А.В.Левина и соавт., 2002)</a:t>
            </a:r>
          </a:p>
        </p:txBody>
      </p:sp>
      <p:sp>
        <p:nvSpPr>
          <p:cNvPr id="24583" name="Text Box 14"/>
          <p:cNvSpPr txBox="1">
            <a:spLocks noChangeArrowheads="1"/>
          </p:cNvSpPr>
          <p:nvPr/>
        </p:nvSpPr>
        <p:spPr bwMode="auto">
          <a:xfrm>
            <a:off x="7240588" y="5229225"/>
            <a:ext cx="1804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Схема установки и </a:t>
            </a:r>
          </a:p>
          <a:p>
            <a:pPr algn="ctr"/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действия клапана</a:t>
            </a:r>
          </a:p>
        </p:txBody>
      </p:sp>
      <p:sp>
        <p:nvSpPr>
          <p:cNvPr id="157711" name="Text Box 15"/>
          <p:cNvSpPr txBox="1">
            <a:spLocks noChangeArrowheads="1"/>
          </p:cNvSpPr>
          <p:nvPr/>
        </p:nvSpPr>
        <p:spPr bwMode="auto">
          <a:xfrm>
            <a:off x="1352550" y="214313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Методы блокады бронха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1000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FFFF00"/>
                </a:solidFill>
              </a:rPr>
              <a:t>Роль медсестры реанимации и анестезиологии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5" y="1785938"/>
            <a:ext cx="4543425" cy="47863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 </a:t>
            </a:r>
            <a:r>
              <a:rPr lang="ru-RU" sz="2000" b="1" dirty="0" smtClean="0"/>
              <a:t>- ЭКГ-МОНИТОРИНГ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dirty="0" smtClean="0"/>
              <a:t> - ИЗМЕРЕНИЕ АД, ПУЛЬСА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dirty="0" smtClean="0"/>
              <a:t> - ОПРЕДЕЛЕНИЕ КОНЦЕНТРАЦИИ ГАЗООБМЕНА В ЛЕГКИХ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dirty="0" smtClean="0"/>
              <a:t> - КОНТРОЛЬ  ЗА </a:t>
            </a:r>
            <a:r>
              <a:rPr lang="en-US" b="1" dirty="0" smtClean="0"/>
              <a:t>t</a:t>
            </a:r>
            <a:r>
              <a:rPr lang="en-US" sz="2000" b="1" dirty="0" smtClean="0"/>
              <a:t> </a:t>
            </a:r>
            <a:r>
              <a:rPr lang="ru-RU" sz="2000" b="1" dirty="0" smtClean="0"/>
              <a:t> тела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dirty="0" smtClean="0"/>
              <a:t> - ПОЧАСОВОЙ ДИУРЕЗ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dirty="0" smtClean="0"/>
              <a:t> - КОНТРОЛЬ ЗА ОТДЕЛЯЕМЫМ ПО ДРЕНАЖАМ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dirty="0" smtClean="0"/>
              <a:t> - СОСТОЯНИЕ ПОВЯЗКИ </a:t>
            </a:r>
            <a:endParaRPr lang="ru-RU" sz="2000" b="1" dirty="0"/>
          </a:p>
        </p:txBody>
      </p:sp>
      <p:pic>
        <p:nvPicPr>
          <p:cNvPr id="26628" name="Picture 2" descr="G:\ВСЕ ФОТО\ФОТО  ТКБ№3\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484784"/>
            <a:ext cx="3528391" cy="482453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-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Основные показатели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11541"/>
              </p:ext>
            </p:extLst>
          </p:nvPr>
        </p:nvGraphicFramePr>
        <p:xfrm>
          <a:off x="357188" y="714375"/>
          <a:ext cx="8501062" cy="5903913"/>
        </p:xfrm>
        <a:graphic>
          <a:graphicData uri="http://schemas.openxmlformats.org/drawingml/2006/table">
            <a:tbl>
              <a:tblPr/>
              <a:tblGrid>
                <a:gridCol w="2922114"/>
                <a:gridCol w="2041862"/>
                <a:gridCol w="1768543"/>
                <a:gridCol w="1768543"/>
              </a:tblGrid>
              <a:tr h="337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2011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2012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2013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524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Пролечено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306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315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524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Работа койки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221,7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524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Оборот койки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130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Среднее пребывание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72,2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130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Выписано больных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381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377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363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740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Оперировано больных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369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366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740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Число общих анестезий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338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357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343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Количество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операций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491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343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Хирургическая активность, %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89,5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343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Число операций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на 1 койку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,9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4,9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524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Летальность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15(3,9%)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14(2,8%)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15(4,3%)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524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П/о летальность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2(0,5%)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6(1,2%)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6075" marR="0" lvl="0" indent="-3460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11(2,9%)</a:t>
                      </a:r>
                    </a:p>
                  </a:txBody>
                  <a:tcPr marL="16352" marR="16352" marT="16353" marB="163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7772400" cy="5762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Клинические наблюдения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5750" y="785813"/>
            <a:ext cx="8607425" cy="10001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Больной Р., 30л. </a:t>
            </a:r>
            <a:r>
              <a:rPr lang="ru-RU" sz="2400" dirty="0" smtClean="0"/>
              <a:t>Диагноз: двусторонний </a:t>
            </a:r>
            <a:r>
              <a:rPr lang="ru-RU" sz="2400" dirty="0" err="1" smtClean="0"/>
              <a:t>фиброзно</a:t>
            </a:r>
            <a:r>
              <a:rPr lang="ru-RU" sz="2400" dirty="0" smtClean="0"/>
              <a:t>–кавернозный туберкулез легких, МБТ +, МЛУ. Рецидивирующее кровохарканье.</a:t>
            </a:r>
          </a:p>
          <a:p>
            <a:pPr algn="l" eaLnBrk="1" hangingPunct="1">
              <a:defRPr/>
            </a:pPr>
            <a:endParaRPr lang="ru-RU" sz="2400" dirty="0" smtClean="0"/>
          </a:p>
        </p:txBody>
      </p:sp>
      <p:pic>
        <p:nvPicPr>
          <p:cNvPr id="15364" name="Picture 6" descr="DSC09274"/>
          <p:cNvPicPr>
            <a:picLocks noChangeAspect="1" noChangeArrowheads="1"/>
          </p:cNvPicPr>
          <p:nvPr/>
        </p:nvPicPr>
        <p:blipFill>
          <a:blip r:embed="rId2" cstate="print"/>
          <a:srcRect l="1786" t="1848" r="1785"/>
          <a:stretch>
            <a:fillRect/>
          </a:stretch>
        </p:blipFill>
        <p:spPr bwMode="auto">
          <a:xfrm>
            <a:off x="214313" y="2143125"/>
            <a:ext cx="3997325" cy="379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5" descr="DSC09278"/>
          <p:cNvPicPr>
            <a:picLocks noChangeAspect="1" noChangeArrowheads="1"/>
          </p:cNvPicPr>
          <p:nvPr/>
        </p:nvPicPr>
        <p:blipFill>
          <a:blip r:embed="rId3" cstate="print"/>
          <a:srcRect l="1584"/>
          <a:stretch>
            <a:fillRect/>
          </a:stretch>
        </p:blipFill>
        <p:spPr bwMode="auto">
          <a:xfrm>
            <a:off x="4572000" y="2143125"/>
            <a:ext cx="4294188" cy="379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800" i="1" dirty="0" smtClean="0">
                <a:solidFill>
                  <a:srgbClr val="FFFF00"/>
                </a:solidFill>
              </a:rPr>
              <a:t>         1. Этап. 14.10.08 г.:  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экстраплевральная</a:t>
            </a:r>
            <a:r>
              <a:rPr lang="ru-RU" sz="2800" dirty="0" smtClean="0">
                <a:solidFill>
                  <a:srgbClr val="FFFF00"/>
                </a:solidFill>
              </a:rPr>
              <a:t> 		      пломбировка силиконом слева</a:t>
            </a:r>
          </a:p>
        </p:txBody>
      </p:sp>
      <p:pic>
        <p:nvPicPr>
          <p:cNvPr id="36867" name="Picture 6" descr="DSC09286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43438" y="2420938"/>
            <a:ext cx="4300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 descr="DSC0928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grayscl/>
          </a:blip>
          <a:srcRect l="2461" r="1653"/>
          <a:stretch>
            <a:fillRect/>
          </a:stretch>
        </p:blipFill>
        <p:spPr bwMode="auto">
          <a:xfrm>
            <a:off x="357188" y="1773238"/>
            <a:ext cx="4143375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Documents and Settings\Kirpikov\Рабочий стол\опер\Опер 036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  <a:grayscl/>
          </a:blip>
          <a:srcRect l="23936" t="6816" r="7446" b="5083"/>
          <a:stretch>
            <a:fillRect/>
          </a:stretch>
        </p:blipFill>
        <p:spPr bwMode="auto">
          <a:xfrm>
            <a:off x="4644008" y="1412776"/>
            <a:ext cx="423329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84213" y="42863"/>
            <a:ext cx="7931150" cy="957262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i="1" dirty="0" smtClean="0">
                <a:solidFill>
                  <a:srgbClr val="FFFF00"/>
                </a:solidFill>
              </a:rPr>
              <a:t>2.Этап. 18.03.09 г.:  </a:t>
            </a:r>
            <a:r>
              <a:rPr lang="ru-RU" sz="2800" dirty="0" smtClean="0">
                <a:solidFill>
                  <a:srgbClr val="FFFF00"/>
                </a:solidFill>
              </a:rPr>
              <a:t> верхняя </a:t>
            </a:r>
            <a:r>
              <a:rPr lang="ru-RU" sz="2800" dirty="0" err="1" smtClean="0">
                <a:solidFill>
                  <a:srgbClr val="FFFF00"/>
                </a:solidFill>
              </a:rPr>
              <a:t>лобэктомия</a:t>
            </a:r>
            <a:r>
              <a:rPr lang="ru-RU" sz="2800" dirty="0" smtClean="0">
                <a:solidFill>
                  <a:srgbClr val="FFFF00"/>
                </a:solidFill>
              </a:rPr>
              <a:t> справа</a:t>
            </a:r>
          </a:p>
        </p:txBody>
      </p:sp>
      <p:pic>
        <p:nvPicPr>
          <p:cNvPr id="37892" name="Picture 2" descr="C:\Documents and Settings\Kirpikov\Рабочий стол\опер\Опер 03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grayscl/>
          </a:blip>
          <a:srcRect l="17075" t="1752" r="15936" b="3696"/>
          <a:stretch>
            <a:fillRect/>
          </a:stretch>
        </p:blipFill>
        <p:spPr bwMode="auto">
          <a:xfrm>
            <a:off x="285750" y="1412776"/>
            <a:ext cx="40719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DSC081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10" t="4546" b="2272"/>
          <a:stretch>
            <a:fillRect/>
          </a:stretch>
        </p:blipFill>
        <p:spPr>
          <a:xfrm>
            <a:off x="5137150" y="3756025"/>
            <a:ext cx="2886075" cy="2851150"/>
          </a:xfrm>
          <a:noFill/>
        </p:spPr>
      </p:pic>
      <p:sp>
        <p:nvSpPr>
          <p:cNvPr id="215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28638" y="333375"/>
            <a:ext cx="8229600" cy="7969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i="1" dirty="0" smtClean="0">
                <a:solidFill>
                  <a:srgbClr val="FFFF00"/>
                </a:solidFill>
              </a:rPr>
              <a:t>3.  Этап. 01.12.09 г.:  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плевропневмонэктомия</a:t>
            </a:r>
            <a:r>
              <a:rPr lang="ru-RU" sz="2800" dirty="0" smtClean="0">
                <a:solidFill>
                  <a:srgbClr val="FFFF00"/>
                </a:solidFill>
              </a:rPr>
              <a:t> слева</a:t>
            </a:r>
          </a:p>
        </p:txBody>
      </p:sp>
      <p:pic>
        <p:nvPicPr>
          <p:cNvPr id="38916" name="Picture 4" descr="E:\Новая папка\Фото операций\Райков\Опер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285875"/>
            <a:ext cx="32480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E:\Новая папка\Фото операций\Райков\Опер 022.jpg"/>
          <p:cNvPicPr>
            <a:picLocks noChangeAspect="1" noChangeArrowheads="1"/>
          </p:cNvPicPr>
          <p:nvPr/>
        </p:nvPicPr>
        <p:blipFill>
          <a:blip r:embed="rId4" cstate="print"/>
          <a:srcRect l="22726" t="24243" r="25000" b="15150"/>
          <a:stretch>
            <a:fillRect/>
          </a:stretch>
        </p:blipFill>
        <p:spPr bwMode="auto">
          <a:xfrm>
            <a:off x="1116013" y="4076700"/>
            <a:ext cx="28575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E:\Новая папка\Фото операций\Райков\Опер 023.jpg"/>
          <p:cNvPicPr>
            <a:picLocks noChangeAspect="1" noChangeArrowheads="1"/>
          </p:cNvPicPr>
          <p:nvPr/>
        </p:nvPicPr>
        <p:blipFill>
          <a:blip r:embed="rId5" cstate="print"/>
          <a:srcRect l="14673" t="13792" r="18098"/>
          <a:stretch>
            <a:fillRect/>
          </a:stretch>
        </p:blipFill>
        <p:spPr bwMode="auto">
          <a:xfrm>
            <a:off x="5364163" y="1285875"/>
            <a:ext cx="26638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" y="1571625"/>
            <a:ext cx="8001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SzPct val="145000"/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Хирургия  туберкулеза легких является эффективным методом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лечения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Р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оль медицинской сестры туберкулезного стационара велика. Она контролирует , поддерживает,  советует, а так же обеспечивает безопасность как для пациента, так и его окружения; для персонала и прежде всего  для себя на всех этапах лечения больных туберкулезом легких.</a:t>
            </a:r>
            <a:endParaRPr lang="ru-RU" sz="2400" b="1" i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spcBef>
                <a:spcPct val="50000"/>
              </a:spcBef>
              <a:buClr>
                <a:srgbClr val="FF3300"/>
              </a:buClr>
              <a:buSzPct val="145000"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Преемственность</a:t>
            </a: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 взаимодействие и гармоничное применение всего арсенала фтизиохирургических вмешательств позволяет расширить возможности излечения туберкулеза </a:t>
            </a:r>
          </a:p>
          <a:p>
            <a:pPr algn="ctr">
              <a:spcBef>
                <a:spcPct val="50000"/>
              </a:spcBef>
              <a:buClr>
                <a:srgbClr val="FF3300"/>
              </a:buClr>
              <a:buSzPct val="145000"/>
              <a:defRPr/>
            </a:pP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8938" y="428625"/>
            <a:ext cx="30226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Заключение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5800" y="332657"/>
            <a:ext cx="7772400" cy="295232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Основной принцип лечения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371600" y="3068960"/>
            <a:ext cx="6400800" cy="2569840"/>
          </a:xfrm>
        </p:spPr>
        <p:txBody>
          <a:bodyPr/>
          <a:lstStyle/>
          <a:p>
            <a:r>
              <a:rPr lang="ru-RU" sz="4400" dirty="0" smtClean="0"/>
              <a:t>Сочетание этиотропной, патогенетической, </a:t>
            </a:r>
            <a:r>
              <a:rPr lang="ru-RU" sz="4400" dirty="0" err="1" smtClean="0"/>
              <a:t>коллапсотерапии</a:t>
            </a:r>
            <a:r>
              <a:rPr lang="ru-RU" sz="4400" dirty="0" smtClean="0"/>
              <a:t>, хирургического лечения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42491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" y="1571625"/>
            <a:ext cx="80010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3300"/>
              </a:buClr>
              <a:buSzPct val="145000"/>
              <a:defRPr/>
            </a:pPr>
            <a:r>
              <a:rPr lang="ru-RU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СПАСИБО </a:t>
            </a:r>
          </a:p>
          <a:p>
            <a:pPr algn="ctr">
              <a:spcBef>
                <a:spcPct val="50000"/>
              </a:spcBef>
              <a:buClr>
                <a:srgbClr val="FF3300"/>
              </a:buClr>
              <a:buSzPct val="145000"/>
              <a:defRPr/>
            </a:pPr>
            <a:r>
              <a:rPr lang="ru-RU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ЗА ВНИМАНИЕ!!!</a:t>
            </a:r>
          </a:p>
          <a:p>
            <a:pPr algn="ctr">
              <a:spcBef>
                <a:spcPct val="50000"/>
              </a:spcBef>
              <a:buClr>
                <a:srgbClr val="FF3300"/>
              </a:buClr>
              <a:buSzPct val="145000"/>
              <a:defRPr/>
            </a:pP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928688" y="357188"/>
            <a:ext cx="7812087" cy="6696075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sz="4000" b="1" dirty="0" smtClean="0">
                <a:solidFill>
                  <a:srgbClr val="FFFF00"/>
                </a:solidFill>
              </a:rPr>
              <a:t>ХИРУРГИЯ ТУБЕРКУЛЕЗА</a:t>
            </a:r>
          </a:p>
          <a:p>
            <a:pPr marL="0" indent="0" algn="ctr" eaLnBrk="1" hangingPunct="1">
              <a:buFontTx/>
              <a:buNone/>
              <a:defRPr/>
            </a:pPr>
            <a:endParaRPr lang="ru-RU" b="1" dirty="0" smtClean="0">
              <a:solidFill>
                <a:srgbClr val="FFCC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/>
              <a:t>Повышает эффективность лечения</a:t>
            </a: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ru-RU" b="1" dirty="0" smtClean="0"/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/>
              <a:t>Ликвидирует необратимые </a:t>
            </a: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/>
              <a:t>изменения</a:t>
            </a:r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marL="0" indent="0"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/>
              <a:t>Улучшает трудовую и социальную реабилитацию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260350"/>
            <a:ext cx="8497887" cy="63373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Показания к хирургии туберкулеза</a:t>
            </a:r>
            <a:b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 smtClean="0">
              <a:solidFill>
                <a:srgbClr val="FFFF00"/>
              </a:solidFill>
            </a:endParaRPr>
          </a:p>
          <a:p>
            <a:pPr marL="0" indent="0" eaLnBrk="1" hangingPunct="1">
              <a:buClr>
                <a:srgbClr val="FFFFFF"/>
              </a:buClr>
              <a:defRPr/>
            </a:pPr>
            <a:r>
              <a:rPr lang="ru-RU" sz="3600" b="1" dirty="0" smtClean="0">
                <a:solidFill>
                  <a:srgbClr val="FFFFFF"/>
                </a:solidFill>
              </a:rPr>
              <a:t>Недостаточная эффективность химиотерапии</a:t>
            </a:r>
          </a:p>
          <a:p>
            <a:pPr marL="0" indent="0" eaLnBrk="1" hangingPunct="1">
              <a:buClr>
                <a:srgbClr val="FFFFFF"/>
              </a:buClr>
              <a:defRPr/>
            </a:pPr>
            <a:r>
              <a:rPr lang="ru-RU" sz="3600" b="1" dirty="0" smtClean="0">
                <a:solidFill>
                  <a:srgbClr val="FFFFFF"/>
                </a:solidFill>
              </a:rPr>
              <a:t>Необратимые морфологические изменения, вызванные ТБ процессом </a:t>
            </a:r>
          </a:p>
          <a:p>
            <a:pPr marL="0" indent="0" eaLnBrk="1" hangingPunct="1">
              <a:buClr>
                <a:srgbClr val="FFFFFF"/>
              </a:buClr>
              <a:defRPr/>
            </a:pPr>
            <a:r>
              <a:rPr lang="ru-RU" sz="3600" b="1" dirty="0" smtClean="0">
                <a:solidFill>
                  <a:srgbClr val="FFFFFF"/>
                </a:solidFill>
              </a:rPr>
              <a:t>Осложнения туберкулеза</a:t>
            </a:r>
          </a:p>
          <a:p>
            <a:pPr marL="0" indent="0" eaLnBrk="1" hangingPunct="1">
              <a:buClr>
                <a:srgbClr val="FFFFFF"/>
              </a:buClr>
              <a:defRPr/>
            </a:pPr>
            <a:r>
              <a:rPr lang="ru-RU" sz="3600" b="1" dirty="0" smtClean="0">
                <a:solidFill>
                  <a:srgbClr val="FFFFFF"/>
                </a:solidFill>
              </a:rPr>
              <a:t>Профессиональные показания</a:t>
            </a:r>
          </a:p>
          <a:p>
            <a:pPr marL="0" indent="0" eaLnBrk="1" hangingPunct="1">
              <a:buClr>
                <a:srgbClr val="FFFFFF"/>
              </a:buClr>
              <a:defRPr/>
            </a:pPr>
            <a:r>
              <a:rPr lang="ru-RU" sz="3600" b="1" dirty="0" smtClean="0">
                <a:solidFill>
                  <a:srgbClr val="FFFFFF"/>
                </a:solidFill>
              </a:rPr>
              <a:t>Дифференциальная диагностика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FF00"/>
                </a:solidFill>
              </a:rPr>
              <a:t>ТУБЕРКУЛЕЗ – ИЗЛЕЧИМ!!!</a:t>
            </a: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-13787438" y="1000125"/>
            <a:ext cx="103393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/>
              <a:t>а</a:t>
            </a:r>
            <a:r>
              <a:rPr lang="ru-RU" altLang="ru-RU" b="1"/>
              <a:t>Научиться в доступной форме доносить до больного туберкулезом и членов его</a:t>
            </a:r>
          </a:p>
          <a:p>
            <a:pPr>
              <a:lnSpc>
                <a:spcPct val="80000"/>
              </a:lnSpc>
            </a:pPr>
            <a:r>
              <a:rPr lang="ru-RU" altLang="ru-RU" b="1"/>
              <a:t> семьи информацию о туберкулезе на протяжении всего курса лечения</a:t>
            </a:r>
          </a:p>
          <a:p>
            <a:pPr>
              <a:lnSpc>
                <a:spcPct val="80000"/>
              </a:lnSpc>
            </a:pPr>
            <a:endParaRPr lang="ru-RU" altLang="ru-RU" b="1"/>
          </a:p>
          <a:p>
            <a:pPr>
              <a:lnSpc>
                <a:spcPct val="80000"/>
              </a:lnSpc>
            </a:pPr>
            <a:r>
              <a:rPr lang="ru-RU" altLang="ru-RU" b="1"/>
              <a:t>Научиться определять причины, мешающие больному соблюдать режим лечения, </a:t>
            </a:r>
          </a:p>
          <a:p>
            <a:pPr>
              <a:lnSpc>
                <a:spcPct val="80000"/>
              </a:lnSpc>
            </a:pPr>
            <a:r>
              <a:rPr lang="ru-RU" altLang="ru-RU" b="1"/>
              <a:t>и предпринимать меры по их устранению</a:t>
            </a:r>
          </a:p>
          <a:p>
            <a:r>
              <a:rPr lang="ru-RU" altLang="ru-RU"/>
              <a:t>п</a:t>
            </a:r>
          </a:p>
        </p:txBody>
      </p:sp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785813" y="1357313"/>
            <a:ext cx="757237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ru-RU" altLang="ru-RU" sz="2400" b="1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400" b="1">
              <a:solidFill>
                <a:srgbClr val="FFFF00"/>
              </a:solidFill>
            </a:endParaRPr>
          </a:p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468313" y="1000125"/>
            <a:ext cx="78898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/>
              <a:t>ПРАВИЛЬНАЯ РАБОТА МЕДИЦИНСКОЙ СЕСТРЫ ПРИВОДИТ К УМЕНЬШЕНИЮ</a:t>
            </a:r>
          </a:p>
          <a:p>
            <a:pPr>
              <a:buFont typeface="Arial" charset="0"/>
              <a:buChar char="•"/>
            </a:pPr>
            <a:r>
              <a:rPr lang="ru-RU" altLang="ru-RU" sz="3200" b="1"/>
              <a:t> запущенных форм туберкулеза</a:t>
            </a:r>
            <a:endParaRPr lang="en-US" altLang="ru-RU" sz="3200" b="1"/>
          </a:p>
          <a:p>
            <a:pPr>
              <a:buFont typeface="Arial" charset="0"/>
              <a:buChar char="•"/>
            </a:pPr>
            <a:r>
              <a:rPr lang="ru-RU" altLang="ru-RU" sz="3200" b="1"/>
              <a:t> риска несоблюдения режима </a:t>
            </a:r>
          </a:p>
          <a:p>
            <a:pPr>
              <a:buFont typeface="Arial" charset="0"/>
              <a:buChar char="•"/>
            </a:pPr>
            <a:r>
              <a:rPr lang="ru-RU" altLang="ru-RU" sz="3200" b="1"/>
              <a:t> риска трансмиссии </a:t>
            </a:r>
            <a:r>
              <a:rPr lang="en-US" altLang="ru-RU" sz="3200" b="1"/>
              <a:t> </a:t>
            </a:r>
            <a:r>
              <a:rPr lang="ru-RU" altLang="ru-RU" sz="3200" b="1"/>
              <a:t>другому человеку</a:t>
            </a:r>
          </a:p>
          <a:p>
            <a:pPr>
              <a:buFont typeface="Arial" charset="0"/>
              <a:buChar char="•"/>
            </a:pPr>
            <a:r>
              <a:rPr lang="ru-RU" altLang="ru-RU" sz="3200" b="1"/>
              <a:t> случаев МЛУ-ТБ</a:t>
            </a:r>
            <a:endParaRPr lang="ru-RU" altLang="ru-RU" sz="3200"/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825" y="3447455"/>
            <a:ext cx="3887788" cy="291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1650" y="142875"/>
            <a:ext cx="8642350" cy="928688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FFFF00"/>
                </a:solidFill>
                <a:effectLst/>
              </a:rPr>
              <a:t>СЕСТРИНСКИЙ ПОСТ</a:t>
            </a:r>
          </a:p>
        </p:txBody>
      </p:sp>
      <p:sp>
        <p:nvSpPr>
          <p:cNvPr id="11267" name="TextBox 7"/>
          <p:cNvSpPr txBox="1">
            <a:spLocks noChangeArrowheads="1"/>
          </p:cNvSpPr>
          <p:nvPr/>
        </p:nvSpPr>
        <p:spPr bwMode="auto">
          <a:xfrm>
            <a:off x="357188" y="5572125"/>
            <a:ext cx="81867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altLang="ru-RU" sz="3600" b="1">
                <a:solidFill>
                  <a:srgbClr val="FFFF00"/>
                </a:solidFill>
              </a:rPr>
              <a:t>Контролируемый прием препаратов </a:t>
            </a:r>
          </a:p>
          <a:p>
            <a:pPr algn="ctr">
              <a:buClr>
                <a:srgbClr val="FF0000"/>
              </a:buClr>
            </a:pPr>
            <a:r>
              <a:rPr lang="ru-RU" altLang="ru-RU" sz="3600" b="1">
                <a:solidFill>
                  <a:srgbClr val="FFFF00"/>
                </a:solidFill>
              </a:rPr>
              <a:t> залог успешного лечения туберкулеза!</a:t>
            </a:r>
          </a:p>
          <a:p>
            <a:pPr algn="ctr"/>
            <a:endParaRPr lang="ru-RU" altLang="ru-RU" sz="2400"/>
          </a:p>
        </p:txBody>
      </p:sp>
      <p:pic>
        <p:nvPicPr>
          <p:cNvPr id="11268" name="Picture 2" descr="C:\Documents and Settings\Kirpikov\Рабочий стол\опер\службы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491" y="928687"/>
            <a:ext cx="3905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 descr="C:\Documents and Settings\Kirpikov\Рабочий стол\опер\IMG_0523.jpg"/>
          <p:cNvPicPr>
            <a:picLocks noChangeAspect="1" noChangeArrowheads="1"/>
          </p:cNvPicPr>
          <p:nvPr/>
        </p:nvPicPr>
        <p:blipFill>
          <a:blip r:embed="rId3" cstate="print"/>
          <a:srcRect l="9982" t="8318" b="13493"/>
          <a:stretch>
            <a:fillRect/>
          </a:stretch>
        </p:blipFill>
        <p:spPr bwMode="auto">
          <a:xfrm>
            <a:off x="4357688" y="928688"/>
            <a:ext cx="4000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 descr="Безымянны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2116" y="2857500"/>
            <a:ext cx="44608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Предоперационная подготовка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600075" y="1341438"/>
            <a:ext cx="4979988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Психологическая подготовка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 Диета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 Подготовка ЖКТ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 Подготовка операционного      поля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 Профилактика ТЭЛА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 </a:t>
            </a:r>
            <a:r>
              <a:rPr lang="ru-RU" altLang="ru-RU" sz="2400" dirty="0" err="1">
                <a:latin typeface="Arial" charset="0"/>
              </a:rPr>
              <a:t>Премедикация</a:t>
            </a:r>
            <a:endParaRPr lang="ru-RU" altLang="ru-RU" sz="2400" dirty="0">
              <a:latin typeface="Arial" charset="0"/>
            </a:endParaRP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ru-RU" altLang="ru-RU" sz="2400" dirty="0">
                <a:latin typeface="Arial" charset="0"/>
              </a:rPr>
              <a:t> Транспортировка больного в операционную</a:t>
            </a:r>
          </a:p>
        </p:txBody>
      </p:sp>
      <p:pic>
        <p:nvPicPr>
          <p:cNvPr id="13330" name="Рисунок 133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63" y="1341437"/>
            <a:ext cx="3456433" cy="52559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3008313" cy="1296144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Роль операционной медсестры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0800000" flipV="1">
            <a:off x="467544" y="2636912"/>
            <a:ext cx="3672086" cy="2808312"/>
          </a:xfrm>
        </p:spPr>
        <p:txBody>
          <a:bodyPr/>
          <a:lstStyle/>
          <a:p>
            <a:pPr>
              <a:defRPr/>
            </a:pPr>
            <a:r>
              <a:rPr lang="ru-RU" sz="2800" dirty="0" smtClean="0"/>
              <a:t>ВЕЛИКА И НЕОЦЕНИМА НА ВСЕХ ЭТАПАХ ХИРУРГИЧЕСКОГО ВМЕШАТЕЛЬСТВА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64704"/>
            <a:ext cx="4464496" cy="504056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31913" y="0"/>
            <a:ext cx="6624637" cy="86518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smtClean="0">
                <a:solidFill>
                  <a:srgbClr val="FFFF00"/>
                </a:solidFill>
              </a:rPr>
              <a:t>Виды операций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6013" y="981075"/>
            <a:ext cx="7705725" cy="602138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1.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РЕЗЕКЦИОННЫЕ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>
                <a:solidFill>
                  <a:srgbClr val="000050"/>
                </a:solidFill>
              </a:rPr>
              <a:t>       </a:t>
            </a:r>
            <a:r>
              <a:rPr lang="ru-RU" sz="1800" b="1" dirty="0" smtClean="0">
                <a:solidFill>
                  <a:srgbClr val="FFFFFF"/>
                </a:solidFill>
              </a:rPr>
              <a:t>-   </a:t>
            </a:r>
            <a:r>
              <a:rPr lang="ru-RU" sz="2000" b="1" dirty="0" smtClean="0">
                <a:solidFill>
                  <a:srgbClr val="FFFFFF"/>
                </a:solidFill>
              </a:rPr>
              <a:t>малые резекции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FF"/>
                </a:solidFill>
              </a:rPr>
              <a:t>         -   лоб-, </a:t>
            </a:r>
            <a:r>
              <a:rPr lang="ru-RU" sz="2000" b="1" dirty="0" err="1" smtClean="0">
                <a:solidFill>
                  <a:srgbClr val="FFFFFF"/>
                </a:solidFill>
              </a:rPr>
              <a:t>билобэктомия</a:t>
            </a:r>
            <a:endParaRPr lang="ru-RU" sz="2000" b="1" dirty="0" smtClean="0">
              <a:solidFill>
                <a:srgbClr val="FFFFFF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FF"/>
                </a:solidFill>
              </a:rPr>
              <a:t>         -   </a:t>
            </a:r>
            <a:r>
              <a:rPr lang="ru-RU" sz="2000" b="1" dirty="0" err="1" smtClean="0">
                <a:solidFill>
                  <a:srgbClr val="FFFFFF"/>
                </a:solidFill>
              </a:rPr>
              <a:t>пневмонэктомия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2. КОЛЛАПСОХИРУРГИЧЕСКИЕ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000050"/>
                </a:solidFill>
              </a:rPr>
              <a:t>        </a:t>
            </a:r>
            <a:r>
              <a:rPr lang="ru-RU" sz="2000" b="1" dirty="0" smtClean="0">
                <a:solidFill>
                  <a:srgbClr val="FFFFFF"/>
                </a:solidFill>
              </a:rPr>
              <a:t>-  торакопластика,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FF"/>
                </a:solidFill>
              </a:rPr>
              <a:t>         -  ЭП с пломбировкой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0050"/>
                </a:solidFill>
              </a:rPr>
              <a:t>         </a:t>
            </a:r>
            <a:r>
              <a:rPr lang="ru-RU" sz="2000" b="1" dirty="0" smtClean="0">
                <a:solidFill>
                  <a:srgbClr val="FFFFFF"/>
                </a:solidFill>
              </a:rPr>
              <a:t>-  торакокаустика</a:t>
            </a:r>
            <a:endParaRPr lang="ru-RU" sz="1800" b="1" dirty="0" smtClean="0">
              <a:solidFill>
                <a:srgbClr val="00005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4. РЕКОНСТРУКТИВНО-ВОССТАНОВИТЕЛЬНЫЕ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solidFill>
                  <a:srgbClr val="FFFFFF"/>
                </a:solidFill>
              </a:rPr>
              <a:t>          </a:t>
            </a:r>
            <a:r>
              <a:rPr lang="ru-RU" sz="2000" b="1" dirty="0" smtClean="0">
                <a:solidFill>
                  <a:srgbClr val="FFFFFF"/>
                </a:solidFill>
              </a:rPr>
              <a:t>-  </a:t>
            </a:r>
            <a:r>
              <a:rPr lang="ru-RU" sz="2000" b="1" dirty="0" err="1" smtClean="0">
                <a:solidFill>
                  <a:srgbClr val="FFFFFF"/>
                </a:solidFill>
              </a:rPr>
              <a:t>плеврэктомия</a:t>
            </a:r>
            <a:r>
              <a:rPr lang="ru-RU" sz="2000" b="1" dirty="0" smtClean="0">
                <a:solidFill>
                  <a:srgbClr val="FFFFFF"/>
                </a:solidFill>
              </a:rPr>
              <a:t> и декортикация 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ru-RU" sz="1800" b="1" dirty="0" smtClean="0">
              <a:solidFill>
                <a:srgbClr val="FFFFFF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5. НА ЛИМФАТИЧЕСКИХ УЗЛАХ</a:t>
            </a:r>
            <a:br>
              <a:rPr lang="ru-RU" sz="1800" b="1" dirty="0" smtClean="0">
                <a:solidFill>
                  <a:srgbClr val="FFFF00"/>
                </a:solidFill>
              </a:rPr>
            </a:br>
            <a:endParaRPr lang="ru-RU" sz="1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6. НА СОСУДАХ</a:t>
            </a:r>
            <a:r>
              <a:rPr lang="ru-RU" sz="1800" b="1" dirty="0" smtClean="0">
                <a:solidFill>
                  <a:srgbClr val="000050"/>
                </a:solidFill>
              </a:rPr>
              <a:t>          </a:t>
            </a:r>
            <a:endParaRPr lang="ru-RU" sz="1800" b="1" dirty="0" smtClean="0">
              <a:solidFill>
                <a:srgbClr val="FFFFFF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solidFill>
                  <a:srgbClr val="FFFFFF"/>
                </a:solidFill>
              </a:rPr>
              <a:t>          </a:t>
            </a:r>
            <a:r>
              <a:rPr lang="ru-RU" sz="2000" b="1" dirty="0" smtClean="0">
                <a:solidFill>
                  <a:srgbClr val="FFFFFF"/>
                </a:solidFill>
              </a:rPr>
              <a:t>-  </a:t>
            </a:r>
            <a:r>
              <a:rPr lang="ru-RU" sz="2000" b="1" dirty="0" err="1" smtClean="0">
                <a:solidFill>
                  <a:srgbClr val="FFFFFF"/>
                </a:solidFill>
              </a:rPr>
              <a:t>рентгенэндоваскулярная</a:t>
            </a:r>
            <a:endParaRPr lang="ru-RU" sz="2000" b="1" dirty="0" smtClean="0">
              <a:solidFill>
                <a:srgbClr val="FFFFFF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FF"/>
                </a:solidFill>
              </a:rPr>
              <a:t>             окклюзия легочных и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FFFF"/>
                </a:solidFill>
              </a:rPr>
              <a:t>             </a:t>
            </a:r>
            <a:r>
              <a:rPr lang="ru-RU" sz="2000" b="1" dirty="0" err="1" smtClean="0">
                <a:solidFill>
                  <a:srgbClr val="FFFFFF"/>
                </a:solidFill>
              </a:rPr>
              <a:t>бронхиальны</a:t>
            </a:r>
            <a:r>
              <a:rPr lang="ru-RU" sz="2000" b="1" dirty="0" smtClean="0">
                <a:solidFill>
                  <a:srgbClr val="FFFFFF"/>
                </a:solidFill>
              </a:rPr>
              <a:t> сосудов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787900" y="908050"/>
            <a:ext cx="4356100" cy="554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endParaRPr lang="ru-RU" altLang="ru-RU" b="1">
              <a:solidFill>
                <a:srgbClr val="FFFFFF"/>
              </a:solidFill>
              <a:latin typeface="Arial" charset="0"/>
            </a:endParaRPr>
          </a:p>
          <a:p>
            <a:pPr marL="609600" indent="-609600">
              <a:spcBef>
                <a:spcPct val="20000"/>
              </a:spcBef>
            </a:pPr>
            <a:endParaRPr lang="ru-RU" altLang="ru-RU" sz="16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1977</TotalTime>
  <Words>421</Words>
  <Application>Microsoft Office PowerPoint</Application>
  <PresentationFormat>Экран (4:3)</PresentationFormat>
  <Paragraphs>155</Paragraphs>
  <Slides>20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Garamond</vt:lpstr>
      <vt:lpstr>Times New Roman</vt:lpstr>
      <vt:lpstr>Wingdings</vt:lpstr>
      <vt:lpstr>Течение</vt:lpstr>
      <vt:lpstr>Фотография Photo Editor</vt:lpstr>
      <vt:lpstr>Роль медицинской сестры в оказании хирургической помощи больным туберкулезом легких</vt:lpstr>
      <vt:lpstr>Основной принцип лечения</vt:lpstr>
      <vt:lpstr>Презентация PowerPoint</vt:lpstr>
      <vt:lpstr>Презентация PowerPoint</vt:lpstr>
      <vt:lpstr>ТУБЕРКУЛЕЗ – ИЗЛЕЧИМ!!!</vt:lpstr>
      <vt:lpstr>СЕСТРИНСКИЙ ПОСТ</vt:lpstr>
      <vt:lpstr>Предоперационная подготовка</vt:lpstr>
      <vt:lpstr>Роль операционной медсестры</vt:lpstr>
      <vt:lpstr>Виды операций</vt:lpstr>
      <vt:lpstr>                                                          </vt:lpstr>
      <vt:lpstr>    Лобэктомия</vt:lpstr>
      <vt:lpstr> </vt:lpstr>
      <vt:lpstr>Роль медсестры реанимации и анестезиологии</vt:lpstr>
      <vt:lpstr>Основные показатели</vt:lpstr>
      <vt:lpstr>        Клинические наблюдения</vt:lpstr>
      <vt:lpstr>         1. Этап. 14.10.08 г.:   экстраплевральная         пломбировка силиконом слева</vt:lpstr>
      <vt:lpstr>2.Этап. 18.03.09 г.:   верхняя лобэктомия справа</vt:lpstr>
      <vt:lpstr>3.  Этап. 01.12.09 г.:   плевропневмонэктомия слева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работы отделения торакальной хирургии за 2008 год</dc:title>
  <dc:creator>lungs13217</dc:creator>
  <cp:lastModifiedBy>Галина</cp:lastModifiedBy>
  <cp:revision>189</cp:revision>
  <dcterms:created xsi:type="dcterms:W3CDTF">2009-02-14T06:58:28Z</dcterms:created>
  <dcterms:modified xsi:type="dcterms:W3CDTF">2014-10-05T15:39:03Z</dcterms:modified>
</cp:coreProperties>
</file>