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9" r:id="rId2"/>
    <p:sldId id="258" r:id="rId3"/>
    <p:sldId id="283" r:id="rId4"/>
    <p:sldId id="287" r:id="rId5"/>
    <p:sldId id="260" r:id="rId6"/>
    <p:sldId id="268" r:id="rId7"/>
    <p:sldId id="261" r:id="rId8"/>
    <p:sldId id="284" r:id="rId9"/>
    <p:sldId id="285" r:id="rId10"/>
    <p:sldId id="286" r:id="rId11"/>
    <p:sldId id="262" r:id="rId12"/>
    <p:sldId id="269" r:id="rId13"/>
    <p:sldId id="274" r:id="rId14"/>
    <p:sldId id="275" r:id="rId15"/>
    <p:sldId id="276" r:id="rId16"/>
    <p:sldId id="278" r:id="rId17"/>
    <p:sldId id="263" r:id="rId18"/>
    <p:sldId id="279" r:id="rId19"/>
    <p:sldId id="280" r:id="rId20"/>
    <p:sldId id="264" r:id="rId21"/>
    <p:sldId id="281" r:id="rId22"/>
    <p:sldId id="282" r:id="rId23"/>
    <p:sldId id="271" r:id="rId24"/>
    <p:sldId id="272" r:id="rId25"/>
    <p:sldId id="289" r:id="rId26"/>
    <p:sldId id="288" r:id="rId27"/>
    <p:sldId id="267" r:id="rId28"/>
    <p:sldId id="273" r:id="rId29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0000"/>
    <a:srgbClr val="FA8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2216" autoAdjust="0"/>
  </p:normalViewPr>
  <p:slideViewPr>
    <p:cSldViewPr>
      <p:cViewPr varScale="1">
        <p:scale>
          <a:sx n="79" d="100"/>
          <a:sy n="79" d="100"/>
        </p:scale>
        <p:origin x="165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21CD0-027E-4AA6-9622-B8C8A0B8F3D0}" type="datetimeFigureOut">
              <a:rPr lang="ru-RU" smtClean="0"/>
              <a:t>30.09.2017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8D95B-D615-472F-BFBA-622BC757FD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634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23BC2-5B03-4447-B6AF-5CA4A844438E}" type="datetimeFigureOut">
              <a:rPr lang="ru-RU" smtClean="0"/>
              <a:t>30.09.2017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6EB52-FB59-4792-A9A7-FEE920349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855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712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12776"/>
            <a:ext cx="9144000" cy="1800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</a:t>
            </a:r>
          </a:p>
        </p:txBody>
      </p:sp>
    </p:spTree>
    <p:extLst>
      <p:ext uri="{BB962C8B-B14F-4D97-AF65-F5344CB8AC3E}">
        <p14:creationId xmlns:p14="http://schemas.microsoft.com/office/powerpoint/2010/main" val="1950505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648072"/>
          </a:xfrm>
          <a:prstGeom prst="rect">
            <a:avLst/>
          </a:prstGeom>
        </p:spPr>
        <p:txBody>
          <a:bodyPr/>
          <a:lstStyle>
            <a:lvl1pPr>
              <a:defRPr sz="3200" b="0">
                <a:solidFill>
                  <a:srgbClr val="C0000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6596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535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 userDrawn="1"/>
        </p:nvSpPr>
        <p:spPr>
          <a:xfrm>
            <a:off x="0" y="6777372"/>
            <a:ext cx="9153525" cy="108012"/>
          </a:xfrm>
          <a:prstGeom prst="rect">
            <a:avLst/>
          </a:prstGeom>
          <a:gradFill flip="none" rotWithShape="1">
            <a:gsLst>
              <a:gs pos="34000">
                <a:srgbClr val="760000"/>
              </a:gs>
              <a:gs pos="100000">
                <a:srgbClr val="FF0000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22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49685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811"/>
            <a:ext cx="9144000" cy="58052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5596" y="1484784"/>
            <a:ext cx="7272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cs typeface="Aharoni" panose="02010803020104030203" pitchFamily="2" charset="-79"/>
              </a:rPr>
              <a:t>Психоэмоциональное состояние пациента в </a:t>
            </a:r>
            <a:r>
              <a:rPr lang="ru-RU" sz="3600" b="1" dirty="0" err="1">
                <a:solidFill>
                  <a:srgbClr val="C00000"/>
                </a:solidFill>
                <a:cs typeface="Aharoni" panose="02010803020104030203" pitchFamily="2" charset="-79"/>
              </a:rPr>
              <a:t>периоперативном</a:t>
            </a:r>
            <a:r>
              <a:rPr lang="ru-RU" sz="3600" b="1" dirty="0">
                <a:solidFill>
                  <a:srgbClr val="C00000"/>
                </a:solidFill>
                <a:cs typeface="Aharoni" panose="02010803020104030203" pitchFamily="2" charset="-79"/>
              </a:rPr>
              <a:t> периоде и его влияние на выздоровление.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5637746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Шапошникова Анастасия Александровна</a:t>
            </a:r>
          </a:p>
          <a:p>
            <a:r>
              <a:rPr lang="ru-RU" b="1" dirty="0">
                <a:solidFill>
                  <a:srgbClr val="C00000"/>
                </a:solidFill>
              </a:rPr>
              <a:t>медицинская сестра </a:t>
            </a:r>
            <a:r>
              <a:rPr lang="ru-RU" b="1" dirty="0" err="1">
                <a:solidFill>
                  <a:srgbClr val="C00000"/>
                </a:solidFill>
              </a:rPr>
              <a:t>анестезист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ru-RU" b="1" dirty="0">
                <a:solidFill>
                  <a:srgbClr val="C00000"/>
                </a:solidFill>
              </a:rPr>
              <a:t>отделения реанимации и интенсивной терапии для больных кардиологического профиля</a:t>
            </a:r>
          </a:p>
        </p:txBody>
      </p:sp>
    </p:spTree>
    <p:extLst>
      <p:ext uri="{BB962C8B-B14F-4D97-AF65-F5344CB8AC3E}">
        <p14:creationId xmlns:p14="http://schemas.microsoft.com/office/powerpoint/2010/main" val="1311966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888412"/>
            <a:ext cx="5397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Невротическое поведение</a:t>
            </a:r>
          </a:p>
          <a:p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898" y="1771075"/>
            <a:ext cx="2493783" cy="2880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4077072"/>
            <a:ext cx="3321157" cy="2490868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1044624" y="980728"/>
            <a:ext cx="9144000" cy="648072"/>
          </a:xfrm>
        </p:spPr>
        <p:txBody>
          <a:bodyPr/>
          <a:lstStyle/>
          <a:p>
            <a:r>
              <a:rPr lang="ru-RU" sz="4800" dirty="0">
                <a:latin typeface="+mn-lt"/>
              </a:rPr>
              <a:t>Оценка эмоционального состояния пациента</a:t>
            </a:r>
          </a:p>
        </p:txBody>
      </p:sp>
    </p:spTree>
    <p:extLst>
      <p:ext uri="{BB962C8B-B14F-4D97-AF65-F5344CB8AC3E}">
        <p14:creationId xmlns:p14="http://schemas.microsoft.com/office/powerpoint/2010/main" val="864211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" y="1052736"/>
            <a:ext cx="9125381" cy="579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80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852936"/>
            <a:ext cx="3240360" cy="32403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1152128"/>
          </a:xfrm>
        </p:spPr>
        <p:txBody>
          <a:bodyPr/>
          <a:lstStyle/>
          <a:p>
            <a:r>
              <a:rPr lang="ru-RU" sz="4800" dirty="0">
                <a:latin typeface="+mj-lt"/>
              </a:rPr>
              <a:t>Модель внешнего облика и поведения медработника</a:t>
            </a:r>
            <a:br>
              <a:rPr lang="ru-RU" sz="4800" dirty="0">
                <a:latin typeface="+mj-lt"/>
              </a:rPr>
            </a:br>
            <a:endParaRPr lang="ru-R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852936"/>
            <a:ext cx="8892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Аккуратность</a:t>
            </a:r>
          </a:p>
          <a:p>
            <a:endParaRPr lang="ru-RU" sz="3600" dirty="0"/>
          </a:p>
          <a:p>
            <a:r>
              <a:rPr lang="ru-RU" sz="3600" dirty="0"/>
              <a:t>Сдержанность</a:t>
            </a:r>
          </a:p>
        </p:txBody>
      </p:sp>
    </p:spTree>
    <p:extLst>
      <p:ext uri="{BB962C8B-B14F-4D97-AF65-F5344CB8AC3E}">
        <p14:creationId xmlns:p14="http://schemas.microsoft.com/office/powerpoint/2010/main" val="3086546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1296144"/>
          </a:xfrm>
        </p:spPr>
        <p:txBody>
          <a:bodyPr/>
          <a:lstStyle/>
          <a:p>
            <a:r>
              <a:rPr lang="ru-RU" sz="4800" dirty="0">
                <a:latin typeface="+mj-lt"/>
              </a:rPr>
              <a:t>Модель внешнего облика и поведения медработника</a:t>
            </a:r>
            <a:br>
              <a:rPr lang="ru-RU" sz="4800" dirty="0">
                <a:latin typeface="+mj-lt"/>
              </a:rPr>
            </a:br>
            <a:endParaRPr lang="ru-RU" sz="48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984558"/>
            <a:ext cx="5436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Жесты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744" y="2996953"/>
            <a:ext cx="6513665" cy="363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625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1296144"/>
          </a:xfrm>
        </p:spPr>
        <p:txBody>
          <a:bodyPr/>
          <a:lstStyle/>
          <a:p>
            <a:r>
              <a:rPr lang="ru-RU" sz="4800" dirty="0">
                <a:latin typeface="+mj-lt"/>
              </a:rPr>
              <a:t>Модель внешнего облика и поведения медработника</a:t>
            </a:r>
            <a:br>
              <a:rPr lang="ru-RU" sz="4800" dirty="0">
                <a:latin typeface="+mj-lt"/>
              </a:rPr>
            </a:br>
            <a:endParaRPr lang="ru-RU" sz="48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8815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/>
              <a:t>Мимика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68" y="2881588"/>
            <a:ext cx="6174431" cy="385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994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1296144"/>
          </a:xfrm>
        </p:spPr>
        <p:txBody>
          <a:bodyPr/>
          <a:lstStyle/>
          <a:p>
            <a:r>
              <a:rPr lang="ru-RU" sz="4800" dirty="0">
                <a:latin typeface="+mj-lt"/>
              </a:rPr>
              <a:t>Модель внешнего облика и поведения медработника</a:t>
            </a:r>
            <a:br>
              <a:rPr lang="ru-RU" sz="4800" dirty="0">
                <a:latin typeface="+mj-lt"/>
              </a:rPr>
            </a:br>
            <a:endParaRPr lang="ru-RU" sz="48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924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/>
              <a:t>Стиль речи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36912"/>
            <a:ext cx="5112568" cy="407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379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1296144"/>
          </a:xfrm>
        </p:spPr>
        <p:txBody>
          <a:bodyPr/>
          <a:lstStyle/>
          <a:p>
            <a:r>
              <a:rPr lang="ru-RU" sz="4800" dirty="0">
                <a:latin typeface="+mn-lt"/>
              </a:rPr>
              <a:t>Модель внешнего облика и поведения медработника</a:t>
            </a:r>
            <a:br>
              <a:rPr lang="ru-RU" sz="4800" dirty="0">
                <a:latin typeface="+mn-lt"/>
              </a:rPr>
            </a:br>
            <a:endParaRPr lang="ru-RU" sz="48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739759"/>
            <a:ext cx="4608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Положительный настрой в отделении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39759"/>
            <a:ext cx="4915109" cy="392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991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1008112"/>
          </a:xfrm>
        </p:spPr>
        <p:txBody>
          <a:bodyPr/>
          <a:lstStyle/>
          <a:p>
            <a:r>
              <a:rPr lang="ru-RU" sz="3600" dirty="0">
                <a:latin typeface="+mj-lt"/>
              </a:rPr>
              <a:t>Факторы негативно влияющие на психоэмоциональное состояние пациента в условиях реанимации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9144000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14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latin typeface="+mj-lt"/>
              </a:rPr>
              <a:t>Отсутствие личного пространства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3" y="1844824"/>
            <a:ext cx="8881574" cy="490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16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latin typeface="+mj-lt"/>
              </a:rPr>
              <a:t>Личная гигиена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98" y="1844824"/>
            <a:ext cx="8704203" cy="489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77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58052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7823" y="213285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Clr>
                <a:srgbClr val="760000"/>
              </a:buClr>
              <a:buSzPct val="120000"/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602"/>
            <a:ext cx="4139952" cy="26929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006602"/>
            <a:ext cx="5004048" cy="26664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077" y="3669127"/>
            <a:ext cx="5004047" cy="31234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69127"/>
            <a:ext cx="4146076" cy="312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37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latin typeface="+mj-lt"/>
              </a:rPr>
              <a:t>Усиленный страх за собственную жизнь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76" y="1916832"/>
            <a:ext cx="8604448" cy="480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931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latin typeface="+mj-lt"/>
              </a:rPr>
              <a:t>Ограничение свободы действий</a:t>
            </a:r>
            <a:br>
              <a:rPr lang="ru-RU" sz="4400" dirty="0">
                <a:latin typeface="+mj-lt"/>
              </a:rPr>
            </a:br>
            <a:endParaRPr lang="ru-RU" sz="4400" dirty="0">
              <a:latin typeface="+mj-lt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1844824"/>
            <a:ext cx="8748464" cy="489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07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latin typeface="+mj-lt"/>
              </a:rPr>
              <a:t>Питание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" y="1844824"/>
            <a:ext cx="8892480" cy="484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212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+mn-lt"/>
              </a:rPr>
              <a:t>Информационное голодание подталкивает пациента к замкнутости в себе</a:t>
            </a:r>
            <a:br>
              <a:rPr lang="ru-RU" sz="3600" dirty="0">
                <a:latin typeface="+mn-lt"/>
              </a:rPr>
            </a:br>
            <a:endParaRPr lang="ru-RU" sz="3600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9" y="2276872"/>
            <a:ext cx="8518921" cy="446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43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124744"/>
            <a:ext cx="9144000" cy="1512168"/>
          </a:xfrm>
        </p:spPr>
        <p:txBody>
          <a:bodyPr/>
          <a:lstStyle/>
          <a:p>
            <a:r>
              <a:rPr lang="ru-RU" sz="4400" dirty="0">
                <a:latin typeface="+mj-lt"/>
              </a:rPr>
              <a:t>Благоприятные факторы против информационного голодания:</a:t>
            </a:r>
            <a:br>
              <a:rPr lang="ru-RU" sz="4400" dirty="0">
                <a:latin typeface="+mj-lt"/>
              </a:rPr>
            </a:br>
            <a:br>
              <a:rPr lang="ru-RU" sz="4400" dirty="0">
                <a:latin typeface="+mj-lt"/>
              </a:rPr>
            </a:br>
            <a:endParaRPr lang="ru-R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884" y="2636912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1. Общение с родственниками</a:t>
            </a:r>
            <a:br>
              <a:rPr lang="ru-RU" sz="3600" dirty="0"/>
            </a:br>
            <a:r>
              <a:rPr lang="ru-RU" sz="3600" dirty="0"/>
              <a:t>2. Общение с медперсоналом на отвлеченные темы</a:t>
            </a:r>
            <a:br>
              <a:rPr lang="ru-RU" sz="3600" dirty="0"/>
            </a:br>
            <a:r>
              <a:rPr lang="ru-RU" sz="3600" dirty="0"/>
              <a:t>3. Общение с другими пациентами</a:t>
            </a:r>
            <a:br>
              <a:rPr lang="ru-RU" sz="3600" dirty="0"/>
            </a:br>
            <a:r>
              <a:rPr lang="ru-RU" sz="3600" dirty="0"/>
              <a:t>4. Чтение книг</a:t>
            </a:r>
            <a:br>
              <a:rPr lang="ru-RU" sz="3600" dirty="0"/>
            </a:br>
            <a:r>
              <a:rPr lang="ru-RU" sz="3600" dirty="0"/>
              <a:t>5. Просмотр классических фильмов и развлекательных передач</a:t>
            </a:r>
          </a:p>
        </p:txBody>
      </p:sp>
    </p:spTree>
    <p:extLst>
      <p:ext uri="{BB962C8B-B14F-4D97-AF65-F5344CB8AC3E}">
        <p14:creationId xmlns:p14="http://schemas.microsoft.com/office/powerpoint/2010/main" val="969924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4788024" cy="5805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52736"/>
            <a:ext cx="4355976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2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 err="1">
                <a:latin typeface="+mj-lt"/>
              </a:rPr>
              <a:t>Табакокурение</a:t>
            </a:r>
            <a:br>
              <a:rPr lang="ru-RU" sz="4800" dirty="0">
                <a:latin typeface="+mj-lt"/>
              </a:rPr>
            </a:br>
            <a:endParaRPr lang="ru-RU" sz="4800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8247"/>
            <a:ext cx="3533901" cy="4364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132856"/>
            <a:ext cx="3975371" cy="38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18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4" y="1196752"/>
            <a:ext cx="9160684" cy="544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32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656" y="5402833"/>
            <a:ext cx="67810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C00000"/>
                </a:solidFill>
              </a:rPr>
              <a:t>Спасибо за внимание!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340768"/>
            <a:ext cx="417646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67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9609" y="1124744"/>
            <a:ext cx="9144000" cy="648072"/>
          </a:xfrm>
        </p:spPr>
        <p:txBody>
          <a:bodyPr/>
          <a:lstStyle/>
          <a:p>
            <a:r>
              <a:rPr lang="ru-RU" sz="4800" dirty="0">
                <a:latin typeface="+mj-lt"/>
              </a:rPr>
              <a:t>Психоэмоциональное состояние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2061884"/>
            <a:ext cx="4606407" cy="44192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1206" y="2060848"/>
            <a:ext cx="41044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Неустойчивость психического состояния особенно ярко проявляется в ситуации страха и стресса при необходимости обращения в МУ</a:t>
            </a:r>
          </a:p>
        </p:txBody>
      </p:sp>
    </p:spTree>
    <p:extLst>
      <p:ext uri="{BB962C8B-B14F-4D97-AF65-F5344CB8AC3E}">
        <p14:creationId xmlns:p14="http://schemas.microsoft.com/office/powerpoint/2010/main" val="3341695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334" y="4293096"/>
            <a:ext cx="3047666" cy="2290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1412776"/>
            <a:ext cx="82809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Психика больного с самого начала заболевания оказывается в необычном состоянии</a:t>
            </a:r>
          </a:p>
          <a:p>
            <a:endParaRPr lang="ru-RU" sz="2800" dirty="0"/>
          </a:p>
          <a:p>
            <a:r>
              <a:rPr lang="ru-RU" sz="2800" dirty="0"/>
              <a:t>В сознании пациента происходит перестройка в значении ощущений, восприятия действительности и правил поведения</a:t>
            </a:r>
          </a:p>
          <a:p>
            <a:endParaRPr lang="ru-RU" sz="2800" dirty="0"/>
          </a:p>
          <a:p>
            <a:r>
              <a:rPr lang="ru-RU" sz="2800" dirty="0"/>
              <a:t>Попадая в ЛУ замыкаются в себе, либо не предают особого значения своему заболеванию</a:t>
            </a:r>
          </a:p>
        </p:txBody>
      </p:sp>
    </p:spTree>
    <p:extLst>
      <p:ext uri="{BB962C8B-B14F-4D97-AF65-F5344CB8AC3E}">
        <p14:creationId xmlns:p14="http://schemas.microsoft.com/office/powerpoint/2010/main" val="4131986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0" y="1007016"/>
            <a:ext cx="9144000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" y="1007016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8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052736"/>
            <a:ext cx="8820472" cy="2088232"/>
          </a:xfrm>
        </p:spPr>
        <p:txBody>
          <a:bodyPr/>
          <a:lstStyle/>
          <a:p>
            <a:r>
              <a:rPr lang="ru-RU" sz="3600" dirty="0">
                <a:latin typeface="+mn-lt"/>
              </a:rPr>
              <a:t>ПСИХОЭМОЦИОНАЛЬНЫЙ КОНТАКТ </a:t>
            </a:r>
            <a:r>
              <a:rPr lang="ru-RU" sz="3600" dirty="0">
                <a:latin typeface="+mj-lt"/>
              </a:rPr>
              <a:t>НАЛАЖИВАЕТСЯ</a:t>
            </a:r>
            <a:r>
              <a:rPr lang="ru-RU" sz="3600" dirty="0">
                <a:latin typeface="+mn-lt"/>
              </a:rPr>
              <a:t> В ПЕРВЫЕ МИНУТЫ ОБЩЕНИЯ С ПАЦИЕНТОМ!</a:t>
            </a:r>
            <a:br>
              <a:rPr lang="ru-RU" sz="3600" dirty="0">
                <a:latin typeface="+mn-lt"/>
              </a:rPr>
            </a:br>
            <a:endParaRPr lang="ru-RU" sz="3600" dirty="0"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20" y="2780928"/>
            <a:ext cx="5904656" cy="378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53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24744"/>
            <a:ext cx="9323512" cy="648072"/>
          </a:xfrm>
        </p:spPr>
        <p:txBody>
          <a:bodyPr/>
          <a:lstStyle/>
          <a:p>
            <a:r>
              <a:rPr lang="ru-RU" sz="4800" dirty="0">
                <a:latin typeface="+mj-lt"/>
              </a:rPr>
              <a:t>Оценка эмоционального состояния пациента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2983832"/>
            <a:ext cx="1273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Страх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815" y="2852936"/>
            <a:ext cx="2262105" cy="3611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096" y="2977299"/>
            <a:ext cx="35283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Возникает, когда человек воспринимает ситуацию, как угрожающую его спокойствию</a:t>
            </a:r>
          </a:p>
        </p:txBody>
      </p:sp>
    </p:spTree>
    <p:extLst>
      <p:ext uri="{BB962C8B-B14F-4D97-AF65-F5344CB8AC3E}">
        <p14:creationId xmlns:p14="http://schemas.microsoft.com/office/powerpoint/2010/main" val="4070012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052736"/>
            <a:ext cx="9144000" cy="648072"/>
          </a:xfrm>
        </p:spPr>
        <p:txBody>
          <a:bodyPr/>
          <a:lstStyle/>
          <a:p>
            <a:r>
              <a:rPr lang="ru-RU" sz="4800" dirty="0">
                <a:latin typeface="+mj-lt"/>
              </a:rPr>
              <a:t>Оценка</a:t>
            </a:r>
            <a:r>
              <a:rPr lang="ru-RU" sz="4800" dirty="0"/>
              <a:t> эмоционального состояния пациента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544" y="2636912"/>
            <a:ext cx="2624955" cy="26398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2545789"/>
            <a:ext cx="24080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Нервозность</a:t>
            </a:r>
          </a:p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328592" y="2553163"/>
            <a:ext cx="38154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Состояние сильной возбудимости нервной системы, приводящей к резким и острым реакциям на незначительные раздражители</a:t>
            </a:r>
          </a:p>
        </p:txBody>
      </p:sp>
    </p:spTree>
    <p:extLst>
      <p:ext uri="{BB962C8B-B14F-4D97-AF65-F5344CB8AC3E}">
        <p14:creationId xmlns:p14="http://schemas.microsoft.com/office/powerpoint/2010/main" val="2372556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175895"/>
            <a:ext cx="2883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Беспокойство</a:t>
            </a:r>
          </a:p>
          <a:p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99" y="3212976"/>
            <a:ext cx="2675556" cy="2806658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>
                <a:latin typeface="+mn-lt"/>
              </a:rPr>
              <a:t>Оценка эмоционального состояния пациента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84168" y="2852730"/>
            <a:ext cx="2843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Внутреннее переживание за то, что уже произошло или предстоит произойти</a:t>
            </a:r>
          </a:p>
        </p:txBody>
      </p:sp>
    </p:spTree>
    <p:extLst>
      <p:ext uri="{BB962C8B-B14F-4D97-AF65-F5344CB8AC3E}">
        <p14:creationId xmlns:p14="http://schemas.microsoft.com/office/powerpoint/2010/main" val="2952875960"/>
      </p:ext>
    </p:extLst>
  </p:cSld>
  <p:clrMapOvr>
    <a:masterClrMapping/>
  </p:clrMapOvr>
</p:sld>
</file>

<file path=ppt/theme/theme1.xml><?xml version="1.0" encoding="utf-8"?>
<a:theme xmlns:a="http://schemas.openxmlformats.org/drawingml/2006/main" name="НМХЦ им. Пирогов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НМХЦ им. Пирогова</Template>
  <TotalTime>625</TotalTime>
  <Words>240</Words>
  <Application>Microsoft Office PowerPoint</Application>
  <PresentationFormat>Экран (4:3)</PresentationFormat>
  <Paragraphs>47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Aharoni</vt:lpstr>
      <vt:lpstr>Arial</vt:lpstr>
      <vt:lpstr>Arial Narrow</vt:lpstr>
      <vt:lpstr>Calibri</vt:lpstr>
      <vt:lpstr>Times New Roman</vt:lpstr>
      <vt:lpstr>НМХЦ им. Пирогова</vt:lpstr>
      <vt:lpstr>Презентация PowerPoint</vt:lpstr>
      <vt:lpstr>Презентация PowerPoint</vt:lpstr>
      <vt:lpstr>Психоэмоциональное состояние</vt:lpstr>
      <vt:lpstr>Презентация PowerPoint</vt:lpstr>
      <vt:lpstr>Презентация PowerPoint</vt:lpstr>
      <vt:lpstr>ПСИХОЭМОЦИОНАЛЬНЫЙ КОНТАКТ НАЛАЖИВАЕТСЯ В ПЕРВЫЕ МИНУТЫ ОБЩЕНИЯ С ПАЦИЕНТОМ! </vt:lpstr>
      <vt:lpstr>Оценка эмоционального состояния пациента</vt:lpstr>
      <vt:lpstr>Оценка эмоционального состояния пациента</vt:lpstr>
      <vt:lpstr>Оценка эмоционального состояния пациента</vt:lpstr>
      <vt:lpstr>Оценка эмоционального состояния пациента</vt:lpstr>
      <vt:lpstr>Презентация PowerPoint</vt:lpstr>
      <vt:lpstr>Модель внешнего облика и поведения медработника </vt:lpstr>
      <vt:lpstr>Модель внешнего облика и поведения медработника </vt:lpstr>
      <vt:lpstr>Модель внешнего облика и поведения медработника </vt:lpstr>
      <vt:lpstr>Модель внешнего облика и поведения медработника </vt:lpstr>
      <vt:lpstr>Модель внешнего облика и поведения медработника </vt:lpstr>
      <vt:lpstr>Факторы негативно влияющие на психоэмоциональное состояние пациента в условиях реанимации</vt:lpstr>
      <vt:lpstr>Отсутствие личного пространства</vt:lpstr>
      <vt:lpstr>Личная гигиена</vt:lpstr>
      <vt:lpstr>Усиленный страх за собственную жизнь</vt:lpstr>
      <vt:lpstr>Ограничение свободы действий </vt:lpstr>
      <vt:lpstr>Питание</vt:lpstr>
      <vt:lpstr>Информационное голодание подталкивает пациента к замкнутости в себе </vt:lpstr>
      <vt:lpstr>Благоприятные факторы против информационного голодания:  </vt:lpstr>
      <vt:lpstr>Презентация PowerPoint</vt:lpstr>
      <vt:lpstr>Табакокурение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Субботин Сергей Александрович</dc:creator>
  <cp:lastModifiedBy>Насибулина Динара Раисовна</cp:lastModifiedBy>
  <cp:revision>47</cp:revision>
  <cp:lastPrinted>2017-04-05T11:16:17Z</cp:lastPrinted>
  <dcterms:created xsi:type="dcterms:W3CDTF">2017-06-20T08:01:22Z</dcterms:created>
  <dcterms:modified xsi:type="dcterms:W3CDTF">2017-09-29T23:49:37Z</dcterms:modified>
</cp:coreProperties>
</file>