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57" r:id="rId4"/>
    <p:sldId id="265" r:id="rId5"/>
    <p:sldId id="267" r:id="rId6"/>
    <p:sldId id="258" r:id="rId7"/>
    <p:sldId id="263" r:id="rId8"/>
    <p:sldId id="262" r:id="rId9"/>
    <p:sldId id="273" r:id="rId10"/>
    <p:sldId id="261" r:id="rId11"/>
    <p:sldId id="268" r:id="rId12"/>
    <p:sldId id="269" r:id="rId13"/>
    <p:sldId id="271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повышение квалификации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FBF-42CA-8B7E-707D24BF96F4}"/>
              </c:ext>
            </c:extLst>
          </c:dPt>
          <c:dPt>
            <c:idx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FFBF-42CA-8B7E-707D24BF96F4}"/>
              </c:ext>
            </c:extLst>
          </c:dPt>
          <c:dPt>
            <c:idx val="2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FBF-42CA-8B7E-707D24BF96F4}"/>
              </c:ext>
            </c:extLst>
          </c:dPt>
          <c:dPt>
            <c:idx val="3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FFBF-42CA-8B7E-707D24BF96F4}"/>
              </c:ext>
            </c:extLst>
          </c:dPt>
          <c:dLbls>
            <c:dLbl>
              <c:idx val="0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rgbClr val="6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1025149205894672"/>
                      <c:h val="9.9291378787857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FBF-42CA-8B7E-707D24BF96F4}"/>
                </c:ext>
              </c:extLst>
            </c:dLbl>
            <c:dLbl>
              <c:idx val="1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FBF-42CA-8B7E-707D24BF96F4}"/>
                </c:ext>
              </c:extLst>
            </c:dLbl>
            <c:dLbl>
              <c:idx val="2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FBF-42CA-8B7E-707D24BF96F4}"/>
                </c:ext>
              </c:extLst>
            </c:dLbl>
            <c:dLbl>
              <c:idx val="3"/>
              <c:layout/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FBF-42CA-8B7E-707D24BF96F4}"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rgbClr val="6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лекции</c:v>
                </c:pt>
                <c:pt idx="1">
                  <c:v>семинары</c:v>
                </c:pt>
                <c:pt idx="2">
                  <c:v>практические навыки</c:v>
                </c:pt>
                <c:pt idx="3">
                  <c:v>работа на ЕОП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0.58000000000000018</c:v>
                </c:pt>
                <c:pt idx="1">
                  <c:v>0.1</c:v>
                </c:pt>
                <c:pt idx="2" formatCode="0.00%">
                  <c:v>1.8000000000000009E-2</c:v>
                </c:pt>
                <c:pt idx="3" formatCode="0.00%">
                  <c:v>1.2000000000000007E-2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FBF-42CA-8B7E-707D24BF96F4}"/>
            </c:ext>
          </c:extLst>
        </c:ser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8160087920663701"/>
          <c:w val="1"/>
          <c:h val="0.20385258055051209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097803-9D32-4437-9000-AA5542B4FBBB}" type="datetimeFigureOut">
              <a:rPr lang="ru-RU" smtClean="0"/>
              <a:pPr/>
              <a:t>16.02.2017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0203B-293B-470B-8005-3FF2B04C205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1777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69965" y="0"/>
            <a:ext cx="8574622" cy="167244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600000"/>
                </a:solidFill>
              </a:rPr>
              <a:t>ФГБОУ ВО Первый МГМУ им. И.М.Сеченова</a:t>
            </a:r>
            <a:endParaRPr lang="ru-RU" sz="3200" b="1" i="1" dirty="0">
              <a:solidFill>
                <a:srgbClr val="6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2021" y="3996266"/>
            <a:ext cx="6602680" cy="2167027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sz="2400" dirty="0" smtClean="0"/>
              <a:t>зав</a:t>
            </a:r>
            <a:r>
              <a:rPr lang="ru-RU" sz="2400" dirty="0" smtClean="0"/>
              <a:t>. кафедрой управление сестринской деятельностью и социальной работы, к.м.н.      </a:t>
            </a:r>
            <a:r>
              <a:rPr lang="ru-RU" sz="2400" dirty="0" err="1" smtClean="0"/>
              <a:t>Касимовская</a:t>
            </a:r>
            <a:r>
              <a:rPr lang="ru-RU" sz="2400" dirty="0" smtClean="0"/>
              <a:t> </a:t>
            </a:r>
            <a:r>
              <a:rPr lang="ru-RU" sz="2400" dirty="0" smtClean="0"/>
              <a:t>Наталия </a:t>
            </a:r>
            <a:r>
              <a:rPr lang="ru-RU" sz="2400" dirty="0" smtClean="0"/>
              <a:t>Алексеевна</a:t>
            </a:r>
          </a:p>
          <a:p>
            <a:pPr algn="l"/>
            <a:r>
              <a:rPr lang="ru-RU" sz="2400" dirty="0" smtClean="0"/>
              <a:t>а</a:t>
            </a:r>
            <a:r>
              <a:rPr lang="ru-RU" sz="2400" dirty="0" smtClean="0"/>
              <a:t>ссистент </a:t>
            </a:r>
            <a:r>
              <a:rPr lang="ru-RU" sz="2400" dirty="0" smtClean="0"/>
              <a:t>кафедры управление сестринской деятельностью и социальной работы</a:t>
            </a:r>
          </a:p>
          <a:p>
            <a:pPr algn="l"/>
            <a:r>
              <a:rPr lang="ru-RU" sz="2400" dirty="0" smtClean="0"/>
              <a:t>Лазарева Ольга Дмитриевна </a:t>
            </a:r>
          </a:p>
          <a:p>
            <a:pPr algn="l"/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28401" y="2161309"/>
            <a:ext cx="8574622" cy="1672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 w="3175" cmpd="sng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РЕАЛЬНОСТИ И ПЕРСПЕКТИВЫ  ДПО</a:t>
            </a:r>
            <a:br>
              <a:rPr kumimoji="0" lang="ru-RU" sz="3200" b="1" i="1" u="none" strike="noStrike" kern="1200" cap="none" spc="0" normalizeH="0" baseline="0" noProof="0" dirty="0" smtClean="0">
                <a:ln w="3175" cmpd="sng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1" i="1" u="none" strike="noStrike" kern="1200" cap="none" spc="0" normalizeH="0" baseline="0" noProof="0" dirty="0" smtClean="0">
                <a:ln w="3175" cmpd="sng"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«СЕСТРИНСКОЕ ДЕЛО В РЕАНИМАЦИИ И АНЕСТЕЗИОЛОГИИ»</a:t>
            </a:r>
            <a:endParaRPr kumimoji="0" lang="ru-RU" sz="3200" b="1" i="1" u="none" strike="noStrike" kern="1200" cap="none" spc="0" normalizeH="0" baseline="0" noProof="0" dirty="0">
              <a:ln w="3175" cmpd="sng"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30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9777" y="1"/>
            <a:ext cx="10272889" cy="118533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600000"/>
                </a:solidFill>
              </a:rPr>
              <a:t>ПЕРСПЕКТИВЫ РАЗВИТИЯ</a:t>
            </a:r>
            <a:endParaRPr lang="ru-RU" sz="3200" b="1" dirty="0">
              <a:solidFill>
                <a:srgbClr val="6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9777" y="1185332"/>
            <a:ext cx="9753246" cy="480906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образовательного процесса, обеспечивающего принцип непрерывности образования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Дистанционное обучение курсантов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Внедрение системы непрерывного медицинского образования(НМО) для практических медицинских сестер.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Разработка алгоритмов/СОП по стандартам, по клиническим направлениям.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320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3644" y="135468"/>
            <a:ext cx="10182578" cy="869243"/>
          </a:xfrm>
        </p:spPr>
        <p:txBody>
          <a:bodyPr>
            <a:normAutofit/>
          </a:bodyPr>
          <a:lstStyle/>
          <a:p>
            <a:r>
              <a:rPr lang="ru-RU" sz="3200" b="1" i="1" spc="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Пути решения</a:t>
            </a:r>
            <a:endParaRPr lang="ru-RU" sz="3200" b="1" i="1" spc="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0756" y="1174044"/>
            <a:ext cx="10295466" cy="492195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i="1" dirty="0" smtClean="0"/>
              <a:t>Престиж профессии медицинской сестры, повышение статуса, изменение профессионального положения медицинской сестры, повышения уровня квалификации и мастерства специалистов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i="1" dirty="0" smtClean="0"/>
              <a:t>Создание системы комплексного медицинского образования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i="1" dirty="0" smtClean="0"/>
              <a:t>Признания ценности профессии в социальном и медицинском сообществах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i="1" dirty="0" smtClean="0"/>
              <a:t>Ориентация медицинских сестер на повышение своего профессионального уровня (дополнительное образование)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i="1" dirty="0" smtClean="0"/>
              <a:t>Повышение самооценки и самоуважения медицинского персонала</a:t>
            </a:r>
            <a:endParaRPr lang="ru-RU" sz="2800" i="1" dirty="0"/>
          </a:p>
        </p:txBody>
      </p:sp>
    </p:spTree>
    <p:extLst>
      <p:ext uri="{BB962C8B-B14F-4D97-AF65-F5344CB8AC3E}">
        <p14:creationId xmlns="" xmlns:p14="http://schemas.microsoft.com/office/powerpoint/2010/main" val="34566356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10221" y="3872090"/>
            <a:ext cx="3488267" cy="228035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5055" y="1056904"/>
            <a:ext cx="5854536" cy="5202417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НАШИ ОЖИДАНИЯ</a:t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/>
              <a:t>Для усовершенствования системы  организации </a:t>
            </a:r>
            <a:r>
              <a:rPr lang="ru-RU" sz="2400" dirty="0" smtClean="0"/>
              <a:t>дополнительного профессионального образования</a:t>
            </a:r>
            <a:r>
              <a:rPr lang="ru-RU" sz="2400" dirty="0" smtClean="0"/>
              <a:t> необходимы </a:t>
            </a:r>
            <a:r>
              <a:rPr lang="ru-RU" sz="2400" dirty="0" smtClean="0"/>
              <a:t>следующие формы накопительной системы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накопление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академических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кредитов (АК)</a:t>
            </a:r>
            <a:b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межаттестационный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период  прохождения аттестации</a:t>
            </a:r>
            <a:b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индивидуальный образовательный план(ИОП)</a:t>
            </a:r>
            <a:b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 flipH="1">
            <a:off x="4597722" y="2667990"/>
            <a:ext cx="463145" cy="7006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536374" y="3645725"/>
            <a:ext cx="534390" cy="807523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4536375" y="5260769"/>
            <a:ext cx="463137" cy="700644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6499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600000"/>
                </a:solidFill>
              </a:rPr>
              <a:t>БЛАГОДАРИМ ЗА ВНИМАНИЕ!</a:t>
            </a:r>
            <a:endParaRPr lang="ru-RU" dirty="0"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32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178" y="79022"/>
            <a:ext cx="10419644" cy="1001633"/>
          </a:xfrm>
        </p:spPr>
        <p:txBody>
          <a:bodyPr>
            <a:normAutofit/>
          </a:bodyPr>
          <a:lstStyle/>
          <a:p>
            <a:r>
              <a:rPr lang="ru-RU" sz="3200" b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СЕСТРИНСКОЕ ДЕЛО В РОССИИ</a:t>
            </a:r>
            <a:endParaRPr lang="ru-RU" sz="3200" b="1" spc="-1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9778" y="914400"/>
            <a:ext cx="9753245" cy="514773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1919-1989года </a:t>
            </a:r>
            <a:r>
              <a:rPr lang="ru-RU" dirty="0" smtClean="0"/>
              <a:t>– </a:t>
            </a:r>
            <a:r>
              <a:rPr lang="ru-RU" i="1" dirty="0" smtClean="0"/>
              <a:t>помощник врача, работающий под его наблюдением и по его указаниям</a:t>
            </a:r>
          </a:p>
          <a:p>
            <a:pPr marL="0" indent="0">
              <a:buNone/>
            </a:pPr>
            <a:r>
              <a:rPr lang="ru-RU" b="1" dirty="0" smtClean="0"/>
              <a:t>1991-</a:t>
            </a:r>
            <a:r>
              <a:rPr lang="ru-RU" dirty="0" smtClean="0"/>
              <a:t> </a:t>
            </a:r>
            <a:r>
              <a:rPr lang="ru-RU" i="1" dirty="0" smtClean="0"/>
              <a:t>отсутствие профессионально подготовленных управленческих кадров</a:t>
            </a:r>
          </a:p>
          <a:p>
            <a:pPr marL="0" indent="0">
              <a:buNone/>
            </a:pPr>
            <a:r>
              <a:rPr lang="ru-RU" b="1" dirty="0" smtClean="0"/>
              <a:t>1991-</a:t>
            </a:r>
            <a:r>
              <a:rPr lang="ru-RU" dirty="0" smtClean="0"/>
              <a:t> </a:t>
            </a:r>
            <a:r>
              <a:rPr lang="ru-RU" i="1" dirty="0" smtClean="0"/>
              <a:t>в России создается система многоуровневого сестринского образования</a:t>
            </a:r>
          </a:p>
          <a:p>
            <a:pPr marL="0" indent="0">
              <a:buNone/>
            </a:pPr>
            <a:r>
              <a:rPr lang="ru-RU" b="1" dirty="0" smtClean="0"/>
              <a:t>1991-1992года</a:t>
            </a:r>
            <a:r>
              <a:rPr lang="ru-RU" dirty="0" smtClean="0"/>
              <a:t> – </a:t>
            </a:r>
            <a:r>
              <a:rPr lang="ru-RU" i="1" dirty="0" smtClean="0"/>
              <a:t>Профессионально-образовательные программы по специальности:</a:t>
            </a:r>
          </a:p>
          <a:p>
            <a:pPr marL="0" indent="0">
              <a:buNone/>
            </a:pPr>
            <a:r>
              <a:rPr lang="ru-RU" i="1" dirty="0" smtClean="0"/>
              <a:t> « Сестринское дело»(возрастание спроса на сестринские услуги высококвалифицированные сестринские кадры</a:t>
            </a:r>
            <a:r>
              <a:rPr lang="ru-RU" dirty="0" smtClean="0"/>
              <a:t>) </a:t>
            </a:r>
          </a:p>
          <a:p>
            <a:pPr marL="0" indent="0">
              <a:buNone/>
            </a:pPr>
            <a:r>
              <a:rPr lang="ru-RU" b="1" dirty="0" smtClean="0"/>
              <a:t>1992год</a:t>
            </a:r>
            <a:r>
              <a:rPr lang="ru-RU" dirty="0" smtClean="0"/>
              <a:t>-  </a:t>
            </a:r>
            <a:r>
              <a:rPr lang="ru-RU" i="1" dirty="0" smtClean="0"/>
              <a:t>1695,0 тысяч специалистов со средним медицинским образованием</a:t>
            </a:r>
          </a:p>
          <a:p>
            <a:pPr marL="0" indent="0">
              <a:buNone/>
            </a:pPr>
            <a:r>
              <a:rPr lang="ru-RU" b="1" dirty="0" smtClean="0"/>
              <a:t>1991-1995года</a:t>
            </a:r>
            <a:r>
              <a:rPr lang="ru-RU" dirty="0" smtClean="0"/>
              <a:t> </a:t>
            </a:r>
            <a:r>
              <a:rPr lang="ru-RU" i="1" dirty="0" smtClean="0"/>
              <a:t>– государственный образовательный стандарт высшего профессионального образования ( 15 медицинских вузов России)</a:t>
            </a:r>
          </a:p>
          <a:p>
            <a:pPr marL="0" indent="0">
              <a:buNone/>
            </a:pPr>
            <a:r>
              <a:rPr lang="ru-RU" b="1" dirty="0" smtClean="0"/>
              <a:t>1994год</a:t>
            </a:r>
            <a:r>
              <a:rPr lang="ru-RU" dirty="0" smtClean="0"/>
              <a:t>- </a:t>
            </a:r>
            <a:r>
              <a:rPr lang="ru-RU" i="1" dirty="0" smtClean="0"/>
              <a:t>состояние и перспективы развития сестринского дела в Российской Федерации (</a:t>
            </a:r>
            <a:r>
              <a:rPr lang="ru-RU" i="1" dirty="0"/>
              <a:t>Государственный стандарт по специальности 04.06.00.» Сестринское дело</a:t>
            </a:r>
            <a:r>
              <a:rPr lang="ru-RU" i="1" dirty="0" smtClean="0"/>
              <a:t>»</a:t>
            </a:r>
          </a:p>
          <a:p>
            <a:pPr marL="0" indent="0">
              <a:buNone/>
            </a:pPr>
            <a:r>
              <a:rPr lang="ru-RU" b="1" dirty="0" smtClean="0"/>
              <a:t>2011 год- </a:t>
            </a:r>
            <a:r>
              <a:rPr lang="ru-RU" b="1" dirty="0" smtClean="0"/>
              <a:t>первый </a:t>
            </a:r>
            <a:r>
              <a:rPr lang="ru-RU" i="1" dirty="0" smtClean="0"/>
              <a:t>ФГОС </a:t>
            </a:r>
            <a:r>
              <a:rPr lang="ru-RU" i="1" dirty="0" smtClean="0"/>
              <a:t>по подготовке бакалавров « Сестринское дело</a:t>
            </a:r>
            <a:r>
              <a:rPr lang="ru-RU" i="1" dirty="0" smtClean="0"/>
              <a:t>»</a:t>
            </a:r>
          </a:p>
          <a:p>
            <a:pPr marL="0" indent="0">
              <a:buNone/>
            </a:pPr>
            <a:r>
              <a:rPr lang="ru-RU" i="1" dirty="0" smtClean="0"/>
              <a:t>Сегодня  идет подготовка к ФГОС четвертого поколения</a:t>
            </a:r>
            <a:endParaRPr lang="ru-RU" i="1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957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 smtClean="0">
                <a:ln w="0"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Дополнительное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профессиональное образование</a:t>
            </a:r>
            <a:endParaRPr lang="ru-RU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544" y="977899"/>
            <a:ext cx="6215856" cy="4903611"/>
          </a:xfrm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«Лучшее образование- это самообразование»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Sechenov First Moscow State Medical University - Wikipedi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7157" y="4343400"/>
            <a:ext cx="2393243" cy="19219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186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78131"/>
            <a:ext cx="11988800" cy="758848"/>
          </a:xfrm>
        </p:spPr>
        <p:txBody>
          <a:bodyPr>
            <a:normAutofit/>
          </a:bodyPr>
          <a:lstStyle/>
          <a:p>
            <a:r>
              <a:rPr lang="ru-RU" sz="3200" b="1" i="1" spc="-1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ПОСЛЕДИПЛОМНОГО </a:t>
            </a:r>
            <a:r>
              <a:rPr lang="ru-RU" sz="3200" b="1" i="1" spc="-1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                       ДПО </a:t>
            </a:r>
            <a:endParaRPr lang="ru-RU" sz="3200" b="1" i="1" spc="-15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86296" y="1083733"/>
            <a:ext cx="9816727" cy="505581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/>
              <a:t>С начала 70- годов ХХ века система последипломного образования средних медицинских и фармацевтических  работников не подвергалась  пересмотру с начала формирования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Последипломная  подготовка медицинских сестер осуществляется  на основании нормативных актов в которых указаны: порядок  повышения квалификации, сроки получения сертификатов, возможности проведения  подготовки.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Основные требования, предъявляемые сегодня к медицине,- «образование в течении всей жизни», непрерывное профессиональное развитие приводит к изменению цели, содержания и условий обучения  медицинских сестер.</a:t>
            </a:r>
            <a:endParaRPr lang="ru-RU" b="1" i="1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9324109" y="3463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2934" y="124179"/>
            <a:ext cx="7642578" cy="666043"/>
          </a:xfrm>
        </p:spPr>
        <p:txBody>
          <a:bodyPr>
            <a:normAutofit/>
          </a:bodyPr>
          <a:lstStyle/>
          <a:p>
            <a:r>
              <a:rPr lang="ru-RU" sz="3200" b="1" i="1" spc="-1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НАШ  </a:t>
            </a:r>
            <a:r>
              <a:rPr lang="ru-RU" sz="3200" b="1" i="1" spc="-15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ОПЫТ</a:t>
            </a:r>
            <a:endParaRPr lang="ru-RU" sz="3200" b="1" i="1" spc="-15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0088" y="790222"/>
            <a:ext cx="10148712" cy="51815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клиническая практика является одной из организационных форм практического обучения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наглядная теоретическая подготовка в виде лекций и семинарских занятий с использованием презентаций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экзамена с раздельной оценкой итоговых теоретических знаний и практических навыков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192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9778" y="146757"/>
            <a:ext cx="10261600" cy="1015999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повышения квалификации со средним медицинским образованием-подготовка специалистов, ориентированных на достижение высоких результатов в охране здоровья населения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1689" y="1162756"/>
            <a:ext cx="9753600" cy="5486400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8000" dirty="0" smtClean="0"/>
              <a:t>традиционные образовательные ресурсы( лекции, практические занятия, презентации, модели, видеоролики)</a:t>
            </a:r>
          </a:p>
          <a:p>
            <a:pPr marL="0" indent="0">
              <a:buNone/>
            </a:pPr>
            <a:endParaRPr lang="ru-RU" sz="7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smtClean="0"/>
              <a:t>самостоятельные обучающие ресурсы с участием преподавателей.</a:t>
            </a:r>
          </a:p>
          <a:p>
            <a:pPr marL="0" indent="0">
              <a:buNone/>
            </a:pPr>
            <a:endParaRPr lang="ru-RU" sz="7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smtClean="0"/>
              <a:t>подготовка докладов для выступления на научно- практических студенческих конференциях.</a:t>
            </a:r>
          </a:p>
          <a:p>
            <a:pPr marL="0" indent="0">
              <a:buNone/>
            </a:pPr>
            <a:endParaRPr lang="ru-RU" sz="7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smtClean="0"/>
              <a:t>автономные обучающие ресурсы( мультимедийный курс для самостоятельного обучения, дистанционное обучение, электронные версии учебников, учебных пособий, </a:t>
            </a:r>
            <a:r>
              <a:rPr lang="ru-RU" sz="8000" dirty="0" err="1" smtClean="0"/>
              <a:t>интернет-ресурсы</a:t>
            </a:r>
            <a:r>
              <a:rPr lang="ru-RU" sz="8000" dirty="0" smtClean="0"/>
              <a:t>. </a:t>
            </a:r>
          </a:p>
          <a:p>
            <a:pPr marL="0" indent="0">
              <a:buNone/>
            </a:pPr>
            <a:endParaRPr lang="ru-RU" sz="7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ru-RU" sz="8000" dirty="0" smtClean="0"/>
              <a:t>восприятие информации через программу </a:t>
            </a:r>
            <a:r>
              <a:rPr lang="en-US" sz="8000" dirty="0" err="1" smtClean="0"/>
              <a:t>ms</a:t>
            </a:r>
            <a:r>
              <a:rPr lang="en-US" sz="8000" dirty="0" smtClean="0"/>
              <a:t> power</a:t>
            </a:r>
            <a:r>
              <a:rPr lang="ru-RU" sz="8000" dirty="0" smtClean="0"/>
              <a:t> </a:t>
            </a:r>
            <a:r>
              <a:rPr lang="en-US" sz="8000" dirty="0" smtClean="0"/>
              <a:t>point</a:t>
            </a:r>
            <a:r>
              <a:rPr lang="ru-RU" sz="8000" dirty="0" smtClean="0"/>
              <a:t> обеспечивается более полное представление клинической картины, усвоение алгоритмов оказания неотложной помощи.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7400" dirty="0" smtClean="0"/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12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9778" y="180622"/>
            <a:ext cx="10284178" cy="869245"/>
          </a:xfrm>
        </p:spPr>
        <p:txBody>
          <a:bodyPr>
            <a:noAutofit/>
          </a:bodyPr>
          <a:lstStyle/>
          <a:p>
            <a:r>
              <a:rPr lang="ru-RU" sz="3200" b="1" i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СЕСТРИНСКОЕ ДЕЛО В РЕАНИМАЦИИ И АНЕСТЕЗИОЛОГИИ</a:t>
            </a:r>
            <a:endParaRPr lang="ru-RU" sz="3200" b="1" i="1" spc="-1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49867"/>
            <a:ext cx="10549646" cy="47864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ПРОФЕССИЯ МЕДИЦИНСКОЙ СЕСТРЫ-АНЕСТЕЗИСТА И МЕДИЦИНСКОЙ СЕСТРЫ ОТДЕЛЕНИЯ РЕАНИМАЦИИ (ОРИТ) ОДНА ИЗ САМЫХ БЫСТРО РАЗВИВАЮЩИХСЯ  МЕДИЦИНСКИХ ДИСЦИПЛИН.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ПРОФЕССИОНАЛЬНЫЙ УРОВЕНЬ НАШИХ СПЕЦИАЛИСТОВ НЕДОСТАТОЧНО ВЫСОК ПО СРАВНЕНИЮ С ДРУГИМИ СТРАНАМИ.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ОТСУТСТВУЕТ ПРАВИЛЬНО-ВЫСТРОЕННАЯ СИСТЕМА ПОДГОТОВКИ МЕДИЦИНСКИХ СЕСТЕР.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СЛОЖНОСТИ С КАДРАМИ ОБУСЛОВЛЕНЫ ЭМОЦИОНАЛЬНОЙ  СОСТАВЛЯЮЩЕЙ ИХ РАБОТЫ, ВЫСОКИМ УРОВНЕМ ФИЗИЧЕСКИХ ЗАТРАТ, КОТОРЫЕ НЕ ОТВЕЧАЮТ ФИНАНСОВЫМ ПОТРЕБНОСТЯМ.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smtClean="0"/>
              <a:t> ПРАКТИЧЕСКИЙ ОПЫТ ПОЛУЧАЮТ НА РАБОЧИХ МЕСТАХ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1213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178" y="101601"/>
            <a:ext cx="6604000" cy="812799"/>
          </a:xfrm>
        </p:spPr>
        <p:txBody>
          <a:bodyPr>
            <a:normAutofit/>
          </a:bodyPr>
          <a:lstStyle/>
          <a:p>
            <a:r>
              <a:rPr lang="ru-RU" sz="3200" b="1" i="1" spc="-15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Учебно-методический кабинет</a:t>
            </a:r>
            <a:endParaRPr lang="ru-RU" sz="3200" b="1" i="1" spc="-15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058" r="26058"/>
          <a:stretch>
            <a:fillRect/>
          </a:stretch>
        </p:blipFill>
        <p:spPr>
          <a:xfrm>
            <a:off x="8511822" y="914400"/>
            <a:ext cx="3273778" cy="4572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69068" y="1140178"/>
            <a:ext cx="5983110" cy="5418666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В 2016 году на кафедре</a:t>
            </a:r>
          </a:p>
          <a:p>
            <a:r>
              <a:rPr lang="ru-RU" sz="2400" dirty="0" smtClean="0"/>
              <a:t> </a:t>
            </a:r>
            <a:r>
              <a:rPr lang="ru-RU" sz="2400" dirty="0" smtClean="0"/>
              <a:t>управление </a:t>
            </a:r>
            <a:r>
              <a:rPr lang="ru-RU" sz="2400" dirty="0" smtClean="0"/>
              <a:t>сестринской </a:t>
            </a:r>
            <a:r>
              <a:rPr lang="ru-RU" sz="2400" dirty="0" smtClean="0"/>
              <a:t>деятельностью и социальной работы  </a:t>
            </a:r>
            <a:r>
              <a:rPr lang="ru-RU" sz="2400" dirty="0" smtClean="0"/>
              <a:t>был организован </a:t>
            </a:r>
            <a:r>
              <a:rPr lang="ru-RU" sz="2400" dirty="0" err="1" smtClean="0"/>
              <a:t>учебно-тренинговый</a:t>
            </a:r>
            <a:r>
              <a:rPr lang="ru-RU" sz="2400" dirty="0" smtClean="0"/>
              <a:t> кабинет</a:t>
            </a:r>
          </a:p>
          <a:p>
            <a:r>
              <a:rPr lang="ru-RU" sz="2400" dirty="0" smtClean="0"/>
              <a:t>На кафедре имеются все необходимые манекены, муляжи для отработки основных практических манипуляций  по направлению «сестринское дело» для  практикующих медицинских сестер на курсах повышения квалификации по различным дисциплинам</a:t>
            </a:r>
          </a:p>
          <a:p>
            <a:r>
              <a:rPr lang="ru-RU" sz="2400" dirty="0" smtClean="0"/>
              <a:t>(</a:t>
            </a:r>
            <a:r>
              <a:rPr lang="ru-RU" sz="2400" b="1" dirty="0" smtClean="0"/>
              <a:t>их около 30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 Практические навыки сердечно-легочной реанимации</a:t>
            </a:r>
          </a:p>
          <a:p>
            <a:r>
              <a:rPr lang="ru-RU" sz="2400" dirty="0" smtClean="0"/>
              <a:t>Разбор клинических случаев угрожающих жизни состояниях  для подготовленных и не подготовленных специалистов, оказывающую СЛР </a:t>
            </a:r>
          </a:p>
          <a:p>
            <a:r>
              <a:rPr lang="ru-RU" sz="2400" dirty="0" smtClean="0"/>
              <a:t>  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172879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1916" y="997527"/>
            <a:ext cx="4334493" cy="5058889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dirty="0" smtClean="0"/>
              <a:t>Наличие </a:t>
            </a:r>
            <a:r>
              <a:rPr lang="ru-RU" sz="2800" dirty="0" smtClean="0"/>
              <a:t>потребности и желания к самосовершенствованию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Часть медицинских сестер   испытывает  дефицит специальной литературы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Отсутствие  Интернет –технологии  в процессе их самообразования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24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2009854"/>
              </p:ext>
            </p:extLst>
          </p:nvPr>
        </p:nvGraphicFramePr>
        <p:xfrm>
          <a:off x="5347855" y="1318161"/>
          <a:ext cx="6551219" cy="46432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28801" y="249382"/>
            <a:ext cx="920337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600000"/>
                </a:solidFill>
              </a:rPr>
              <a:t>Предпочтения при выборе форм обучения  </a:t>
            </a:r>
            <a:endParaRPr lang="ru-RU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6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251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fe9b739dddc30ccefc4456d1986e68c13ebd86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1079</TotalTime>
  <Words>618</Words>
  <Application>Microsoft Office PowerPoint</Application>
  <PresentationFormat>Произвольный</PresentationFormat>
  <Paragraphs>72</Paragraphs>
  <Slides>13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Параллакс</vt:lpstr>
      <vt:lpstr>ФГБОУ ВО Первый МГМУ им. И.М.Сеченова</vt:lpstr>
      <vt:lpstr>СЕСТРИНСКОЕ ДЕЛО В РОССИИ</vt:lpstr>
      <vt:lpstr>Дополнительное профессиональное образование</vt:lpstr>
      <vt:lpstr>РАЗВИТИЕ ПОСЛЕДИПЛОМНОГО ОБРАЗОВАНИЯ                       ДПО </vt:lpstr>
      <vt:lpstr>НАШ  ОПЫТ</vt:lpstr>
      <vt:lpstr>Цели повышения квалификации со средним медицинским образованием-подготовка специалистов, ориентированных на достижение высоких результатов в охране здоровья населения</vt:lpstr>
      <vt:lpstr>СЕСТРИНСКОЕ ДЕЛО В РЕАНИМАЦИИ И АНЕСТЕЗИОЛОГИИ</vt:lpstr>
      <vt:lpstr>Учебно-методический кабинет</vt:lpstr>
      <vt:lpstr>Наличие потребности и желания к самосовершенствованию  Часть медицинских сестер   испытывает  дефицит специальной литературы  Отсутствие  Интернет –технологии  в процессе их самообразования   </vt:lpstr>
      <vt:lpstr>ПЕРСПЕКТИВЫ РАЗВИТИЯ</vt:lpstr>
      <vt:lpstr>Пути решения</vt:lpstr>
      <vt:lpstr> НАШИ ОЖИДАНИЯ  Для усовершенствования системы  организации дополнительного профессионального образования необходимы следующие формы накопительной системы   накопление академических кредитов (АК)    межаттестационный период  прохождения аттестации   индивидуальный образовательный план(ИОП)  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Наталия</cp:lastModifiedBy>
  <cp:revision>105</cp:revision>
  <dcterms:created xsi:type="dcterms:W3CDTF">2017-01-26T06:56:45Z</dcterms:created>
  <dcterms:modified xsi:type="dcterms:W3CDTF">2017-02-16T19:06:29Z</dcterms:modified>
</cp:coreProperties>
</file>