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69" r:id="rId4"/>
    <p:sldId id="267" r:id="rId5"/>
    <p:sldId id="260" r:id="rId6"/>
    <p:sldId id="258" r:id="rId7"/>
    <p:sldId id="271" r:id="rId8"/>
    <p:sldId id="283" r:id="rId9"/>
    <p:sldId id="281" r:id="rId10"/>
    <p:sldId id="275" r:id="rId11"/>
    <p:sldId id="270" r:id="rId12"/>
    <p:sldId id="284" r:id="rId13"/>
    <p:sldId id="285" r:id="rId14"/>
    <p:sldId id="286" r:id="rId15"/>
    <p:sldId id="273" r:id="rId16"/>
    <p:sldId id="274" r:id="rId17"/>
    <p:sldId id="276" r:id="rId18"/>
    <p:sldId id="277" r:id="rId19"/>
    <p:sldId id="278" r:id="rId20"/>
    <p:sldId id="294" r:id="rId21"/>
    <p:sldId id="288" r:id="rId22"/>
    <p:sldId id="295" r:id="rId23"/>
    <p:sldId id="289" r:id="rId24"/>
    <p:sldId id="290" r:id="rId25"/>
    <p:sldId id="291" r:id="rId26"/>
    <p:sldId id="259" r:id="rId27"/>
    <p:sldId id="262" r:id="rId28"/>
    <p:sldId id="263" r:id="rId29"/>
    <p:sldId id="297" r:id="rId30"/>
    <p:sldId id="261" r:id="rId31"/>
    <p:sldId id="299" r:id="rId32"/>
    <p:sldId id="298" r:id="rId33"/>
    <p:sldId id="265" r:id="rId34"/>
    <p:sldId id="266" r:id="rId35"/>
    <p:sldId id="279" r:id="rId36"/>
    <p:sldId id="300" r:id="rId37"/>
    <p:sldId id="301" r:id="rId38"/>
    <p:sldId id="302" r:id="rId39"/>
    <p:sldId id="303" r:id="rId40"/>
  </p:sldIdLst>
  <p:sldSz cx="12192000" cy="6858000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CB537F4-476D-4FC7-AB35-74943E47F69D}">
          <p14:sldIdLst>
            <p14:sldId id="256"/>
            <p14:sldId id="257"/>
            <p14:sldId id="269"/>
            <p14:sldId id="267"/>
            <p14:sldId id="260"/>
            <p14:sldId id="258"/>
            <p14:sldId id="271"/>
            <p14:sldId id="283"/>
            <p14:sldId id="281"/>
            <p14:sldId id="275"/>
            <p14:sldId id="270"/>
            <p14:sldId id="284"/>
            <p14:sldId id="285"/>
            <p14:sldId id="286"/>
            <p14:sldId id="273"/>
            <p14:sldId id="274"/>
            <p14:sldId id="276"/>
            <p14:sldId id="277"/>
            <p14:sldId id="278"/>
            <p14:sldId id="294"/>
            <p14:sldId id="288"/>
            <p14:sldId id="295"/>
            <p14:sldId id="289"/>
            <p14:sldId id="290"/>
            <p14:sldId id="291"/>
            <p14:sldId id="259"/>
          </p14:sldIdLst>
        </p14:section>
        <p14:section name="Раздел без заголовка" id="{A61444DD-02DA-411B-B792-8AC3144494C4}">
          <p14:sldIdLst>
            <p14:sldId id="262"/>
            <p14:sldId id="263"/>
            <p14:sldId id="297"/>
            <p14:sldId id="261"/>
            <p14:sldId id="299"/>
            <p14:sldId id="298"/>
            <p14:sldId id="265"/>
            <p14:sldId id="266"/>
            <p14:sldId id="279"/>
            <p14:sldId id="300"/>
            <p14:sldId id="301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3" autoAdjust="0"/>
    <p:restoredTop sz="94660"/>
  </p:normalViewPr>
  <p:slideViewPr>
    <p:cSldViewPr snapToGrid="0">
      <p:cViewPr>
        <p:scale>
          <a:sx n="76" d="100"/>
          <a:sy n="76" d="100"/>
        </p:scale>
        <p:origin x="-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inEnd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Инфекционные заболевания</c:v>
                </c:pt>
                <c:pt idx="1">
                  <c:v>Аллергические заболевания</c:v>
                </c:pt>
                <c:pt idx="2">
                  <c:v>Заболевания опорно-двигательного аппарата</c:v>
                </c:pt>
                <c:pt idx="3">
                  <c:v>Стресс и нервное истощение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0.15000000000000002</c:v>
                </c:pt>
                <c:pt idx="3" formatCode="0.00%">
                  <c:v>9.7000000000000017E-2</c:v>
                </c:pt>
              </c:numCache>
            </c:numRef>
          </c:val>
        </c:ser>
        <c:dLbls>
          <c:showVal val="1"/>
        </c:dLbls>
        <c:gapWidth val="41"/>
        <c:axId val="121571968"/>
        <c:axId val="121606528"/>
      </c:barChart>
      <c:catAx>
        <c:axId val="121571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1606528"/>
        <c:crosses val="autoZero"/>
        <c:auto val="1"/>
        <c:lblAlgn val="ctr"/>
        <c:lblOffset val="100"/>
      </c:catAx>
      <c:valAx>
        <c:axId val="12160652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157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возрасту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Лист3!$A$1:$A$3</c:f>
              <c:strCache>
                <c:ptCount val="3"/>
                <c:pt idx="0">
                  <c:v>20-25 лет</c:v>
                </c:pt>
                <c:pt idx="1">
                  <c:v>26-35 лет</c:v>
                </c:pt>
                <c:pt idx="2">
                  <c:v>от 36 лет</c:v>
                </c:pt>
              </c:strCache>
            </c:strRef>
          </c:cat>
          <c:val>
            <c:numRef>
              <c:f>Лист3!$B$1:$B$3</c:f>
              <c:numCache>
                <c:formatCode>0%</c:formatCode>
                <c:ptCount val="3"/>
                <c:pt idx="0">
                  <c:v>0.24000000000000002</c:v>
                </c:pt>
                <c:pt idx="1">
                  <c:v>0.5</c:v>
                </c:pt>
                <c:pt idx="2">
                  <c:v>0.26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стажу работы</a:t>
            </a:r>
          </a:p>
        </c:rich>
      </c:tx>
      <c:layout>
        <c:manualLayout>
          <c:xMode val="edge"/>
          <c:yMode val="edge"/>
          <c:x val="9.7395692063943121E-2"/>
          <c:y val="1.6381779112807811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explosion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Лист4!$A$1:$A$3</c:f>
              <c:strCache>
                <c:ptCount val="3"/>
                <c:pt idx="0">
                  <c:v>0-1 лет</c:v>
                </c:pt>
                <c:pt idx="1">
                  <c:v>1-7 лет</c:v>
                </c:pt>
                <c:pt idx="2">
                  <c:v>более 10 лет</c:v>
                </c:pt>
              </c:strCache>
            </c:strRef>
          </c:cat>
          <c:val>
            <c:numRef>
              <c:f>Лист4!$B$1:$B$3</c:f>
              <c:numCache>
                <c:formatCode>0%</c:formatCode>
                <c:ptCount val="3"/>
                <c:pt idx="0">
                  <c:v>2.0000000000000004E-2</c:v>
                </c:pt>
                <c:pt idx="1">
                  <c:v>0.64000000000000012</c:v>
                </c:pt>
                <c:pt idx="2">
                  <c:v>0.14000000000000001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68165392369427E-2"/>
          <c:y val="1.8736305936243064E-2"/>
          <c:w val="0.94006951576705078"/>
          <c:h val="0.85771250130419663"/>
        </c:manualLayout>
      </c:layout>
      <c:bubbleChart>
        <c:ser>
          <c:idx val="0"/>
          <c:order val="0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trendlineType val="linear"/>
          </c:trendline>
          <c:xVal>
            <c:strRef>
              <c:f>Лист2!$A$1:$A$3</c:f>
              <c:strCache>
                <c:ptCount val="3"/>
                <c:pt idx="0">
                  <c:v>первая группа здоровья </c:v>
                </c:pt>
                <c:pt idx="1">
                  <c:v>вторая группа здоровья</c:v>
                </c:pt>
                <c:pt idx="2">
                  <c:v>третья</c:v>
                </c:pt>
              </c:strCache>
            </c:strRef>
          </c:xVal>
          <c:yVal>
            <c:numRef>
              <c:f>Лист2!$B$1:$B$3</c:f>
              <c:numCache>
                <c:formatCode>0%</c:formatCode>
                <c:ptCount val="3"/>
                <c:pt idx="0">
                  <c:v>4.0000000000000008E-2</c:v>
                </c:pt>
                <c:pt idx="1">
                  <c:v>0.16</c:v>
                </c:pt>
                <c:pt idx="2">
                  <c:v>0.8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dLbls>
          <c:showVal val="1"/>
        </c:dLbls>
        <c:bubbleScale val="100"/>
        <c:axId val="160384128"/>
        <c:axId val="160385664"/>
      </c:bubbleChart>
      <c:valAx>
        <c:axId val="160384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0385664"/>
        <c:crosses val="autoZero"/>
        <c:crossBetween val="midCat"/>
      </c:valAx>
      <c:valAx>
        <c:axId val="160385664"/>
        <c:scaling>
          <c:orientation val="minMax"/>
        </c:scaling>
        <c:axPos val="l"/>
        <c:numFmt formatCode="0%" sourceLinked="1"/>
        <c:tickLblPos val="nextTo"/>
        <c:crossAx val="160384128"/>
        <c:crosses val="autoZero"/>
        <c:crossBetween val="midCat"/>
      </c:valAx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Лист4!$A$1:$A$3</c:f>
              <c:strCache>
                <c:ptCount val="3"/>
                <c:pt idx="0">
                  <c:v>ничего не беспокоит</c:v>
                </c:pt>
                <c:pt idx="1">
                  <c:v> испытывают усталость </c:v>
                </c:pt>
                <c:pt idx="2">
                  <c:v>эмоциональное напряжение</c:v>
                </c:pt>
              </c:strCache>
            </c:strRef>
          </c:cat>
          <c:val>
            <c:numRef>
              <c:f>Лист4!$B$1:$B$3</c:f>
              <c:numCache>
                <c:formatCode>0%</c:formatCode>
                <c:ptCount val="3"/>
                <c:pt idx="0">
                  <c:v>0.15000000000000002</c:v>
                </c:pt>
                <c:pt idx="1">
                  <c:v>0.30000000000000004</c:v>
                </c:pt>
                <c:pt idx="2">
                  <c:v>0.55000000000000004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7457E-838E-4184-8A1E-1366A78DF99E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FBDA1-A82C-4875-8FB0-941462B03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6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BDA1-A82C-4875-8FB0-941462B036F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66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BDA1-A82C-4875-8FB0-941462B036F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20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BDA1-A82C-4875-8FB0-941462B036F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106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FBDA1-A82C-4875-8FB0-941462B036F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9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11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60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0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68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21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84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89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32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70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34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9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5FEF5-2FC2-4329-B182-AFF2AE1512DC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5E50-EF3E-497A-9126-96A2AE1C4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80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nfourok.ru/site/go?href=http://yamedsestra.ru/index.php?option=com_content&amp;view=article&amp;id=93&amp;Itemid=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site/go?href=http://www.yamedsestra.ru/" TargetMode="External"/><Relationship Id="rId2" Type="http://schemas.openxmlformats.org/officeDocument/2006/relationships/hyperlink" Target="http://infourok.ru/site/go?href=http://yamedsestra.ru/index.php?option=com_content&amp;view=article&amp;id=92&amp;Itemid=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nfourok.ru/site/go?href=http://www.yamedsestra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medsestra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вредных факторов риска на здоровье медицинской сестры-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анестезист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79528" y="3602038"/>
            <a:ext cx="8488471" cy="907332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Докладчик: Старшая медицинская сестра отделения анестезиологии-реанимации ФГБУ «ФЦ ССХ имени С.Г. Суханова» Минздрава России (г. Пермь)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Воробьёва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Марина Михайловна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c-progress.ru/assets/files/services/cardi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1585" y="4318317"/>
            <a:ext cx="4208744" cy="2287199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xmlns="" val="1067084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8200" y="2217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227550" y="939452"/>
            <a:ext cx="4792249" cy="523751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Нарушения правил эксплуатации электрооборудования.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 своей работе медицинская сестра-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постоянно пользуется электроприборами.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Поражения электрическим током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электротравмы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связаны с неправильной эксплуатацией оборудования или его неисправностью.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работе с электроприборами следует соблюдать правила безопасности.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541" y="1177447"/>
            <a:ext cx="5336086" cy="44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47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i="1" dirty="0"/>
              <a:t>Биологические факторы </a:t>
            </a:r>
            <a:r>
              <a:rPr lang="ru-RU" b="1" i="1" dirty="0" smtClean="0"/>
              <a:t>риска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7551"/>
            <a:ext cx="10515600" cy="449684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  К биологическим факторам, действующим на медицинскую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сестру-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отнести опасность заражения ИСМП.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Медицинские сестры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отделения реанимации особенно подвержены инфекции, поскольку непосредственно контактирует с инфицированными пациентами, их выделениями, секретами, ранами, повязками, постельным бельем.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Наполненные судна и мочеприемники, которые иногда стоят открытыми длительное время, емкости с мочой также представляют опасность для персонала.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. Микроорганизмы проникают в кремы и мази, во вскрытые флаконы с лекарственными растворами. Они прекрасно размножаются в застоявшейся водопроводной воде, раковинах, дыхательной аппаратуре.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На использованном белье (и постельном, и нательном) много стафилококков с кожи пациентов, и его транспортировка в неупакованном виде по палатам и коридорам распространяет опасные микроорганизмы.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6613"/>
            <a:ext cx="10515600" cy="5400349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Предотвращение профессионального инфицирования и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обеспечение безопасности медперсонала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неукоснительным соблюдением противоэпидемического режима и дезинфекционных мероприятий .Это позволяет сохранить здоровье медицинским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сёстрам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отделениях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анестезтологии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реанимации,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операционных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имеющего более высокий риск заражения в результате непосредственного контакта с потенциально инфицированным биологическим материалом (кровь, плазма, моча, гной и т.д.).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отходы возглавляют список наиболее опасных. Работа с ними регламентируется СанПиН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2.1.7.2790-10 «Санитарно-эпидемические требования по обращению с медицинскими отходами».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7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468"/>
            <a:ext cx="10515600" cy="5951495"/>
          </a:xfrm>
        </p:spPr>
        <p:txBody>
          <a:bodyPr>
            <a:norm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вопросах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профилактики  ИСМП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в отделении анестезиологии и реанимации среднему медицинскому персоналу отводится основная роль: организатора, ответственного исполнителя, а также контролера.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помнить следующие основные моменты, способствующие поддержанию санитарно-гигиенического и противоэпидемиологического режима: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сопротивляться воздействию инфекции могут только чистая здоровая кожа и слизистые оболочки;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около 99% возбудителей инфекционных заболеваний можно удалить с поверхности кожи с помощью мытья рук обычным мылом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 пациенту,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3"/>
              </a:rPr>
              <a:t>медицинская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сестра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должна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использовать индивидуальные средства защиты согласно действующим правилам;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3775"/>
            <a:ext cx="10515600" cy="5563188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у пациента имеется инфекционное заболевание, передающееся воздушным путем, необходимо работать в маске;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одной маске нельзя работать более 4 ч, если соблюдать молчание, и более 1 ч, если приходится говорить в маске: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убирать помещение, где находится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следует в резиновых перчатках;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ручки умывальных кранов, дверей, выключатели и трубки телефона как наиболее часто используемые предметы необходимо ежедневно мыть и протирать дезинфицирующими растворами;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оправлении постели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пациента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следует взбивать подушки и встряхивать простыни — это способствует поднятию и перемещению пыли, а вместе с ней микробов и вирусов;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пищу принимают в специально отведенном помещении и обязательно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одевают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этом рабочую спецодежду (халат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при выходе из отделения 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42158" y="365125"/>
            <a:ext cx="9111641" cy="1325563"/>
          </a:xfrm>
        </p:spPr>
        <p:txBody>
          <a:bodyPr/>
          <a:lstStyle/>
          <a:p>
            <a:r>
              <a:rPr lang="ru-RU" b="1" i="1" dirty="0" smtClean="0"/>
              <a:t>ХИМИЧЕСКИЕ ФАКТОРЫ РИСКА</a:t>
            </a:r>
            <a:endParaRPr lang="ru-RU" b="1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55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29216" y="1825625"/>
            <a:ext cx="9324584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Химические факторы риска в отделении анестезиологии и реанимации для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медицинской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сестры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 заключаются в  воздействии разных групп токсичных веществ, содержащихся в дезинфицирующих, моющих средствах, лекарственных препаратах.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Токсичные и фармацевтические препараты могут воздействовать на органы дыхания, пищеварения, кроветворения, репродуктивную функцию. Особенно часты различные аллергические реакции вплоть до развития серьезных осложнений в виде приступов бронхиальной астмы.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4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1944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288099"/>
            <a:ext cx="10515600" cy="5888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Соблюдение профилактических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уменьшает вред</a:t>
            </a:r>
          </a:p>
          <a:p>
            <a:pPr marL="0" indent="0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 воздействия токсичных веществ.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защитную одежду: перчатки, халаты, фартуки, защитные щитки и очки, бахилы, маски и респираторы. 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перчатки у персонала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повышенной чувствительностью провоцируют дерматит, можно надевать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силиконовые.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внимательно изучать методические рекомендации по использованию тех или иных средств защиты при работе с токсичными веществами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Приготовление растворов дезинфицирующих средств должно осуществляться в специально оборудованных помещениях с приточно-вытяжной вентиляцией.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следует применять препараты местного действия незащищенными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руками,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перчатки или пользуются шпателем.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308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3589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052186"/>
            <a:ext cx="5181600" cy="512477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Нужно тщательно ухаживать за кожей рук, обрабатывать все раны и ссадины. Лучше пользоваться жидким мылом. После мытья обязательно нужно хорошо вытирать руки. Защитные и увлажняющие кремы могут помочь восстановить природный жировой слой кожи, утрачиваемый при воздействии некоторых химических веществ.</a:t>
            </a:r>
          </a:p>
          <a:p>
            <a:endParaRPr lang="ru-RU" dirty="0"/>
          </a:p>
        </p:txBody>
      </p:sp>
      <p:pic>
        <p:nvPicPr>
          <p:cNvPr id="2050" name="Picture 2" descr="C:\Users\user\Desktop\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285" y="1102291"/>
            <a:ext cx="4609578" cy="460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5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Анестезирующие газы,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риск осложнений, обусловленных длительным воздействием на медсестру –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следовых концентраций ингаляционных анестетиков.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C:\Users\user\Desktop\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7524" y="1625208"/>
            <a:ext cx="6975556" cy="45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88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958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i="1" dirty="0"/>
              <a:t>Психологические </a:t>
            </a:r>
            <a:r>
              <a:rPr lang="ru-RU" b="1" i="1" dirty="0" smtClean="0"/>
              <a:t>факторы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9972" y="1164921"/>
            <a:ext cx="10163827" cy="501204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работе медицинской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сестры-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значение имеет режим эмоциональной безопасности. Работа, связанная с уходом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пациентом,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требует особой ответственности, большого физического и эмоционального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напряжения. Психоэмоциональное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связано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постоянным нарушением динамического стереотипа и систематическими нарушениями суточных биоритмов, связанных с работой в разные смены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день-ночь), а так же человеческими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страданиями, смертью, колоссальными нагрузками на нервную систему, высокой ответственностью за жизнь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.Сами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себе эти факторы уже приводят к физическому и эмоциональному перенапряжению. Кроме того, к психологическим факторам риска относятся: опасение профессионального инфицирования, частые ситуации, связанные с проблемами общения (обеспокоенные пациенты, требовательные родственники). </a:t>
            </a:r>
          </a:p>
        </p:txBody>
      </p:sp>
    </p:spTree>
    <p:extLst>
      <p:ext uri="{BB962C8B-B14F-4D97-AF65-F5344CB8AC3E}">
        <p14:creationId xmlns:p14="http://schemas.microsoft.com/office/powerpoint/2010/main" xmlns="" val="1989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358" y="150125"/>
            <a:ext cx="9703558" cy="6509982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и опасные условия труда среднего медперсонала в отделении анестезиологии-реанимации  связаны, прежде всего, с прямым контактом с инфекционными агентами, неблагоприятным воздействием на организм лекарственных препаратов, химически агрессивных веществ и стрессовым воздействием на нервную систему.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bogoslov.ru/data/2015/10/26/1239338481/10311787_942781435767443_5186798741291686493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705" y="2129426"/>
            <a:ext cx="6309752" cy="4407852"/>
          </a:xfrm>
          <a:prstGeom prst="rect">
            <a:avLst/>
          </a:prstGeom>
          <a:noFill/>
          <a:ln>
            <a:noFill/>
          </a:ln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209799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468"/>
            <a:ext cx="10515600" cy="595149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Существует еще ряд факторов, усиливающих перенапряжение: неудовлетворенность результатами труда (отсутствие условий для эффективного оказания помощи, материальной заинтересованности) и завышенные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требования,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сочетания профессиональных и семейных обязанностей.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Постоянный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стресс ведет к нервному истощению — потере интереса и отсутствию внимания к людям, с которыми работает медицинская сестра. Нервное истощение характеризуется следующими признаками:</a:t>
            </a:r>
          </a:p>
          <a:p>
            <a:pPr lvl="2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физическое истощение: частые головные боли, боли в пояснице, снижение работоспособности, ухудшение аппетита, проблемы со сном (сонливость на работе, бессонница ночью);</a:t>
            </a:r>
          </a:p>
          <a:p>
            <a:pPr lvl="2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эмоциональное перенапряжение: депрессии, чувство беспомощности, раздражительность, замкнутость;</a:t>
            </a:r>
          </a:p>
          <a:p>
            <a:pPr lvl="2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психическое напряжение: негативное отношение к себе, работе, окружающим, ослабление внимания, забывчивость, рассеянность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95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363255"/>
            <a:ext cx="5181600" cy="5813708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Начинать проводить меры по профилактике развития нервного истощения необходимо как можно раньше.</a:t>
            </a:r>
          </a:p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Мерой профилактики является и правильная организация рабочего места. Это правильное освещение, расстановка мебели.  В идеале, должна быть комната психологической разгрузки. Не зря, во многих врачебных и сестринских кабинетах, организуются «отсеки», где можно принимать пищу или просто «отгородиться» на короткое время от проблем отделения, посидеть в кресле или полежать.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7857" y="1637734"/>
            <a:ext cx="5181600" cy="4625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7857" y="626301"/>
            <a:ext cx="5210827" cy="55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95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966" y="365125"/>
            <a:ext cx="9925833" cy="2177659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Физические упражнения прекрасно снимают внутреннее напряжение, избавляют от негативных эмоций и дают положительный настрой. Но физкультура и спорт – вне рабочего времени, это понятно. Как же решить проблему расслабляющих физических нагрузок в рабочее время.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выполнять физические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упражнения, которые удобно делать на рабочем месте. Снять нагрузку с позвоночника и расслабится.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C:\Users\user\Desktop\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910" y="2585813"/>
            <a:ext cx="9457150" cy="40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5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342" y="365125"/>
            <a:ext cx="10226458" cy="1977242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Теперь о психической релаксации. Это различные медитации. Для верующих лучшей медитацией является молитва! Релаксация для людей, у которых мало времени для расслабления: сделайте глубокий вдох, задержите дыхание и сосчитайте до 4, медленный выдох и снова задержать дыхание, считая до 4! данная процедура выполняется 6 раз! Очень эффективно при агрессии, тревожности!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844" y="2442576"/>
            <a:ext cx="7981233" cy="43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68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586" y="601249"/>
            <a:ext cx="9387214" cy="5575714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профессиональной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заболеваемости медицинских сестёр в отделении анестезиологии и реанимации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определяется: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неблагоприятными и вредными условиями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истощающими защитные силы организма и делающими его более восприимчивым к действию факторов;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работой в условиях постоянного нервно-психологического перенапряжения (хронический стресс), связанной с высокой ответственностью за здоровье и жизнь пациентов;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нефизиологическими условиями труда – совместительство, ночная и сменная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10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9008" y="300625"/>
            <a:ext cx="9424791" cy="5876338"/>
          </a:xfrm>
        </p:spPr>
        <p:txBody>
          <a:bodyPr>
            <a:normAutofit/>
          </a:bodyPr>
          <a:lstStyle/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явлениями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привыкания, невосприимчивости к лекарственным веществам в обычных дозах;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широким распространением среди медработников самолечения без соблюдения принципов клинической фармакологии;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формальным, некачественным проведением декретированных медосмотров;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необъективной оценкой медицинскими работниками потенциальной опасности той или иной медицинской профессии;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пренебрежением, боязнью специфических профилактических мероприятий в частности вакцинации.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6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wake.webege.com/images/2-shift-workers-staying-awak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7933" y="3259078"/>
            <a:ext cx="3415494" cy="3503068"/>
          </a:xfrm>
          <a:prstGeom prst="rect">
            <a:avLst/>
          </a:prstGeom>
          <a:noFill/>
          <a:ln>
            <a:noFill/>
          </a:ln>
          <a:effectLst>
            <a:softEdge rad="2032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835" y="95534"/>
            <a:ext cx="9512490" cy="5835769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жедневно контактируя с различными факторами, которые могут вызывать: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реактивного организма 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иммунного статуса ,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влиять на здоровье и работоспособность, вызывая профессиональные заболевания.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279" y="365124"/>
            <a:ext cx="10418103" cy="14762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База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исследований: ФГБУ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ФЦССХ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им. С.Г. Суханова» отделение анестезиологии-реанимации (средний медицинский персонал-                  50 медицинских сестер( 10медицинских брата,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40 медицинских сестёр)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5606135"/>
              </p:ext>
            </p:extLst>
          </p:nvPr>
        </p:nvGraphicFramePr>
        <p:xfrm>
          <a:off x="2838733" y="1690687"/>
          <a:ext cx="8898341" cy="492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295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1745659"/>
              </p:ext>
            </p:extLst>
          </p:nvPr>
        </p:nvGraphicFramePr>
        <p:xfrm>
          <a:off x="2705622" y="551145"/>
          <a:ext cx="9290760" cy="542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9020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3852" y="175364"/>
            <a:ext cx="9499948" cy="6001599"/>
          </a:xfrm>
        </p:spPr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результатам профилактического осмотра в отделении анестезиологии –реанимации из 50 медицинских сестёр за 2016год выявлено: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Первую группу здоровья имеют 2медсестры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Вторую группу здоровья 8 медсестёр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Третью группу здоровья  40 медсестер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оценке заболеваний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нашем отделении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первое место занимают стресс и нервное истощение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28%),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втором месте инфекционные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заболевания- 27%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третьем месте находиться аллергические заболевания-24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четвертом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заболевания опорно-двигательного аппарата -21%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9659"/>
            <a:ext cx="10515600" cy="513730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производственная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нагрузка, дежурства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ночной режим работы, а так же ожидание осложнений в состоянии пациентов, требуют высокой функциональной активности организма и могут быть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квалифицированны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как ведущие патогенные профессиональные факторы. Кроме того, отягчающее влияние на здоровье работающих, оказывает контакт с умирающими пациентами, когда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медсестра-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видит положительных результатов своих усилий по спасению пациента и нередко ощущает собственное бессилие. В результате развивается церебральные нарушения в форме невроза,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сомато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-висцеральные нарушения в виде гипертензии, стенокардии, язвенных поражений желудочно-кишечного тракта, либо сочетания тех и других.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1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здоровья в отделении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21392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622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67419" y="1002082"/>
            <a:ext cx="8986380" cy="517488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опроса выявлено: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Усталость, бессонница-отметили 15 медсестёр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Усиление агрессивности(раздражительность, гневливость)-18 медсестры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приема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психостимуляторов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табак, кофе, алкоголь, лекарства) 13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опрошеных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уровня энтузиазма-4 медсестры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чего не беспокоит 8 медсестёр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33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615859" y="438411"/>
            <a:ext cx="4471790" cy="5468155"/>
          </a:xfrm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требует максимального сосредоточения и ответственности. Опрос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преобладающим фактором риска в отделении анестезиологии-реанимации является хроническая усталость и постоянное эмоциональное напряжение.</a:t>
            </a:r>
            <a:endParaRPr lang="ru-RU" sz="2400" dirty="0"/>
          </a:p>
        </p:txBody>
      </p:sp>
      <p:pic>
        <p:nvPicPr>
          <p:cNvPr id="11" name="Объект 10" descr="http://static.ngs.ru/news/preview/91edad7a76df73e90e332a13328aa66001c43973_5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042987"/>
            <a:ext cx="4762500" cy="4762500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xmlns="" val="24381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572" y="413359"/>
            <a:ext cx="9361227" cy="1265129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показал, что преобладающим фактором риска в отделении анестезиологии-реанимации является хроническая усталость и постоянное эмоциональное напряжение -55 %, 30%- испытывают усталость, 15% -ничего не беспокоит.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7642390"/>
              </p:ext>
            </p:extLst>
          </p:nvPr>
        </p:nvGraphicFramePr>
        <p:xfrm>
          <a:off x="2693096" y="1929007"/>
          <a:ext cx="8948444" cy="455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6566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1" y="201353"/>
            <a:ext cx="8815316" cy="97235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721" y="1074998"/>
            <a:ext cx="8678839" cy="435133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разработаны мероприятия по профилактике и снижению риска для здоровья медсестры на рабочем месте.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previews.123rf.com/images/anikasalsera/anikasalsera0906/anikasalsera090600004/5015949-Preoccupied-and-tired-young-nurse-in-blue-uniform-on-white-background--Stock-Pho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6140" y="3250667"/>
            <a:ext cx="4625956" cy="3423088"/>
          </a:xfrm>
          <a:prstGeom prst="rect">
            <a:avLst/>
          </a:prstGeom>
          <a:noFill/>
          <a:ln>
            <a:noFill/>
          </a:ln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xmlns="" val="3272086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868" y="450937"/>
            <a:ext cx="10213932" cy="572602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целью профилактики отрицательного воздействия стрессовых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ситуаций , минимизации влияния вредных факторов риска на здоровье медсестры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«ФЦ ССХ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С.Г. Суханова» отделение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анестезиологии-реанимации приняты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следующие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четкое знание своих служебных обязанностей;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планирование своего дня; определяют цели и приоритеты, используя характеристики «срочно» и «важно»;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понимание важности и значимости своей профессии;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оптимизм, умение сосредоточиться на том положительном, что удалось сделать за день, считая итогом только успехи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рациональное питание;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принципов медицинской этики и деонтологии.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работе с электроприборами следует соблюдать правила безопасности.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5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596" y="673230"/>
            <a:ext cx="9512475" cy="5664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Избегать возникновения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аварийных ситуаций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биоматериалами.                                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.Вакцинация сотрудников: по плану национального календаря прививок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 против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гриппа, 100%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гепатит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месяц по плану проводятся школы здоровья для медсестер, где большое внимание уделяется вопросам здорового образа жизни.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здорового образа жизни, полноценный отдых, умение расслабляться, «переключаться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главной медсестрой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ФЦ ССХ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С.Г. Суханова»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Ивановой Ольгой Вячеславовной была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разработана памятка, содержащая информацию о способах борьбы психоэмоциональным перенапряжением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332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96234842"/>
              </p:ext>
            </p:extLst>
          </p:nvPr>
        </p:nvGraphicFramePr>
        <p:xfrm>
          <a:off x="1165115" y="12526"/>
          <a:ext cx="11015339" cy="6845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0"/>
                <a:gridCol w="5336524"/>
                <a:gridCol w="5653415"/>
              </a:tblGrid>
              <a:tr h="6845474"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ФГБУ «ФЦ ССХ имени С.Г. Суханова» Минздрава России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(г. Пермь) 2016г.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ЭМОЦИОНАЛЬНОГО ВЫГОРАНИЯ В РАБОТЕ МЕДИЦИНСКОЙ СЕСТРЫ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 АНЕСТЕЗИСТ 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Советы для профилактики неблагоприятных эмоциональных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состояний.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Будьте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оптимистом</a:t>
                      </a: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возникла проблема или конфликт,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решайте их своевременно и обдуманно.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ищите повод для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тревог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Поддерживайте свое здоровье, соблюдая режим сна, питания,                               двигательной активности;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3080" name="Рисунок 5" descr="Описание: hello_html_38e6f3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722" y="2079321"/>
            <a:ext cx="2333625" cy="1465543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079" name="Рисунок 6" descr="Описание: hello_html_5d3602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847" y="4631764"/>
            <a:ext cx="2476500" cy="1560620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078" name="Рисунок 3" descr="Описание: hello_html_6c94c82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544" y="526092"/>
            <a:ext cx="2457450" cy="1352811"/>
          </a:xfrm>
          <a:prstGeom prst="rect">
            <a:avLst/>
          </a:prstGeom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3077" name="Рисунок 2" descr="Описание: hello_html_74b9ec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049" y="3131508"/>
            <a:ext cx="4747364" cy="3121242"/>
          </a:xfrm>
          <a:prstGeom prst="rect">
            <a:avLst/>
          </a:prstGeom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6461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15025" y="1028343"/>
            <a:ext cx="100333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баланса между своим «я» и чужими переживаниями. Не отказываться от сочувствия, но всегда осознавать, что это – вне вашего внутреннего пространства. Соблюдение дистанции – залог вашего психологического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здоровья.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забывайте и о физическом здоровье. Занятие спортом или утренней зарядкой не только позволит сохранить физическую форму, но и отвлечет от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самокопания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Хорошее настроение в результате окажет очень полезную услугу по преодолению своих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проблем.  Нацеленность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лучшее, оптимизм, уверенность в себе и своих возможностях тоже следует взращивать путем тренингов и занятий спортом.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Рационализм. Действуйте, руководствуясь в своих поступках не эмоциями, а логикой. Пытайтесь анализировать последствия своих действий и корректируйте их таким образом.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4663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502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Нелегок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медицинской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сестры-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но решительно необходим современной медицине. Желаю всем терпения, выдержки, уверенности в себе. Пусть знания, опыт всегда помогают нам  в работе. Крепкого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 , берегите себя !!!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внимание!!!!</a:t>
            </a:r>
            <a:r>
              <a:rPr lang="ru-RU" sz="6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directf.com.ua/files/2013/05/Ot_neschastnogo_sluchaya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627" y="2981193"/>
            <a:ext cx="5624187" cy="29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4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оценке медицинских экспертов, в структуре профессиональных заболеваний первое место стабильно занимают инфекционные (в среднем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40%),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которых медицинские работники оказываются в группе повышенного риска. Так риск заразиться ВИЧ-инфекцией при уколе инфицированной иглой составляет около 0,3%, вирусом гепатита С – 10%, а вирусом гепатита В – 30%.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втором месте - аллергические заболевания (в среднем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0%).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третьем месте находятся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заболевания опорно-двигательного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аппарата 20%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четвертом месте стресс и нервное истощение 10%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Статистика заболеваемости медицинских работников наводит на грустные мысли. Но давайте рассмотрим эти факторы риска в работе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медсестры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анестезист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каким образом можно себя обезопасить.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2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766" y="377650"/>
            <a:ext cx="944425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ценка риска заболеваний в отделениях анестезиологии и реанимации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9795759"/>
              </p:ext>
            </p:extLst>
          </p:nvPr>
        </p:nvGraphicFramePr>
        <p:xfrm>
          <a:off x="2756848" y="1690687"/>
          <a:ext cx="9239534" cy="49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143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80026" y="360173"/>
            <a:ext cx="11011974" cy="5720331"/>
            <a:chOff x="28575" y="0"/>
            <a:chExt cx="6657975" cy="1762125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05685" y="0"/>
              <a:ext cx="6051139" cy="552450"/>
            </a:xfrm>
            <a:prstGeom prst="round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Группы профессиональных факторов, неблагоприятно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действующих </a:t>
              </a:r>
              <a:r>
                <a:rPr kumimoji="0" 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на состояние здоровья медицинской </a:t>
              </a:r>
              <a:r>
                <a:rPr kumimoji="0" lang="ru-RU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сестры -</a:t>
              </a:r>
              <a:r>
                <a:rPr kumimoji="0" lang="ru-RU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анестезист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8575" y="933450"/>
              <a:ext cx="1485900" cy="809625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физические факторы риска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4867275" y="876300"/>
              <a:ext cx="1819275" cy="809625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психологические факторы риска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3200400" y="933450"/>
              <a:ext cx="1552575" cy="809625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биологические факторы риска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647825" y="952500"/>
              <a:ext cx="1409700" cy="809625"/>
            </a:xfrm>
            <a:prstGeom prst="ellipse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химические факторы риска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771525" y="552450"/>
              <a:ext cx="2590800" cy="371475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" name="Прямая со стрелкой 8"/>
            <p:cNvCxnSpPr/>
            <p:nvPr/>
          </p:nvCxnSpPr>
          <p:spPr>
            <a:xfrm>
              <a:off x="3333750" y="552450"/>
              <a:ext cx="2371725" cy="314325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2438400" y="552450"/>
              <a:ext cx="885825" cy="40005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" name="Прямая со стрелкой 10"/>
            <p:cNvCxnSpPr/>
            <p:nvPr/>
          </p:nvCxnSpPr>
          <p:spPr>
            <a:xfrm>
              <a:off x="3314700" y="552450"/>
              <a:ext cx="695325" cy="381000"/>
            </a:xfrm>
            <a:prstGeom prst="straightConnector1">
              <a:avLst/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87307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260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Физические факторы риска</a:t>
            </a:r>
            <a:endParaRPr lang="ru-RU" b="1" i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28384" y="1402914"/>
            <a:ext cx="9725415" cy="4935256"/>
          </a:xfrm>
        </p:spPr>
        <p:txBody>
          <a:bodyPr>
            <a:noAutofit/>
          </a:bodyPr>
          <a:lstStyle/>
          <a:p>
            <a:pPr lvl="0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взаимодействие с пациентом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данном случае подразумеваются все мероприятия, связанные с транспортировкой и перемещением пациентов. Они являются основной причиной травм, болей в спине, развития остеохондроза у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медицинских сестер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 в отделении реанимации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избежать профессиональных травм со стороны опорно двигательного аппарата в процессе оказания медицинской помощи, необходимо соблюдать некоторые правила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Выделяют следующие правила поднимания и перемещения тяжестей: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одежда должна быть свободной;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обувь должна плотно облегать ногу, подошва — минимально скользить по полу. Предпочтительна обувь из кожи или плотной хлопчатобумажной ткани с широким каблуком высотой не более 4 — 5 см;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3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67" y="375781"/>
            <a:ext cx="10515600" cy="5726026"/>
          </a:xfrm>
        </p:spPr>
        <p:txBody>
          <a:bodyPr>
            <a:normAutofit/>
          </a:bodyPr>
          <a:lstStyle/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53644" y="864297"/>
            <a:ext cx="9294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нельзя поднимать тяжести и работать, наклоняя туловище вперед. Нагрузка (давление на межпозвоночные диски) с увеличением угла наклона возрастает в 10 — 20 раз. Это значит, что при поднятии или перенесении предмета массой 10 кг при наклоне туловища вперед человек подвергается нагрузке 100 — 200 кг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нужно помочь пациенту, лежащему в кровати, например передвинуть его или помочь принять сидячее положение, допустимо не склоняться над ним и не тянуться к нему к дальнему краю кровати, а встать на край кровати на одно колено и, крепко упираясь па него, помочь пациенту;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339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5752" y="826718"/>
            <a:ext cx="9600157" cy="547550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поднятый груз необходимо сместить в сторону, поворачиваются не только верхней частью тела (плечами и руками, сохраняя ноги в прежнем положении), а всем корпусом;</a:t>
            </a:r>
          </a:p>
          <a:p>
            <a:pPr lvl="0"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следует всегда искать возможность облегчить нагрузку: пользоваться помощью пациента (его возможность подтянуться, оттолкнуться, опереться и т.п.) и окружающих;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использовать специальные приспособления для облегчения работы: опоры,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поворотные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круги, подъемники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пациентов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перемещения и /или изменения положения пациентов рекомендуют использовать </a:t>
            </a:r>
            <a:r>
              <a:rPr lang="ru-RU" sz="2400" i="1" u="sng" dirty="0">
                <a:latin typeface="Times New Roman" pitchFamily="18" charset="0"/>
                <a:cs typeface="Times New Roman" pitchFamily="18" charset="0"/>
              </a:rPr>
              <a:t>подъемные приспособления.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2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8c8d4de8505968378536f73276b875ad5da48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1803</Words>
  <Application>Microsoft Office PowerPoint</Application>
  <PresentationFormat>Произвольный</PresentationFormat>
  <Paragraphs>161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Влияние вредных факторов риска на здоровье медицинской сестры- анестезист</vt:lpstr>
      <vt:lpstr>Слайд 2</vt:lpstr>
      <vt:lpstr>Слайд 3</vt:lpstr>
      <vt:lpstr>Слайд 4</vt:lpstr>
      <vt:lpstr>Оценка риска заболеваний в отделениях анестезиологии и реанимации </vt:lpstr>
      <vt:lpstr>Слайд 6</vt:lpstr>
      <vt:lpstr>Физические факторы риска</vt:lpstr>
      <vt:lpstr>Слайд 8</vt:lpstr>
      <vt:lpstr>Слайд 9</vt:lpstr>
      <vt:lpstr>Слайд 10</vt:lpstr>
      <vt:lpstr>Биологические факторы риска </vt:lpstr>
      <vt:lpstr>Слайд 12</vt:lpstr>
      <vt:lpstr>Слайд 13</vt:lpstr>
      <vt:lpstr>Слайд 14</vt:lpstr>
      <vt:lpstr>ХИМИЧЕСКИЕ ФАКТОРЫ РИСКА</vt:lpstr>
      <vt:lpstr>Слайд 16</vt:lpstr>
      <vt:lpstr>Слайд 17</vt:lpstr>
      <vt:lpstr>Анестезирующие газы, определенный риск осложнений, обусловленных длительным воздействием на медсестру –анестезист следовых концентраций ингаляционных анестетиков.  </vt:lpstr>
      <vt:lpstr> Психологические факторы</vt:lpstr>
      <vt:lpstr>Слайд 20</vt:lpstr>
      <vt:lpstr>Слайд 21</vt:lpstr>
      <vt:lpstr>Физические упражнения прекрасно снимают внутреннее напряжение, избавляют от негативных эмоций и дают положительный настрой. Но физкультура и спорт – вне рабочего времени, это понятно. Как же решить проблему расслабляющих физических нагрузок в рабочее время. Необходимо выполнять физические упражнения, которые удобно делать на рабочем месте. Снять нагрузку с позвоночника и расслабится.  </vt:lpstr>
      <vt:lpstr>Теперь о психической релаксации. Это различные медитации. Для верующих лучшей медитацией является молитва! Релаксация для людей, у которых мало времени для расслабления: сделайте глубокий вдох, задержите дыхание и сосчитайте до 4, медленный выдох и снова задержать дыхание, считая до 4! данная процедура выполняется 6 раз! Очень эффективно при агрессии, тревожности! </vt:lpstr>
      <vt:lpstr>Слайд 24</vt:lpstr>
      <vt:lpstr>Слайд 25</vt:lpstr>
      <vt:lpstr>Слайд 26</vt:lpstr>
      <vt:lpstr>База исследований: ФГБУ «ФЦССХ им. С.Г. Суханова» отделение анестезиологии-реанимации (средний медицинский персонал-                  50 медицинских сестер( 10медицинских брата,  40 медицинских сестёр)</vt:lpstr>
      <vt:lpstr>Слайд 28</vt:lpstr>
      <vt:lpstr>Слайд 29</vt:lpstr>
      <vt:lpstr>Группы здоровья в отделении</vt:lpstr>
      <vt:lpstr>Слайд 31</vt:lpstr>
      <vt:lpstr>Слайд 32</vt:lpstr>
      <vt:lpstr>Опрос показал, что преобладающим фактором риска в отделении анестезиологии-реанимации является хроническая усталость и постоянное эмоциональное напряжение -55 %, 30%- испытывают усталость, 15% -ничего не беспокоит.</vt:lpstr>
      <vt:lpstr>ВЫВОД:</vt:lpstr>
      <vt:lpstr>Слайд 35</vt:lpstr>
      <vt:lpstr>Слайд 36</vt:lpstr>
      <vt:lpstr>Слайд 37</vt:lpstr>
      <vt:lpstr>Слайд 38</vt:lpstr>
      <vt:lpstr>   Нелегок труд медицинской сестры- анестезист , но решительно необходим современной медицине. Желаю всем терпения, выдержки, уверенности в себе. Пусть знания, опыт всегда помогают нам  в работе. Крепкого здоровья , берегите себя !!! Благодарю за внимание!!!!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вредных факторов риска на здоровье медицинской сестры анестезиста</dc:title>
  <dc:creator>Windows User</dc:creator>
  <cp:lastModifiedBy>Наталия</cp:lastModifiedBy>
  <cp:revision>107</cp:revision>
  <dcterms:created xsi:type="dcterms:W3CDTF">2017-02-01T08:52:24Z</dcterms:created>
  <dcterms:modified xsi:type="dcterms:W3CDTF">2017-02-16T19:18:04Z</dcterms:modified>
</cp:coreProperties>
</file>