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7" r:id="rId2"/>
    <p:sldId id="264" r:id="rId3"/>
    <p:sldId id="263" r:id="rId4"/>
    <p:sldId id="262" r:id="rId5"/>
    <p:sldId id="261" r:id="rId6"/>
    <p:sldId id="260" r:id="rId7"/>
    <p:sldId id="259" r:id="rId8"/>
    <p:sldId id="280" r:id="rId9"/>
    <p:sldId id="267" r:id="rId10"/>
    <p:sldId id="278" r:id="rId11"/>
    <p:sldId id="281" r:id="rId12"/>
    <p:sldId id="276" r:id="rId13"/>
    <p:sldId id="257" r:id="rId14"/>
    <p:sldId id="270" r:id="rId15"/>
    <p:sldId id="273" r:id="rId16"/>
    <p:sldId id="271" r:id="rId17"/>
    <p:sldId id="272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EC4D76-4E07-4BEA-BCE3-45641C5FD211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</dgm:pt>
    <dgm:pt modelId="{420CF87E-683D-4A88-8C72-C97EB48C4C6A}">
      <dgm:prSet phldrT="[Текст]"/>
      <dgm:spPr/>
      <dgm:t>
        <a:bodyPr/>
        <a:lstStyle/>
        <a:p>
          <a:r>
            <a:rPr lang="ru-RU"/>
            <a:t>личная гигиена влючает в себя уход за лицом, телом, волосами, ротовой полости, обработка интимной области.</a:t>
          </a:r>
        </a:p>
      </dgm:t>
    </dgm:pt>
    <dgm:pt modelId="{FF33D9E4-8C24-4145-8464-FC32AC787FFA}" type="parTrans" cxnId="{66F83755-7B98-430F-97FB-2B1594940FEA}">
      <dgm:prSet/>
      <dgm:spPr/>
      <dgm:t>
        <a:bodyPr/>
        <a:lstStyle/>
        <a:p>
          <a:endParaRPr lang="ru-RU"/>
        </a:p>
      </dgm:t>
    </dgm:pt>
    <dgm:pt modelId="{095967E5-FD06-4831-A4BA-349BE2AD8B8A}" type="sibTrans" cxnId="{66F83755-7B98-430F-97FB-2B1594940FEA}">
      <dgm:prSet/>
      <dgm:spPr/>
      <dgm:t>
        <a:bodyPr/>
        <a:lstStyle/>
        <a:p>
          <a:endParaRPr lang="ru-RU"/>
        </a:p>
      </dgm:t>
    </dgm:pt>
    <dgm:pt modelId="{A8961F75-F23F-42F9-9284-E85FF84CC57C}">
      <dgm:prSet phldrT="[Текст]"/>
      <dgm:spPr/>
      <dgm:t>
        <a:bodyPr/>
        <a:lstStyle/>
        <a:p>
          <a:r>
            <a:rPr lang="ru-RU"/>
            <a:t>надевания бандажа</a:t>
          </a:r>
        </a:p>
      </dgm:t>
    </dgm:pt>
    <dgm:pt modelId="{8EB524F7-F559-4994-A266-B7772B6969B8}" type="parTrans" cxnId="{5B1DADCB-4A5E-4560-8F6C-B212B14BE4BC}">
      <dgm:prSet/>
      <dgm:spPr/>
      <dgm:t>
        <a:bodyPr/>
        <a:lstStyle/>
        <a:p>
          <a:endParaRPr lang="ru-RU"/>
        </a:p>
      </dgm:t>
    </dgm:pt>
    <dgm:pt modelId="{752C7965-220C-4732-9292-FC7A0F53C22A}" type="sibTrans" cxnId="{5B1DADCB-4A5E-4560-8F6C-B212B14BE4BC}">
      <dgm:prSet/>
      <dgm:spPr/>
      <dgm:t>
        <a:bodyPr/>
        <a:lstStyle/>
        <a:p>
          <a:endParaRPr lang="ru-RU"/>
        </a:p>
      </dgm:t>
    </dgm:pt>
    <dgm:pt modelId="{B40D3AB5-6B6C-4F6F-8949-070C627BCC0A}">
      <dgm:prSet phldrT="[Текст]"/>
      <dgm:spPr/>
      <dgm:t>
        <a:bodyPr/>
        <a:lstStyle/>
        <a:p>
          <a:r>
            <a:rPr lang="ru-RU" dirty="0" err="1"/>
            <a:t>бинтование</a:t>
          </a:r>
          <a:r>
            <a:rPr lang="ru-RU" dirty="0"/>
            <a:t> нижних конечностей, профилактика тромбозов</a:t>
          </a:r>
        </a:p>
      </dgm:t>
    </dgm:pt>
    <dgm:pt modelId="{D3AF645E-D753-46DD-8BBA-DE4A0FE49ABC}" type="parTrans" cxnId="{B05B7680-FB05-4AC3-9133-5A8567C614BD}">
      <dgm:prSet/>
      <dgm:spPr/>
      <dgm:t>
        <a:bodyPr/>
        <a:lstStyle/>
        <a:p>
          <a:endParaRPr lang="ru-RU"/>
        </a:p>
      </dgm:t>
    </dgm:pt>
    <dgm:pt modelId="{406995D2-7B94-4AB9-BE26-22A29CCEA9D4}" type="sibTrans" cxnId="{B05B7680-FB05-4AC3-9133-5A8567C614BD}">
      <dgm:prSet/>
      <dgm:spPr/>
      <dgm:t>
        <a:bodyPr/>
        <a:lstStyle/>
        <a:p>
          <a:endParaRPr lang="ru-RU"/>
        </a:p>
      </dgm:t>
    </dgm:pt>
    <dgm:pt modelId="{932578C6-14FB-4B8A-852A-7FED61639833}">
      <dgm:prSet/>
      <dgm:spPr/>
      <dgm:t>
        <a:bodyPr/>
        <a:lstStyle/>
        <a:p>
          <a:r>
            <a:rPr lang="ru-RU"/>
            <a:t>профилатика пневмонии</a:t>
          </a:r>
        </a:p>
      </dgm:t>
    </dgm:pt>
    <dgm:pt modelId="{1750F491-7966-4832-A1E7-CED7F453E54D}" type="parTrans" cxnId="{45CD362E-A5C1-4EE6-84BA-A428E5E5CB9D}">
      <dgm:prSet/>
      <dgm:spPr/>
      <dgm:t>
        <a:bodyPr/>
        <a:lstStyle/>
        <a:p>
          <a:endParaRPr lang="ru-RU"/>
        </a:p>
      </dgm:t>
    </dgm:pt>
    <dgm:pt modelId="{F4AEE69A-EF3C-4E30-AE8B-B5421819496A}" type="sibTrans" cxnId="{45CD362E-A5C1-4EE6-84BA-A428E5E5CB9D}">
      <dgm:prSet/>
      <dgm:spPr/>
      <dgm:t>
        <a:bodyPr/>
        <a:lstStyle/>
        <a:p>
          <a:endParaRPr lang="ru-RU"/>
        </a:p>
      </dgm:t>
    </dgm:pt>
    <dgm:pt modelId="{3B09BFF9-EF79-4AEE-B7C3-8CD05BA5770F}">
      <dgm:prSet/>
      <dgm:spPr/>
      <dgm:t>
        <a:bodyPr/>
        <a:lstStyle/>
        <a:p>
          <a:endParaRPr lang="ru-RU"/>
        </a:p>
      </dgm:t>
    </dgm:pt>
    <dgm:pt modelId="{285F27FC-78CD-491B-9674-786F4793DDC2}" type="parTrans" cxnId="{E3596A16-4379-4DB9-A0C5-404AAE15F46B}">
      <dgm:prSet/>
      <dgm:spPr/>
      <dgm:t>
        <a:bodyPr/>
        <a:lstStyle/>
        <a:p>
          <a:endParaRPr lang="ru-RU"/>
        </a:p>
      </dgm:t>
    </dgm:pt>
    <dgm:pt modelId="{9FA2993B-788C-4615-8299-EC217AB65137}" type="sibTrans" cxnId="{E3596A16-4379-4DB9-A0C5-404AAE15F46B}">
      <dgm:prSet/>
      <dgm:spPr/>
      <dgm:t>
        <a:bodyPr/>
        <a:lstStyle/>
        <a:p>
          <a:endParaRPr lang="ru-RU"/>
        </a:p>
      </dgm:t>
    </dgm:pt>
    <dgm:pt modelId="{0AE4D7E6-FF47-4AE8-899F-EFB7E0DAD71F}">
      <dgm:prSet/>
      <dgm:spPr/>
      <dgm:t>
        <a:bodyPr/>
        <a:lstStyle/>
        <a:p>
          <a:endParaRPr lang="ru-RU"/>
        </a:p>
      </dgm:t>
    </dgm:pt>
    <dgm:pt modelId="{E34D3A5A-C076-4679-B4A6-95BAA378CF56}" type="parTrans" cxnId="{3A73AE14-2B3E-4578-A843-DA1F3BB52333}">
      <dgm:prSet/>
      <dgm:spPr/>
      <dgm:t>
        <a:bodyPr/>
        <a:lstStyle/>
        <a:p>
          <a:endParaRPr lang="ru-RU"/>
        </a:p>
      </dgm:t>
    </dgm:pt>
    <dgm:pt modelId="{20514001-AC68-47F7-AE4E-ED13503B5CD5}" type="sibTrans" cxnId="{3A73AE14-2B3E-4578-A843-DA1F3BB52333}">
      <dgm:prSet/>
      <dgm:spPr/>
      <dgm:t>
        <a:bodyPr/>
        <a:lstStyle/>
        <a:p>
          <a:endParaRPr lang="ru-RU"/>
        </a:p>
      </dgm:t>
    </dgm:pt>
    <dgm:pt modelId="{26A9294C-90E9-4F1B-B9A1-09A8549AA409}">
      <dgm:prSet/>
      <dgm:spPr/>
      <dgm:t>
        <a:bodyPr/>
        <a:lstStyle/>
        <a:p>
          <a:endParaRPr lang="ru-RU"/>
        </a:p>
      </dgm:t>
    </dgm:pt>
    <dgm:pt modelId="{F85BE203-BF8F-490E-BC86-F50035BF7C4F}" type="parTrans" cxnId="{F175F2A9-0A64-4ACD-8DD7-B9D44B08B85D}">
      <dgm:prSet/>
      <dgm:spPr/>
      <dgm:t>
        <a:bodyPr/>
        <a:lstStyle/>
        <a:p>
          <a:endParaRPr lang="ru-RU"/>
        </a:p>
      </dgm:t>
    </dgm:pt>
    <dgm:pt modelId="{D6011258-C977-4929-A145-4C5A2E81C15E}" type="sibTrans" cxnId="{F175F2A9-0A64-4ACD-8DD7-B9D44B08B85D}">
      <dgm:prSet/>
      <dgm:spPr/>
      <dgm:t>
        <a:bodyPr/>
        <a:lstStyle/>
        <a:p>
          <a:endParaRPr lang="ru-RU"/>
        </a:p>
      </dgm:t>
    </dgm:pt>
    <dgm:pt modelId="{23E61E16-94DE-49FB-AD75-07B6893E39FB}">
      <dgm:prSet/>
      <dgm:spPr/>
      <dgm:t>
        <a:bodyPr/>
        <a:lstStyle/>
        <a:p>
          <a:endParaRPr lang="ru-RU"/>
        </a:p>
      </dgm:t>
    </dgm:pt>
    <dgm:pt modelId="{804B518E-7877-4363-87F3-E22B235E2E01}" type="parTrans" cxnId="{90758E8D-5587-4812-A593-12D80D3ED74F}">
      <dgm:prSet/>
      <dgm:spPr/>
      <dgm:t>
        <a:bodyPr/>
        <a:lstStyle/>
        <a:p>
          <a:endParaRPr lang="ru-RU"/>
        </a:p>
      </dgm:t>
    </dgm:pt>
    <dgm:pt modelId="{A4FC2A6F-E36E-45FC-A997-B6B41DC40DE7}" type="sibTrans" cxnId="{90758E8D-5587-4812-A593-12D80D3ED74F}">
      <dgm:prSet/>
      <dgm:spPr/>
      <dgm:t>
        <a:bodyPr/>
        <a:lstStyle/>
        <a:p>
          <a:endParaRPr lang="ru-RU"/>
        </a:p>
      </dgm:t>
    </dgm:pt>
    <dgm:pt modelId="{8CCDA54F-F7F5-488A-8F38-92EA46EA1447}">
      <dgm:prSet/>
      <dgm:spPr/>
      <dgm:t>
        <a:bodyPr/>
        <a:lstStyle/>
        <a:p>
          <a:endParaRPr lang="ru-RU"/>
        </a:p>
      </dgm:t>
    </dgm:pt>
    <dgm:pt modelId="{01034CF6-19ED-4506-AC88-85FC3597335C}" type="parTrans" cxnId="{CE897D69-7DA8-43B4-BF02-44B4A12CF27B}">
      <dgm:prSet/>
      <dgm:spPr/>
      <dgm:t>
        <a:bodyPr/>
        <a:lstStyle/>
        <a:p>
          <a:endParaRPr lang="ru-RU"/>
        </a:p>
      </dgm:t>
    </dgm:pt>
    <dgm:pt modelId="{AD125BE7-51D6-441F-AEBA-CA67546F2833}" type="sibTrans" cxnId="{CE897D69-7DA8-43B4-BF02-44B4A12CF27B}">
      <dgm:prSet/>
      <dgm:spPr/>
      <dgm:t>
        <a:bodyPr/>
        <a:lstStyle/>
        <a:p>
          <a:endParaRPr lang="ru-RU"/>
        </a:p>
      </dgm:t>
    </dgm:pt>
    <dgm:pt modelId="{F0F9AD1E-8734-455C-BFD8-BD227E15C917}">
      <dgm:prSet/>
      <dgm:spPr/>
      <dgm:t>
        <a:bodyPr/>
        <a:lstStyle/>
        <a:p>
          <a:endParaRPr lang="ru-RU"/>
        </a:p>
      </dgm:t>
    </dgm:pt>
    <dgm:pt modelId="{610F4B0A-596E-4D07-8F1B-097E5A51B0E3}" type="parTrans" cxnId="{07217896-A00B-42A3-B98B-310E7713C0A4}">
      <dgm:prSet/>
      <dgm:spPr/>
      <dgm:t>
        <a:bodyPr/>
        <a:lstStyle/>
        <a:p>
          <a:endParaRPr lang="ru-RU"/>
        </a:p>
      </dgm:t>
    </dgm:pt>
    <dgm:pt modelId="{3313E88F-214F-43E2-AB9F-9D1700402695}" type="sibTrans" cxnId="{07217896-A00B-42A3-B98B-310E7713C0A4}">
      <dgm:prSet/>
      <dgm:spPr/>
      <dgm:t>
        <a:bodyPr/>
        <a:lstStyle/>
        <a:p>
          <a:endParaRPr lang="ru-RU"/>
        </a:p>
      </dgm:t>
    </dgm:pt>
    <dgm:pt modelId="{B84A796F-ABB9-4B29-88B7-5C9D66CE156E}" type="pres">
      <dgm:prSet presAssocID="{53EC4D76-4E07-4BEA-BCE3-45641C5FD211}" presName="matrix" presStyleCnt="0">
        <dgm:presLayoutVars>
          <dgm:chMax val="1"/>
          <dgm:dir/>
          <dgm:resizeHandles val="exact"/>
        </dgm:presLayoutVars>
      </dgm:prSet>
      <dgm:spPr/>
    </dgm:pt>
    <dgm:pt modelId="{24D6E60F-D87C-4192-B4C1-E03AC71FE7B6}" type="pres">
      <dgm:prSet presAssocID="{53EC4D76-4E07-4BEA-BCE3-45641C5FD211}" presName="diamond" presStyleLbl="bgShp" presStyleIdx="0" presStyleCnt="1" custLinFactNeighborX="33" custLinFactNeighborY="2579"/>
      <dgm:spPr/>
      <dgm:t>
        <a:bodyPr/>
        <a:lstStyle/>
        <a:p>
          <a:endParaRPr lang="ru-RU"/>
        </a:p>
      </dgm:t>
    </dgm:pt>
    <dgm:pt modelId="{2FE6024B-EA9F-4186-9689-64309131CD32}" type="pres">
      <dgm:prSet presAssocID="{53EC4D76-4E07-4BEA-BCE3-45641C5FD21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EDB96-3204-44FE-8FE8-C188326C31EE}" type="pres">
      <dgm:prSet presAssocID="{53EC4D76-4E07-4BEA-BCE3-45641C5FD21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FE770-4F94-499B-B981-608F6E263CAD}" type="pres">
      <dgm:prSet presAssocID="{53EC4D76-4E07-4BEA-BCE3-45641C5FD21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EAD1A-DD9F-4AE7-B213-1FCB2498012A}" type="pres">
      <dgm:prSet presAssocID="{53EC4D76-4E07-4BEA-BCE3-45641C5FD21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596A16-4379-4DB9-A0C5-404AAE15F46B}" srcId="{53EC4D76-4E07-4BEA-BCE3-45641C5FD211}" destId="{3B09BFF9-EF79-4AEE-B7C3-8CD05BA5770F}" srcOrd="4" destOrd="0" parTransId="{285F27FC-78CD-491B-9674-786F4793DDC2}" sibTransId="{9FA2993B-788C-4615-8299-EC217AB65137}"/>
    <dgm:cxn modelId="{B7F7CA4B-DBFE-4B42-8CE9-CFE0FE5827AD}" type="presOf" srcId="{B40D3AB5-6B6C-4F6F-8949-070C627BCC0A}" destId="{D01FE770-4F94-499B-B981-608F6E263CAD}" srcOrd="0" destOrd="0" presId="urn:microsoft.com/office/officeart/2005/8/layout/matrix3"/>
    <dgm:cxn modelId="{B05B7680-FB05-4AC3-9133-5A8567C614BD}" srcId="{53EC4D76-4E07-4BEA-BCE3-45641C5FD211}" destId="{B40D3AB5-6B6C-4F6F-8949-070C627BCC0A}" srcOrd="2" destOrd="0" parTransId="{D3AF645E-D753-46DD-8BBA-DE4A0FE49ABC}" sibTransId="{406995D2-7B94-4AB9-BE26-22A29CCEA9D4}"/>
    <dgm:cxn modelId="{45CD362E-A5C1-4EE6-84BA-A428E5E5CB9D}" srcId="{53EC4D76-4E07-4BEA-BCE3-45641C5FD211}" destId="{932578C6-14FB-4B8A-852A-7FED61639833}" srcOrd="3" destOrd="0" parTransId="{1750F491-7966-4832-A1E7-CED7F453E54D}" sibTransId="{F4AEE69A-EF3C-4E30-AE8B-B5421819496A}"/>
    <dgm:cxn modelId="{CE897D69-7DA8-43B4-BF02-44B4A12CF27B}" srcId="{53EC4D76-4E07-4BEA-BCE3-45641C5FD211}" destId="{8CCDA54F-F7F5-488A-8F38-92EA46EA1447}" srcOrd="8" destOrd="0" parTransId="{01034CF6-19ED-4506-AC88-85FC3597335C}" sibTransId="{AD125BE7-51D6-441F-AEBA-CA67546F2833}"/>
    <dgm:cxn modelId="{07217896-A00B-42A3-B98B-310E7713C0A4}" srcId="{53EC4D76-4E07-4BEA-BCE3-45641C5FD211}" destId="{F0F9AD1E-8734-455C-BFD8-BD227E15C917}" srcOrd="9" destOrd="0" parTransId="{610F4B0A-596E-4D07-8F1B-097E5A51B0E3}" sibTransId="{3313E88F-214F-43E2-AB9F-9D1700402695}"/>
    <dgm:cxn modelId="{90758E8D-5587-4812-A593-12D80D3ED74F}" srcId="{53EC4D76-4E07-4BEA-BCE3-45641C5FD211}" destId="{23E61E16-94DE-49FB-AD75-07B6893E39FB}" srcOrd="7" destOrd="0" parTransId="{804B518E-7877-4363-87F3-E22B235E2E01}" sibTransId="{A4FC2A6F-E36E-45FC-A997-B6B41DC40DE7}"/>
    <dgm:cxn modelId="{5B1DADCB-4A5E-4560-8F6C-B212B14BE4BC}" srcId="{53EC4D76-4E07-4BEA-BCE3-45641C5FD211}" destId="{A8961F75-F23F-42F9-9284-E85FF84CC57C}" srcOrd="1" destOrd="0" parTransId="{8EB524F7-F559-4994-A266-B7772B6969B8}" sibTransId="{752C7965-220C-4732-9292-FC7A0F53C22A}"/>
    <dgm:cxn modelId="{F175F2A9-0A64-4ACD-8DD7-B9D44B08B85D}" srcId="{53EC4D76-4E07-4BEA-BCE3-45641C5FD211}" destId="{26A9294C-90E9-4F1B-B9A1-09A8549AA409}" srcOrd="6" destOrd="0" parTransId="{F85BE203-BF8F-490E-BC86-F50035BF7C4F}" sibTransId="{D6011258-C977-4929-A145-4C5A2E81C15E}"/>
    <dgm:cxn modelId="{66F83755-7B98-430F-97FB-2B1594940FEA}" srcId="{53EC4D76-4E07-4BEA-BCE3-45641C5FD211}" destId="{420CF87E-683D-4A88-8C72-C97EB48C4C6A}" srcOrd="0" destOrd="0" parTransId="{FF33D9E4-8C24-4145-8464-FC32AC787FFA}" sibTransId="{095967E5-FD06-4831-A4BA-349BE2AD8B8A}"/>
    <dgm:cxn modelId="{3A73AE14-2B3E-4578-A843-DA1F3BB52333}" srcId="{53EC4D76-4E07-4BEA-BCE3-45641C5FD211}" destId="{0AE4D7E6-FF47-4AE8-899F-EFB7E0DAD71F}" srcOrd="5" destOrd="0" parTransId="{E34D3A5A-C076-4679-B4A6-95BAA378CF56}" sibTransId="{20514001-AC68-47F7-AE4E-ED13503B5CD5}"/>
    <dgm:cxn modelId="{BDB2BE36-A306-4432-9F5D-BADC133BFE50}" type="presOf" srcId="{420CF87E-683D-4A88-8C72-C97EB48C4C6A}" destId="{2FE6024B-EA9F-4186-9689-64309131CD32}" srcOrd="0" destOrd="0" presId="urn:microsoft.com/office/officeart/2005/8/layout/matrix3"/>
    <dgm:cxn modelId="{8E1D7635-A564-4BE6-AE92-BE8B48D81F0D}" type="presOf" srcId="{A8961F75-F23F-42F9-9284-E85FF84CC57C}" destId="{A11EDB96-3204-44FE-8FE8-C188326C31EE}" srcOrd="0" destOrd="0" presId="urn:microsoft.com/office/officeart/2005/8/layout/matrix3"/>
    <dgm:cxn modelId="{163036FF-0A53-4A60-B18A-003445B687F4}" type="presOf" srcId="{932578C6-14FB-4B8A-852A-7FED61639833}" destId="{F3CEAD1A-DD9F-4AE7-B213-1FCB2498012A}" srcOrd="0" destOrd="0" presId="urn:microsoft.com/office/officeart/2005/8/layout/matrix3"/>
    <dgm:cxn modelId="{FE536E40-B99B-43FD-A049-730DC5C74079}" type="presOf" srcId="{53EC4D76-4E07-4BEA-BCE3-45641C5FD211}" destId="{B84A796F-ABB9-4B29-88B7-5C9D66CE156E}" srcOrd="0" destOrd="0" presId="urn:microsoft.com/office/officeart/2005/8/layout/matrix3"/>
    <dgm:cxn modelId="{89D8999F-3425-40B5-AAE2-3AEF34ADA4F7}" type="presParOf" srcId="{B84A796F-ABB9-4B29-88B7-5C9D66CE156E}" destId="{24D6E60F-D87C-4192-B4C1-E03AC71FE7B6}" srcOrd="0" destOrd="0" presId="urn:microsoft.com/office/officeart/2005/8/layout/matrix3"/>
    <dgm:cxn modelId="{7BB73FF6-883E-472B-A273-432930ACA143}" type="presParOf" srcId="{B84A796F-ABB9-4B29-88B7-5C9D66CE156E}" destId="{2FE6024B-EA9F-4186-9689-64309131CD32}" srcOrd="1" destOrd="0" presId="urn:microsoft.com/office/officeart/2005/8/layout/matrix3"/>
    <dgm:cxn modelId="{B18EFD74-1E65-418C-868B-6C18B951A821}" type="presParOf" srcId="{B84A796F-ABB9-4B29-88B7-5C9D66CE156E}" destId="{A11EDB96-3204-44FE-8FE8-C188326C31EE}" srcOrd="2" destOrd="0" presId="urn:microsoft.com/office/officeart/2005/8/layout/matrix3"/>
    <dgm:cxn modelId="{66F61C52-7962-46EA-B03B-D43C396CBCE1}" type="presParOf" srcId="{B84A796F-ABB9-4B29-88B7-5C9D66CE156E}" destId="{D01FE770-4F94-499B-B981-608F6E263CAD}" srcOrd="3" destOrd="0" presId="urn:microsoft.com/office/officeart/2005/8/layout/matrix3"/>
    <dgm:cxn modelId="{B11526C5-283F-4E08-A6C7-AAA53139FF11}" type="presParOf" srcId="{B84A796F-ABB9-4B29-88B7-5C9D66CE156E}" destId="{F3CEAD1A-DD9F-4AE7-B213-1FCB2498012A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D6E60F-D87C-4192-B4C1-E03AC71FE7B6}">
      <dsp:nvSpPr>
        <dsp:cNvPr id="0" name=""/>
        <dsp:cNvSpPr/>
      </dsp:nvSpPr>
      <dsp:spPr>
        <a:xfrm>
          <a:off x="1350959" y="0"/>
          <a:ext cx="4800600" cy="48006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E6024B-EA9F-4186-9689-64309131CD32}">
      <dsp:nvSpPr>
        <dsp:cNvPr id="0" name=""/>
        <dsp:cNvSpPr/>
      </dsp:nvSpPr>
      <dsp:spPr>
        <a:xfrm>
          <a:off x="1805432" y="456056"/>
          <a:ext cx="1872234" cy="18722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личная гигиена влючает в себя уход за лицом, телом, волосами, ротовой полости, обработка интимной области.</a:t>
          </a:r>
        </a:p>
      </dsp:txBody>
      <dsp:txXfrm>
        <a:off x="1805432" y="456056"/>
        <a:ext cx="1872234" cy="1872234"/>
      </dsp:txXfrm>
    </dsp:sp>
    <dsp:sp modelId="{A11EDB96-3204-44FE-8FE8-C188326C31EE}">
      <dsp:nvSpPr>
        <dsp:cNvPr id="0" name=""/>
        <dsp:cNvSpPr/>
      </dsp:nvSpPr>
      <dsp:spPr>
        <a:xfrm>
          <a:off x="3821683" y="456056"/>
          <a:ext cx="1872234" cy="18722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надевания бандажа</a:t>
          </a:r>
        </a:p>
      </dsp:txBody>
      <dsp:txXfrm>
        <a:off x="3821683" y="456056"/>
        <a:ext cx="1872234" cy="1872234"/>
      </dsp:txXfrm>
    </dsp:sp>
    <dsp:sp modelId="{D01FE770-4F94-499B-B981-608F6E263CAD}">
      <dsp:nvSpPr>
        <dsp:cNvPr id="0" name=""/>
        <dsp:cNvSpPr/>
      </dsp:nvSpPr>
      <dsp:spPr>
        <a:xfrm>
          <a:off x="1805432" y="2472308"/>
          <a:ext cx="1872234" cy="18722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/>
            <a:t>бинтование</a:t>
          </a:r>
          <a:r>
            <a:rPr lang="ru-RU" sz="1500" kern="1200" dirty="0"/>
            <a:t> нижних конечностей, профилактика тромбозов</a:t>
          </a:r>
        </a:p>
      </dsp:txBody>
      <dsp:txXfrm>
        <a:off x="1805432" y="2472308"/>
        <a:ext cx="1872234" cy="1872234"/>
      </dsp:txXfrm>
    </dsp:sp>
    <dsp:sp modelId="{F3CEAD1A-DD9F-4AE7-B213-1FCB2498012A}">
      <dsp:nvSpPr>
        <dsp:cNvPr id="0" name=""/>
        <dsp:cNvSpPr/>
      </dsp:nvSpPr>
      <dsp:spPr>
        <a:xfrm>
          <a:off x="3821683" y="2472308"/>
          <a:ext cx="1872234" cy="18722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профилатика пневмонии</a:t>
          </a:r>
        </a:p>
      </dsp:txBody>
      <dsp:txXfrm>
        <a:off x="3821683" y="2472308"/>
        <a:ext cx="1872234" cy="1872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8C0E3-6675-40DD-BE3C-3EE2ADE9904E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17571-42B0-452B-9B44-77D1B8B714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7571-42B0-452B-9B44-77D1B8B714B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1CA62-089B-40EA-830A-6346B04D501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D2EF9-DABA-413C-80E5-2CC4526EB5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1CA62-089B-40EA-830A-6346B04D501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D2EF9-DABA-413C-80E5-2CC4526EB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1CA62-089B-40EA-830A-6346B04D501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D2EF9-DABA-413C-80E5-2CC4526EB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1CA62-089B-40EA-830A-6346B04D501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D2EF9-DABA-413C-80E5-2CC4526EB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1CA62-089B-40EA-830A-6346B04D501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D2EF9-DABA-413C-80E5-2CC4526EB5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1CA62-089B-40EA-830A-6346B04D501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D2EF9-DABA-413C-80E5-2CC4526EB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1CA62-089B-40EA-830A-6346B04D501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D2EF9-DABA-413C-80E5-2CC4526EB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1CA62-089B-40EA-830A-6346B04D501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D2EF9-DABA-413C-80E5-2CC4526EB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1CA62-089B-40EA-830A-6346B04D501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D2EF9-DABA-413C-80E5-2CC4526EB5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1CA62-089B-40EA-830A-6346B04D501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D2EF9-DABA-413C-80E5-2CC4526EB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1CA62-089B-40EA-830A-6346B04D501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D2EF9-DABA-413C-80E5-2CC4526EB5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E91CA62-089B-40EA-830A-6346B04D501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9D2EF9-DABA-413C-80E5-2CC4526EB5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ентации\фото фасада гкб 15\IMG_2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0"/>
          </a:blip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2714620"/>
            <a:ext cx="52864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ПУТИ ОПТИМИЗАЦИИ СЕСТРИНСКОГО УХОДА В ОТДЕЛЕНИИ АНЕСТЕЗИОЛОГИИ – РЕАНИМАЦИИ</a:t>
            </a:r>
          </a:p>
          <a:p>
            <a:pPr algn="ctr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ДОКЛАДЧИК :               ГЛАВНАЯ МЕДСЕСТРА                                     Е.А. СВИРИДОВА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:\Логотип\gkb-logo-horizontal-color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288032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www.medsestre.ru/images/logo.gif"/>
          <p:cNvPicPr>
            <a:picLocks noChangeAspect="1" noChangeArrowheads="1"/>
          </p:cNvPicPr>
          <p:nvPr/>
        </p:nvPicPr>
        <p:blipFill>
          <a:blip r:embed="rId4" cstate="print"/>
          <a:srcRect r="86452" b="-6477"/>
          <a:stretch>
            <a:fillRect/>
          </a:stretch>
        </p:blipFill>
        <p:spPr bwMode="auto">
          <a:xfrm>
            <a:off x="1331640" y="188640"/>
            <a:ext cx="571480" cy="571480"/>
          </a:xfrm>
          <a:prstGeom prst="rect">
            <a:avLst/>
          </a:prstGeom>
          <a:noFill/>
        </p:spPr>
      </p:pic>
      <p:pic>
        <p:nvPicPr>
          <p:cNvPr id="10" name="Picture 2" descr="http://www.medsestre.ru/images/logo.gif"/>
          <p:cNvPicPr>
            <a:picLocks noChangeAspect="1" noChangeArrowheads="1"/>
          </p:cNvPicPr>
          <p:nvPr/>
        </p:nvPicPr>
        <p:blipFill>
          <a:blip r:embed="rId4" cstate="print"/>
          <a:srcRect l="13548" t="10648"/>
          <a:stretch>
            <a:fillRect/>
          </a:stretch>
        </p:blipFill>
        <p:spPr bwMode="auto">
          <a:xfrm>
            <a:off x="2928926" y="142852"/>
            <a:ext cx="3672408" cy="48295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99792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Региональная общественная организация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7365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медицинских сестер  города Москвы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116632"/>
            <a:ext cx="480949" cy="503965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E:\IMG_2713.jpg"/>
          <p:cNvPicPr>
            <a:picLocks noChangeAspect="1" noChangeArrowheads="1"/>
          </p:cNvPicPr>
          <p:nvPr/>
        </p:nvPicPr>
        <p:blipFill>
          <a:blip r:embed="rId2" cstate="print">
            <a:lum bright="80000" contrast="36000"/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  <p:pic>
        <p:nvPicPr>
          <p:cNvPr id="8" name="Picture 2" descr="http://www.medsestre.ru/images/logo.gif"/>
          <p:cNvPicPr>
            <a:picLocks noChangeAspect="1" noChangeArrowheads="1"/>
          </p:cNvPicPr>
          <p:nvPr/>
        </p:nvPicPr>
        <p:blipFill>
          <a:blip r:embed="rId3" cstate="print"/>
          <a:srcRect r="86452" b="-6477"/>
          <a:stretch>
            <a:fillRect/>
          </a:stretch>
        </p:blipFill>
        <p:spPr bwMode="auto">
          <a:xfrm>
            <a:off x="1357290" y="142852"/>
            <a:ext cx="571480" cy="571480"/>
          </a:xfrm>
          <a:prstGeom prst="rect">
            <a:avLst/>
          </a:prstGeom>
          <a:noFill/>
        </p:spPr>
      </p:pic>
      <p:pic>
        <p:nvPicPr>
          <p:cNvPr id="9" name="Содержимое 3" descr="C:\Users\apteka059\Desktop\фотки\IMG_5119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00174"/>
            <a:ext cx="6192688" cy="4449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E:\Логотип\gkb-logo-horizontal-color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73788" cy="47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E:\IMG_2713.jpg"/>
          <p:cNvPicPr>
            <a:picLocks noChangeAspect="1" noChangeArrowheads="1"/>
          </p:cNvPicPr>
          <p:nvPr/>
        </p:nvPicPr>
        <p:blipFill>
          <a:blip r:embed="rId2" cstate="print">
            <a:lum bright="80000" contrast="36000"/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  <p:pic>
        <p:nvPicPr>
          <p:cNvPr id="6" name="Рисунок 5" descr="E:\Логотип\gkb-logo-horizontal-color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73788" cy="47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www.medsestre.ru/images/logo.gif"/>
          <p:cNvPicPr>
            <a:picLocks noChangeAspect="1" noChangeArrowheads="1"/>
          </p:cNvPicPr>
          <p:nvPr/>
        </p:nvPicPr>
        <p:blipFill>
          <a:blip r:embed="rId4" cstate="print"/>
          <a:srcRect r="86452" b="-6477"/>
          <a:stretch>
            <a:fillRect/>
          </a:stretch>
        </p:blipFill>
        <p:spPr bwMode="auto">
          <a:xfrm>
            <a:off x="1357290" y="142852"/>
            <a:ext cx="571480" cy="571480"/>
          </a:xfrm>
          <a:prstGeom prst="rect">
            <a:avLst/>
          </a:prstGeom>
          <a:noFill/>
        </p:spPr>
      </p:pic>
      <p:pic>
        <p:nvPicPr>
          <p:cNvPr id="2051" name="Picture 3" descr="C:\Users\apteka071\Downloads\20170210_1814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836712"/>
            <a:ext cx="3857625" cy="4824536"/>
          </a:xfrm>
          <a:prstGeom prst="rect">
            <a:avLst/>
          </a:prstGeom>
          <a:noFill/>
        </p:spPr>
      </p:pic>
      <p:pic>
        <p:nvPicPr>
          <p:cNvPr id="2052" name="Picture 4" descr="C:\Users\apteka071\Downloads\20170210_1813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846090"/>
            <a:ext cx="4788024" cy="40119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IMG_2713.jpg"/>
          <p:cNvPicPr>
            <a:picLocks noChangeAspect="1" noChangeArrowheads="1"/>
          </p:cNvPicPr>
          <p:nvPr/>
        </p:nvPicPr>
        <p:blipFill>
          <a:blip r:embed="rId2" cstate="print">
            <a:lum bright="83000" contrast="36000"/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Министерство здравоохранения РФ письмо</a:t>
            </a:r>
            <a:br>
              <a:rPr lang="ru-RU" sz="2000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                 от 30 мая 2016 года №15-1/10/1-2853</a:t>
            </a:r>
            <a:endParaRPr lang="ru-RU" sz="20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47800"/>
            <a:ext cx="7719274" cy="48006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основании этого документа  разрешено посещение родственниками пациентов в отделениях реанимации и интенсивной терапии.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чем столкнулся средний персонал?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новой проблемой 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общение с родственниками пациента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сожалению у нас есть большая проблема коммуникативных навыков между медсестрами и родственниками.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Долгое время отделение анестезиологии – реанимации считалось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закрытым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отделением.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Общение с родственниками брали на себя заведующий отделением, врачи реаниматологи и  в крайнем случае,  общалась с родственниками старшая сестра.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6" name="Picture 2" descr="http://www.medsestre.ru/images/logo.gif"/>
          <p:cNvPicPr>
            <a:picLocks noChangeAspect="1" noChangeArrowheads="1"/>
          </p:cNvPicPr>
          <p:nvPr/>
        </p:nvPicPr>
        <p:blipFill>
          <a:blip r:embed="rId3" cstate="print"/>
          <a:srcRect r="86452" b="-6477"/>
          <a:stretch>
            <a:fillRect/>
          </a:stretch>
        </p:blipFill>
        <p:spPr bwMode="auto">
          <a:xfrm>
            <a:off x="1214414" y="142852"/>
            <a:ext cx="571480" cy="571480"/>
          </a:xfrm>
          <a:prstGeom prst="rect">
            <a:avLst/>
          </a:prstGeom>
          <a:noFill/>
        </p:spPr>
      </p:pic>
      <p:pic>
        <p:nvPicPr>
          <p:cNvPr id="7" name="Рисунок 6" descr="E:\Логотип\gkb-logo-horizontal-color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73788" cy="47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IMG_2713.jpg"/>
          <p:cNvPicPr>
            <a:picLocks noChangeAspect="1" noChangeArrowheads="1"/>
          </p:cNvPicPr>
          <p:nvPr/>
        </p:nvPicPr>
        <p:blipFill>
          <a:blip r:embed="rId2" cstate="print">
            <a:lum bright="83000" contrast="36000"/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64846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196752"/>
            <a:ext cx="7406640" cy="43924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Закрепление пациентов за медицинской сестрой позволило решить следующие важные задачи: оптимизирована последовательность процедур, определена персональная ответственность за пациента, пациент и родственники могут получать полную информацию в рамках компетенции медсестры.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процессе общения с родственниками  у нас возникла потребность разработать для них памятку ухода за своими родными.</a:t>
            </a:r>
          </a:p>
          <a:p>
            <a:endParaRPr lang="ru-RU" dirty="0"/>
          </a:p>
        </p:txBody>
      </p:sp>
      <p:pic>
        <p:nvPicPr>
          <p:cNvPr id="7" name="Picture 2" descr="http://www.medsestre.ru/images/logo.gif"/>
          <p:cNvPicPr>
            <a:picLocks noChangeAspect="1" noChangeArrowheads="1"/>
          </p:cNvPicPr>
          <p:nvPr/>
        </p:nvPicPr>
        <p:blipFill>
          <a:blip r:embed="rId3" cstate="print"/>
          <a:srcRect r="86452" b="-6477"/>
          <a:stretch>
            <a:fillRect/>
          </a:stretch>
        </p:blipFill>
        <p:spPr bwMode="auto">
          <a:xfrm>
            <a:off x="1285852" y="142852"/>
            <a:ext cx="571480" cy="571480"/>
          </a:xfrm>
          <a:prstGeom prst="rect">
            <a:avLst/>
          </a:prstGeom>
          <a:noFill/>
        </p:spPr>
      </p:pic>
      <p:pic>
        <p:nvPicPr>
          <p:cNvPr id="8" name="Рисунок 7" descr="E:\Логотип\gkb-logo-horizontal-color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73788" cy="47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IMG_2713.jpg"/>
          <p:cNvPicPr>
            <a:picLocks noChangeAspect="1" noChangeArrowheads="1"/>
          </p:cNvPicPr>
          <p:nvPr/>
        </p:nvPicPr>
        <p:blipFill>
          <a:blip r:embed="rId2" cstate="print">
            <a:lum bright="83000" contrast="36000"/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	На сегодняшний день, в связи с открытым доступом родственников в реанимационные отделения, очень актуальна работа по осуществлению взаимодействия между родными и медицинскими работниками для достижения лучшего лечебного эффекта. 	Медицинские сестры проводят беседы и отрабатывают практические навыки, рассказывая как ухаживать за пациентами в рамках своей компетенции.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medsestre.ru/images/logo.gif"/>
          <p:cNvPicPr>
            <a:picLocks noChangeAspect="1" noChangeArrowheads="1"/>
          </p:cNvPicPr>
          <p:nvPr/>
        </p:nvPicPr>
        <p:blipFill>
          <a:blip r:embed="rId3" cstate="print"/>
          <a:srcRect r="86452" b="-6477"/>
          <a:stretch>
            <a:fillRect/>
          </a:stretch>
        </p:blipFill>
        <p:spPr bwMode="auto">
          <a:xfrm>
            <a:off x="1142976" y="142852"/>
            <a:ext cx="571480" cy="571480"/>
          </a:xfrm>
          <a:prstGeom prst="rect">
            <a:avLst/>
          </a:prstGeom>
          <a:noFill/>
        </p:spPr>
      </p:pic>
      <p:pic>
        <p:nvPicPr>
          <p:cNvPr id="8" name="Рисунок 7" descr="E:\Логотип\gkb-logo-horizontal-color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73788" cy="47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IMG_2713.jpg"/>
          <p:cNvPicPr>
            <a:picLocks noChangeAspect="1" noChangeArrowheads="1"/>
          </p:cNvPicPr>
          <p:nvPr/>
        </p:nvPicPr>
        <p:blipFill>
          <a:blip r:embed="rId2" cstate="print">
            <a:lum bright="80000" contrast="36000"/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Памятка  по уходу для               родственников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://www.medsestre.ru/images/logo.gif"/>
          <p:cNvPicPr>
            <a:picLocks noChangeAspect="1" noChangeArrowheads="1"/>
          </p:cNvPicPr>
          <p:nvPr/>
        </p:nvPicPr>
        <p:blipFill>
          <a:blip r:embed="rId7" cstate="print"/>
          <a:srcRect r="86452" b="-6477"/>
          <a:stretch>
            <a:fillRect/>
          </a:stretch>
        </p:blipFill>
        <p:spPr bwMode="auto">
          <a:xfrm>
            <a:off x="1115616" y="188640"/>
            <a:ext cx="571480" cy="571480"/>
          </a:xfrm>
          <a:prstGeom prst="rect">
            <a:avLst/>
          </a:prstGeom>
          <a:noFill/>
        </p:spPr>
      </p:pic>
      <p:pic>
        <p:nvPicPr>
          <p:cNvPr id="8" name="Рисунок 7" descr="E:\Логотип\gkb-logo-horizontal-color.jpg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73788" cy="47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IMG_2713.jpg"/>
          <p:cNvPicPr>
            <a:picLocks noChangeAspect="1" noChangeArrowheads="1"/>
          </p:cNvPicPr>
          <p:nvPr/>
        </p:nvPicPr>
        <p:blipFill>
          <a:blip r:embed="rId2" cstate="print">
            <a:lum bright="83000" contrast="36000"/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Текст памятки: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2" descr="http://www.medsestre.ru/images/logo.gif"/>
          <p:cNvPicPr>
            <a:picLocks noChangeAspect="1" noChangeArrowheads="1"/>
          </p:cNvPicPr>
          <p:nvPr/>
        </p:nvPicPr>
        <p:blipFill>
          <a:blip r:embed="rId3" cstate="print"/>
          <a:srcRect r="86452" b="-6477"/>
          <a:stretch>
            <a:fillRect/>
          </a:stretch>
        </p:blipFill>
        <p:spPr bwMode="auto">
          <a:xfrm>
            <a:off x="1043608" y="116632"/>
            <a:ext cx="571480" cy="571480"/>
          </a:xfrm>
          <a:prstGeom prst="rect">
            <a:avLst/>
          </a:prstGeom>
          <a:noFill/>
        </p:spPr>
      </p:pic>
      <p:pic>
        <p:nvPicPr>
          <p:cNvPr id="8" name="Рисунок 7" descr="E:\Логотип\gkb-logo-horizontal-color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73788" cy="4766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71600" y="764705"/>
          <a:ext cx="8064896" cy="6093295"/>
        </p:xfrm>
        <a:graphic>
          <a:graphicData uri="http://schemas.openxmlformats.org/drawingml/2006/table">
            <a:tbl>
              <a:tblPr/>
              <a:tblGrid>
                <a:gridCol w="3889707"/>
                <a:gridCol w="4175189"/>
              </a:tblGrid>
              <a:tr h="60932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Times New Roman"/>
                          <a:cs typeface="Times New Roman"/>
                        </a:rPr>
                        <a:t>Как помочь близкому человеку? Как приспособиться к обстоятельствам, так поменявшего его ЖИЗНЬ.</a:t>
                      </a:r>
                      <a:endParaRPr lang="ru-RU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 smtClean="0">
                          <a:latin typeface="+mj-lt"/>
                          <a:ea typeface="Times New Roman"/>
                          <a:cs typeface="Times New Roman"/>
                        </a:rPr>
                        <a:t>Очень часто после тяжелой травмы, операции нарушается способность ориентироваться в пространстве, возникает ограничение в привычной подвижности. Особенно страдают от этого люди  работоспособного возраста.</a:t>
                      </a:r>
                      <a:endParaRPr lang="ru-RU" sz="9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 smtClean="0">
                          <a:latin typeface="+mj-lt"/>
                          <a:ea typeface="Times New Roman"/>
                          <a:cs typeface="Times New Roman"/>
                        </a:rPr>
                        <a:t>Наша с вами задача максимально улучшить качества их жизни.</a:t>
                      </a:r>
                      <a:endParaRPr lang="ru-RU" sz="9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 smtClean="0">
                          <a:latin typeface="+mj-lt"/>
                          <a:ea typeface="Times New Roman"/>
                          <a:cs typeface="Times New Roman"/>
                        </a:rPr>
                        <a:t>Нужно </a:t>
                      </a:r>
                      <a:r>
                        <a:rPr lang="ru-RU" sz="900" i="1" dirty="0">
                          <a:latin typeface="+mj-lt"/>
                          <a:ea typeface="Times New Roman"/>
                          <a:cs typeface="Times New Roman"/>
                        </a:rPr>
                        <a:t>в первую очередь привлекать к посильным домашним делам, не позволять им часами  сидеть перед телевизором и  погружаться в свои переживания.</a:t>
                      </a:r>
                      <a:endParaRPr lang="ru-RU" sz="9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Times New Roman"/>
                          <a:cs typeface="Times New Roman"/>
                        </a:rPr>
                        <a:t>О чем мы хотим с вами поговорить ?</a:t>
                      </a:r>
                      <a:r>
                        <a:rPr lang="ru-RU" sz="1200" i="1" dirty="0">
                          <a:latin typeface="+mj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900" i="1" dirty="0">
                          <a:latin typeface="+mj-lt"/>
                          <a:ea typeface="Times New Roman"/>
                          <a:cs typeface="Times New Roman"/>
                        </a:rPr>
                        <a:t>- это о правилах ухода за </a:t>
                      </a:r>
                      <a:r>
                        <a:rPr lang="ru-RU" sz="900" i="1" dirty="0" smtClean="0">
                          <a:latin typeface="+mj-lt"/>
                          <a:ea typeface="Times New Roman"/>
                          <a:cs typeface="Times New Roman"/>
                        </a:rPr>
                        <a:t>родными. </a:t>
                      </a:r>
                      <a:r>
                        <a:rPr lang="ru-RU" sz="900" i="1" dirty="0">
                          <a:latin typeface="+mj-lt"/>
                          <a:ea typeface="Times New Roman"/>
                          <a:cs typeface="Times New Roman"/>
                        </a:rPr>
                        <a:t>Рассмотрим,  на примере пострадавшего с переломом верхней конечности и операции на толстом кишечнике.</a:t>
                      </a:r>
                      <a:endParaRPr lang="ru-RU" sz="9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Смена белья и одежды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Для процедуры вам понадобиться: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 Комплект постельного белья, чистая одежда.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Тазик с теплой водой, ветошь.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Непромокаемая клеенка.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Судно подкладное, кувшин на 2,0 литра.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Мыло или  гигиеническое средство по уходу за пациентами. Также можно воспользоваться готовыми варежками, салфетками.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Ваши действия: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Обработать свои руки гигиеническим способом (помыть руки с мылом).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Помочь пациенту снять ночную сорочку. Сначала снимаем со здоровой руки, затем с больной. Подкладываем под простынь непромокаемую кленку, накрываем сверху простынею    и начинаем туалет тела.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Сверху вниз. </a:t>
                      </a:r>
                      <a:r>
                        <a:rPr lang="ru-RU" sz="900" dirty="0" smtClean="0">
                          <a:latin typeface="+mj-lt"/>
                          <a:ea typeface="Times New Roman"/>
                          <a:cs typeface="Times New Roman"/>
                        </a:rPr>
                        <a:t>Делаем</a:t>
                      </a:r>
                      <a:r>
                        <a:rPr lang="ru-RU" sz="9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это частями</a:t>
                      </a:r>
                      <a:r>
                        <a:rPr lang="ru-RU" sz="900" dirty="0" smtClean="0">
                          <a:latin typeface="+mj-lt"/>
                          <a:ea typeface="Times New Roman"/>
                          <a:cs typeface="Times New Roman"/>
                        </a:rPr>
                        <a:t>, сначала верх половину тела, затем нижнею</a:t>
                      </a:r>
                      <a:r>
                        <a:rPr lang="ru-RU" sz="900" baseline="0" dirty="0" smtClean="0">
                          <a:latin typeface="+mj-lt"/>
                          <a:ea typeface="Times New Roman"/>
                          <a:cs typeface="Times New Roman"/>
                        </a:rPr>
                        <a:t> часть тела и только после этого моем голову, </a:t>
                      </a:r>
                      <a:r>
                        <a:rPr lang="ru-RU" sz="900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чтоб пациент у нас не замерз.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При подмывании  женщин мы должны знать, что подмываем от влагалища к заднему проходу, а не наоборот.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У пациента на животе есть повязка, которую мы не должны намочить. Вокруг нее мы бережно протираем раствором. И вытираем насухо чистым полотенцем.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Поменять постельное белье справа налево. Удалить клеенку и простынь.   Одеть в обратной последовательности сначала пострадавшую руку, затем здоровую. Удобно расположить пациента в постели, накрыть одеялом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56" marR="39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. Надевание послеоперационного бандажа</a:t>
                      </a: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Бандаж подбирается строго  по размеру талии и бедер.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Надевается лежа на спине. С максимальной натяжкой и фиксируется липкими краями  друг  к другу.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На ночное время бандаж ослабевают или снимают совсем. </a:t>
                      </a:r>
                      <a:r>
                        <a:rPr lang="ru-RU" sz="900" dirty="0" smtClean="0">
                          <a:latin typeface="+mj-lt"/>
                          <a:ea typeface="Times New Roman"/>
                          <a:cs typeface="Times New Roman"/>
                        </a:rPr>
                        <a:t>(решается </a:t>
                      </a: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индивидуально с врачом).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3. Профилактика пневмоний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При лежании в постели дыхание пациента часто бывает неглубоким, что приводит  к недостаточной вентиляции  глубоких частей  легких. Ослабленное дыхание ведет  к накоплению слизи (секрета) в дыхательных путях и в легких и способствует инфицированию легочной ткани.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Профилактика: существует ряд мер, позволяющих целенаправленно и эффективно предупреждать развития этого осложнения..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 К числу таких мер относиться: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900" dirty="0" smtClean="0">
                          <a:latin typeface="+mj-lt"/>
                          <a:ea typeface="Times New Roman"/>
                          <a:cs typeface="Times New Roman"/>
                        </a:rPr>
                        <a:t>Проводить туалет полости рта – несколько раз в день протирать зубы, слизистую оболочки полости рта.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900" dirty="0" smtClean="0">
                          <a:latin typeface="+mj-lt"/>
                          <a:ea typeface="Times New Roman"/>
                          <a:cs typeface="Times New Roman"/>
                        </a:rPr>
                        <a:t>Просить </a:t>
                      </a: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пациента как следует откашливаться, причем это должно осуществляться в приподнятом положении.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Пациенты, которые не могут ходить должны по меньшей мере двигать ногами и руками (простейшая гимнастика).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Обучить пациента дыхательным упражнениям: глубокий, медленный вдох через рот, выдох через нос.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4. Профилактика тромбоза.</a:t>
                      </a:r>
                      <a:endParaRPr lang="ru-RU" sz="12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Причинами возникновения тромбозов являются: длительное вынужденное положение больного в постели и нарушения общей гемодинамики и периферического кровообращения. Возникновения тромбоза можно избежать. В этих целях рекомендуется приподнятое положение конечностей, массаж ног (включая стопы). Места, где предполагается воспаление вен, массировать нельзя.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Необходимо регулярно тренировать мышцы с помощью простой лечебной физкультуры. К  числу важнейших профилактических мер при заболеваниях ног, обширных полосных операциях применение эластичных бинтов (</a:t>
                      </a:r>
                      <a:r>
                        <a:rPr lang="ru-RU" sz="900" dirty="0" err="1">
                          <a:latin typeface="+mj-lt"/>
                          <a:ea typeface="Times New Roman"/>
                          <a:cs typeface="Times New Roman"/>
                        </a:rPr>
                        <a:t>чулков</a:t>
                      </a: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).  </a:t>
                      </a:r>
                      <a:r>
                        <a:rPr lang="ru-RU" sz="900" dirty="0" err="1">
                          <a:latin typeface="+mj-lt"/>
                          <a:ea typeface="Times New Roman"/>
                          <a:cs typeface="Times New Roman"/>
                        </a:rPr>
                        <a:t>Бинтование</a:t>
                      </a:r>
                      <a:r>
                        <a:rPr lang="ru-RU" sz="900" dirty="0">
                          <a:latin typeface="+mj-lt"/>
                          <a:ea typeface="Times New Roman"/>
                          <a:cs typeface="Times New Roman"/>
                        </a:rPr>
                        <a:t> -  проводиться с утра,  не вставая с постели. Не следует применять хлопчатобумажные бинты, т.к. они не обладают необходимой эластичностью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Надеемся,  наша памятка поможет Вам в уходе за своими родными.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56" marR="39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IMG_2713.jpg"/>
          <p:cNvPicPr>
            <a:picLocks noChangeAspect="1" noChangeArrowheads="1"/>
          </p:cNvPicPr>
          <p:nvPr/>
        </p:nvPicPr>
        <p:blipFill>
          <a:blip r:embed="rId2" cstate="print">
            <a:lum bright="80000" contrast="36000"/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ВЫВОДЫ: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Arial Narrow" pitchFamily="34" charset="0"/>
              </a:rPr>
              <a:t>Учитывая изменения, которые происходят сейчас в здравоохранении, </a:t>
            </a:r>
            <a:r>
              <a:rPr lang="ru-RU" dirty="0" smtClean="0">
                <a:latin typeface="Arial Narrow" pitchFamily="34" charset="0"/>
              </a:rPr>
              <a:t>мы - </a:t>
            </a:r>
            <a:r>
              <a:rPr lang="ru-RU" dirty="0" smtClean="0">
                <a:latin typeface="Arial Narrow" pitchFamily="34" charset="0"/>
              </a:rPr>
              <a:t>МЕДИЦИНСКИЕ </a:t>
            </a:r>
            <a:r>
              <a:rPr lang="ru-RU" dirty="0" smtClean="0">
                <a:latin typeface="Arial Narrow" pitchFamily="34" charset="0"/>
              </a:rPr>
              <a:t>СЕСТРЫ, </a:t>
            </a:r>
            <a:r>
              <a:rPr lang="ru-RU" dirty="0" smtClean="0">
                <a:latin typeface="Arial Narrow" pitchFamily="34" charset="0"/>
              </a:rPr>
              <a:t>должны наверстывать упущенное и получать новые знания и умения по своим специальностям!</a:t>
            </a:r>
          </a:p>
          <a:p>
            <a:pPr algn="just"/>
            <a:r>
              <a:rPr lang="ru-RU" dirty="0" smtClean="0">
                <a:latin typeface="Arial Narrow" pitchFamily="34" charset="0"/>
              </a:rPr>
              <a:t>Медицинская сестра  сегодня – СПЕЦИАЛИСТ, а не помощник врача.</a:t>
            </a:r>
          </a:p>
          <a:p>
            <a:pPr algn="just"/>
            <a:r>
              <a:rPr lang="ru-RU" dirty="0" smtClean="0">
                <a:latin typeface="Arial Narrow" pitchFamily="34" charset="0"/>
              </a:rPr>
              <a:t>Объединяясь, мы ускоряем процесс адаптации и развития нашей профессии в современных условиях. В нашей профессии нет мелочей, и каждый опыт для нас важен.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6" name="Picture 2" descr="http://www.medsestre.ru/images/logo.gif"/>
          <p:cNvPicPr>
            <a:picLocks noChangeAspect="1" noChangeArrowheads="1"/>
          </p:cNvPicPr>
          <p:nvPr/>
        </p:nvPicPr>
        <p:blipFill>
          <a:blip r:embed="rId3" cstate="print"/>
          <a:srcRect r="86452" b="-6477"/>
          <a:stretch>
            <a:fillRect/>
          </a:stretch>
        </p:blipFill>
        <p:spPr bwMode="auto">
          <a:xfrm>
            <a:off x="1115616" y="116632"/>
            <a:ext cx="571480" cy="571480"/>
          </a:xfrm>
          <a:prstGeom prst="rect">
            <a:avLst/>
          </a:prstGeom>
          <a:noFill/>
        </p:spPr>
      </p:pic>
      <p:pic>
        <p:nvPicPr>
          <p:cNvPr id="7" name="Рисунок 6" descr="E:\Логотип\gkb-logo-horizontal-color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73788" cy="47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IMG_2713.jpg"/>
          <p:cNvPicPr>
            <a:picLocks noChangeAspect="1" noChangeArrowheads="1"/>
          </p:cNvPicPr>
          <p:nvPr/>
        </p:nvPicPr>
        <p:blipFill>
          <a:blip r:embed="rId2" cstate="print">
            <a:lum bright="80000" contrast="36000"/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071546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medsestre.ru/images/logo.gif"/>
          <p:cNvPicPr>
            <a:picLocks noChangeAspect="1" noChangeArrowheads="1"/>
          </p:cNvPicPr>
          <p:nvPr/>
        </p:nvPicPr>
        <p:blipFill>
          <a:blip r:embed="rId3" cstate="print"/>
          <a:srcRect r="86452" b="-6477"/>
          <a:stretch>
            <a:fillRect/>
          </a:stretch>
        </p:blipFill>
        <p:spPr bwMode="auto">
          <a:xfrm>
            <a:off x="1214414" y="142852"/>
            <a:ext cx="571480" cy="571480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077072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E:\Логотип\gkb-logo-horizontal-color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73788" cy="47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G_2713.jpg"/>
          <p:cNvPicPr>
            <a:picLocks noChangeAspect="1" noChangeArrowheads="1"/>
          </p:cNvPicPr>
          <p:nvPr/>
        </p:nvPicPr>
        <p:blipFill>
          <a:blip r:embed="rId3" cstate="print">
            <a:lum bright="83000" contrast="36000"/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857232"/>
            <a:ext cx="749808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МЕДИЦИНСКАЯ СЕСТРА -  СЕГОДНЯ</a:t>
            </a:r>
            <a:r>
              <a:rPr lang="ru-RU" sz="3200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3116"/>
            <a:ext cx="7498080" cy="410528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мере совершенствования лечебно-диагностического процесса, внедрения современных методов лечения и организации сестринского ухода неизбежно повышаются требования к медицинской сестре, к ее личностным и профессиональным качествам. Ее рассматривают, как независимого СПЕЦИАЛИСТА.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 descr="http://www.medsestre.ru/images/logo.gif"/>
          <p:cNvPicPr>
            <a:picLocks noChangeAspect="1" noChangeArrowheads="1"/>
          </p:cNvPicPr>
          <p:nvPr/>
        </p:nvPicPr>
        <p:blipFill>
          <a:blip r:embed="rId4" cstate="print"/>
          <a:srcRect r="86452" b="-6477"/>
          <a:stretch>
            <a:fillRect/>
          </a:stretch>
        </p:blipFill>
        <p:spPr bwMode="auto">
          <a:xfrm>
            <a:off x="1331640" y="188640"/>
            <a:ext cx="571480" cy="571480"/>
          </a:xfrm>
          <a:prstGeom prst="rect">
            <a:avLst/>
          </a:prstGeom>
          <a:noFill/>
        </p:spPr>
      </p:pic>
      <p:pic>
        <p:nvPicPr>
          <p:cNvPr id="7" name="Рисунок 6" descr="E:\Логотип\gkb-logo-horizontal-color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73788" cy="47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5301208"/>
            <a:ext cx="3076575" cy="136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IMG_2713.jpg"/>
          <p:cNvPicPr>
            <a:picLocks noChangeAspect="1" noChangeArrowheads="1"/>
          </p:cNvPicPr>
          <p:nvPr/>
        </p:nvPicPr>
        <p:blipFill>
          <a:blip r:embed="rId2" cstate="print">
            <a:lum bright="83000" contrast="36000"/>
          </a:blip>
          <a:srcRect/>
          <a:stretch>
            <a:fillRect/>
          </a:stretch>
        </p:blipFill>
        <p:spPr bwMode="auto">
          <a:xfrm>
            <a:off x="971600" y="0"/>
            <a:ext cx="83164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100" dirty="0" smtClean="0">
                <a:latin typeface="Arial Narrow" pitchFamily="34" charset="0"/>
                <a:cs typeface="Times New Roman" pitchFamily="18" charset="0"/>
              </a:rPr>
              <a:t>С какими проблемами медицинской </a:t>
            </a:r>
            <a:br>
              <a:rPr lang="ru-RU" sz="3100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3100" dirty="0" smtClean="0">
                <a:latin typeface="Arial Narrow" pitchFamily="34" charset="0"/>
                <a:cs typeface="Times New Roman" pitchFamily="18" charset="0"/>
              </a:rPr>
              <a:t>    сестре приходится сталкиваться</a:t>
            </a:r>
            <a:r>
              <a:rPr lang="ru-RU" dirty="0" smtClean="0">
                <a:latin typeface="Arial Narrow" pitchFamily="34" charset="0"/>
                <a:cs typeface="Times New Roman" pitchFamily="18" charset="0"/>
              </a:rPr>
              <a:t>?</a:t>
            </a:r>
            <a:endParaRPr lang="ru-RU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Для любого пациента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поступившего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отделение анестезиологии – реанимации – это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Медицинская сестра  должна обладать не только профессиональными навыками, но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навыками коммуникации общения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Сочувственный отклик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жалобы больного, стремление по возможности облегчить его болезненные переживания, порой оказывают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меньшее лечебное действие,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чем назначение медикаментозных средств, и вызывает горячую благодарность со стороны пациента.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http://www.medsestre.ru/images/logo.gif"/>
          <p:cNvPicPr>
            <a:picLocks noChangeAspect="1" noChangeArrowheads="1"/>
          </p:cNvPicPr>
          <p:nvPr/>
        </p:nvPicPr>
        <p:blipFill>
          <a:blip r:embed="rId3" cstate="print"/>
          <a:srcRect r="86452" b="-6477"/>
          <a:stretch>
            <a:fillRect/>
          </a:stretch>
        </p:blipFill>
        <p:spPr bwMode="auto">
          <a:xfrm>
            <a:off x="1214414" y="142852"/>
            <a:ext cx="571480" cy="57148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733256"/>
            <a:ext cx="11876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E:\Логотип\gkb-logo-horizontal-color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73788" cy="47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IMG_2713.jpg"/>
          <p:cNvPicPr>
            <a:picLocks noChangeAspect="1" noChangeArrowheads="1"/>
          </p:cNvPicPr>
          <p:nvPr/>
        </p:nvPicPr>
        <p:blipFill>
          <a:blip r:embed="rId2" cstate="print">
            <a:lum bright="80000" contrast="36000"/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Высококвалифицированная медсестра реанимации имеет достаточно знаний и навыков, а также уверенности, чтобы планировать и осуществлять уход, отвечающий потребностям отдельного  пациента.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Планирование сестринского ухода, оптимизация последовательности процедур, определение персональной ответственности за пациента  - важные задачи  деятельности  медицинской сестры  в отделении анестезиологии – реанимации очень актуальны на сегодняшний день.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http://www.medsestre.ru/images/logo.gif"/>
          <p:cNvPicPr>
            <a:picLocks noChangeAspect="1" noChangeArrowheads="1"/>
          </p:cNvPicPr>
          <p:nvPr/>
        </p:nvPicPr>
        <p:blipFill>
          <a:blip r:embed="rId3" cstate="print"/>
          <a:srcRect r="86452" b="-6477"/>
          <a:stretch>
            <a:fillRect/>
          </a:stretch>
        </p:blipFill>
        <p:spPr bwMode="auto">
          <a:xfrm>
            <a:off x="1285852" y="142852"/>
            <a:ext cx="571480" cy="571480"/>
          </a:xfrm>
          <a:prstGeom prst="rect">
            <a:avLst/>
          </a:prstGeom>
          <a:noFill/>
        </p:spPr>
      </p:pic>
      <p:pic>
        <p:nvPicPr>
          <p:cNvPr id="8" name="Рисунок 7" descr="E:\Логотип\gkb-logo-horizontal-color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73788" cy="47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IMG_2713.jpg"/>
          <p:cNvPicPr>
            <a:picLocks noChangeAspect="1" noChangeArrowheads="1"/>
          </p:cNvPicPr>
          <p:nvPr/>
        </p:nvPicPr>
        <p:blipFill>
          <a:blip r:embed="rId2" cstate="print">
            <a:lum bright="80000" contrast="36000"/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реанимационных отделениях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ГБУЗ ГКБ № 15 им. О.М. Филатова разработан и внедрен в деятельность сестринского персонала ряд организационных решений, позволивших оптимизировать процесс сестринского наблюдения и ухода за пациентами. </a:t>
            </a:r>
          </a:p>
          <a:p>
            <a:endParaRPr lang="ru-RU" dirty="0"/>
          </a:p>
        </p:txBody>
      </p:sp>
      <p:pic>
        <p:nvPicPr>
          <p:cNvPr id="5" name="Picture 2" descr="http://www.medsestre.ru/images/logo.gif"/>
          <p:cNvPicPr>
            <a:picLocks noChangeAspect="1" noChangeArrowheads="1"/>
          </p:cNvPicPr>
          <p:nvPr/>
        </p:nvPicPr>
        <p:blipFill>
          <a:blip r:embed="rId3" cstate="print"/>
          <a:srcRect r="86452" b="-6477"/>
          <a:stretch>
            <a:fillRect/>
          </a:stretch>
        </p:blipFill>
        <p:spPr bwMode="auto">
          <a:xfrm>
            <a:off x="1214414" y="142852"/>
            <a:ext cx="571480" cy="571480"/>
          </a:xfrm>
          <a:prstGeom prst="rect">
            <a:avLst/>
          </a:prstGeom>
          <a:noFill/>
        </p:spPr>
      </p:pic>
      <p:pic>
        <p:nvPicPr>
          <p:cNvPr id="7" name="Рисунок 6" descr="E:\Логотип\gkb-logo-horizontal-color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73788" cy="47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IMG_2713.jpg"/>
          <p:cNvPicPr>
            <a:picLocks noChangeAspect="1" noChangeArrowheads="1"/>
          </p:cNvPicPr>
          <p:nvPr/>
        </p:nvPicPr>
        <p:blipFill>
          <a:blip r:embed="rId2" cstate="print">
            <a:lum bright="83000" contrast="36000"/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85794"/>
            <a:ext cx="749808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Times New Roman" pitchFamily="18" charset="0"/>
              </a:rPr>
              <a:t>Внедрена в практическую деятельность документация, отражающая деятельность медицинской сестры по уходу за пациентами: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/>
          <a:lstStyle/>
          <a:p>
            <a:endParaRPr lang="ru-RU" dirty="0" smtClean="0"/>
          </a:p>
          <a:p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активно используются рекомендации по профилактике пролежней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всем пациентам заполняется карта оценки по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Ватерлоу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лист сестринской оценки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http://www.medsestre.ru/images/logo.gif"/>
          <p:cNvPicPr>
            <a:picLocks noChangeAspect="1" noChangeArrowheads="1"/>
          </p:cNvPicPr>
          <p:nvPr/>
        </p:nvPicPr>
        <p:blipFill>
          <a:blip r:embed="rId3" cstate="print"/>
          <a:srcRect r="86452" b="-6477"/>
          <a:stretch>
            <a:fillRect/>
          </a:stretch>
        </p:blipFill>
        <p:spPr bwMode="auto">
          <a:xfrm>
            <a:off x="1285852" y="142852"/>
            <a:ext cx="571480" cy="571480"/>
          </a:xfrm>
          <a:prstGeom prst="rect">
            <a:avLst/>
          </a:prstGeom>
          <a:noFill/>
        </p:spPr>
      </p:pic>
      <p:pic>
        <p:nvPicPr>
          <p:cNvPr id="8" name="Рисунок 7" descr="E:\Логотип\gkb-logo-horizontal-color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73788" cy="47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IMG_2713.jpg"/>
          <p:cNvPicPr>
            <a:picLocks noChangeAspect="1" noChangeArrowheads="1"/>
          </p:cNvPicPr>
          <p:nvPr/>
        </p:nvPicPr>
        <p:blipFill>
          <a:blip r:embed="rId2" cstate="print">
            <a:lum bright="80000" contrast="36000"/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- лист динамической оценки состояния кожных покровов;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214554"/>
            <a:ext cx="7215238" cy="4500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www.medsestre.ru/images/logo.gif"/>
          <p:cNvPicPr>
            <a:picLocks noChangeAspect="1" noChangeArrowheads="1"/>
          </p:cNvPicPr>
          <p:nvPr/>
        </p:nvPicPr>
        <p:blipFill>
          <a:blip r:embed="rId4" cstate="print"/>
          <a:srcRect r="86452" b="-6477"/>
          <a:stretch>
            <a:fillRect/>
          </a:stretch>
        </p:blipFill>
        <p:spPr bwMode="auto">
          <a:xfrm>
            <a:off x="1115616" y="188640"/>
            <a:ext cx="571480" cy="571480"/>
          </a:xfrm>
          <a:prstGeom prst="rect">
            <a:avLst/>
          </a:prstGeom>
          <a:noFill/>
        </p:spPr>
      </p:pic>
      <p:pic>
        <p:nvPicPr>
          <p:cNvPr id="8" name="Рисунок 7" descr="E:\Логотип\gkb-logo-horizontal-color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73788" cy="47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IMG_2713.jpg"/>
          <p:cNvPicPr>
            <a:picLocks noChangeAspect="1" noChangeArrowheads="1"/>
          </p:cNvPicPr>
          <p:nvPr/>
        </p:nvPicPr>
        <p:blipFill>
          <a:blip r:embed="rId2" cstate="print">
            <a:lum bright="80000" contrast="36000"/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  <p:pic>
        <p:nvPicPr>
          <p:cNvPr id="1026" name="Picture 2" descr="C:\Users\apteka071\Downloads\20170210_181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40000">
            <a:off x="1210378" y="717824"/>
            <a:ext cx="6264696" cy="5452070"/>
          </a:xfrm>
          <a:prstGeom prst="rect">
            <a:avLst/>
          </a:prstGeom>
          <a:noFill/>
        </p:spPr>
      </p:pic>
      <p:pic>
        <p:nvPicPr>
          <p:cNvPr id="1027" name="Picture 3" descr="C:\Users\apteka071\Downloads\20170210_181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440000">
            <a:off x="2050795" y="756716"/>
            <a:ext cx="5154418" cy="5578452"/>
          </a:xfrm>
          <a:prstGeom prst="rect">
            <a:avLst/>
          </a:prstGeom>
          <a:noFill/>
        </p:spPr>
      </p:pic>
      <p:pic>
        <p:nvPicPr>
          <p:cNvPr id="1028" name="Picture 4" descr="C:\Users\apteka071\Downloads\20170210_1815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00000">
            <a:off x="1961967" y="673551"/>
            <a:ext cx="5142651" cy="5660317"/>
          </a:xfrm>
          <a:prstGeom prst="rect">
            <a:avLst/>
          </a:prstGeom>
          <a:noFill/>
        </p:spPr>
      </p:pic>
      <p:pic>
        <p:nvPicPr>
          <p:cNvPr id="8" name="Picture 2" descr="http://www.medsestre.ru/images/logo.gif"/>
          <p:cNvPicPr>
            <a:picLocks noChangeAspect="1" noChangeArrowheads="1"/>
          </p:cNvPicPr>
          <p:nvPr/>
        </p:nvPicPr>
        <p:blipFill>
          <a:blip r:embed="rId6" cstate="print"/>
          <a:srcRect r="86452" b="-6477"/>
          <a:stretch>
            <a:fillRect/>
          </a:stretch>
        </p:blipFill>
        <p:spPr bwMode="auto">
          <a:xfrm>
            <a:off x="971600" y="116632"/>
            <a:ext cx="571480" cy="571480"/>
          </a:xfrm>
          <a:prstGeom prst="rect">
            <a:avLst/>
          </a:prstGeom>
          <a:noFill/>
        </p:spPr>
      </p:pic>
      <p:pic>
        <p:nvPicPr>
          <p:cNvPr id="9" name="Рисунок 8" descr="E:\Логотип\gkb-logo-horizontal-color.jp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73788" cy="47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3071834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ПАЦИЕНТ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2714620"/>
            <a:ext cx="4023360" cy="23695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Кожные покровы</a:t>
            </a:r>
          </a:p>
          <a:p>
            <a:r>
              <a:rPr lang="ru-RU" dirty="0" smtClean="0"/>
              <a:t>Мочеиспускание</a:t>
            </a:r>
          </a:p>
          <a:p>
            <a:r>
              <a:rPr lang="ru-RU" dirty="0" smtClean="0"/>
              <a:t>Дефекация</a:t>
            </a:r>
          </a:p>
          <a:p>
            <a:r>
              <a:rPr lang="ru-RU" dirty="0" smtClean="0"/>
              <a:t>Питание </a:t>
            </a:r>
          </a:p>
          <a:p>
            <a:r>
              <a:rPr lang="ru-RU" dirty="0" smtClean="0"/>
              <a:t>Индивидуальные особенности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63440" y="2714620"/>
            <a:ext cx="4023360" cy="2369516"/>
          </a:xfrm>
        </p:spPr>
        <p:txBody>
          <a:bodyPr>
            <a:normAutofit/>
          </a:bodyPr>
          <a:lstStyle/>
          <a:p>
            <a:r>
              <a:rPr lang="ru-RU" dirty="0" smtClean="0"/>
              <a:t>Катетеры</a:t>
            </a:r>
          </a:p>
          <a:p>
            <a:r>
              <a:rPr lang="ru-RU" dirty="0" smtClean="0"/>
              <a:t>Зонды </a:t>
            </a:r>
          </a:p>
          <a:p>
            <a:r>
              <a:rPr lang="ru-RU" dirty="0" smtClean="0"/>
              <a:t>Дренажи</a:t>
            </a:r>
          </a:p>
          <a:p>
            <a:r>
              <a:rPr lang="ru-RU" dirty="0" err="1" smtClean="0"/>
              <a:t>Стомы</a:t>
            </a:r>
            <a:endParaRPr lang="ru-RU" dirty="0" smtClean="0"/>
          </a:p>
          <a:p>
            <a:r>
              <a:rPr lang="ru-RU" dirty="0" smtClean="0"/>
              <a:t>ИВЛ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57158" y="1714488"/>
            <a:ext cx="4023360" cy="640080"/>
          </a:xfrm>
        </p:spPr>
        <p:txBody>
          <a:bodyPr/>
          <a:lstStyle/>
          <a:p>
            <a:pPr algn="r"/>
            <a:r>
              <a:rPr lang="ru-RU" dirty="0" smtClean="0"/>
              <a:t>СДАЧА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6016" y="1700808"/>
            <a:ext cx="4023360" cy="640080"/>
          </a:xfrm>
        </p:spPr>
        <p:txBody>
          <a:bodyPr/>
          <a:lstStyle/>
          <a:p>
            <a:r>
              <a:rPr lang="ru-RU" dirty="0" smtClean="0"/>
              <a:t>СМЕНЫ</a:t>
            </a:r>
            <a:endParaRPr lang="ru-RU" dirty="0"/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>
            <a:off x="6215074" y="1285860"/>
            <a:ext cx="714380" cy="571504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 rot="5400000">
            <a:off x="2357422" y="1214422"/>
            <a:ext cx="642942" cy="642942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://www.medsestre.ru/images/logo.gif"/>
          <p:cNvPicPr>
            <a:picLocks noChangeAspect="1" noChangeArrowheads="1"/>
          </p:cNvPicPr>
          <p:nvPr/>
        </p:nvPicPr>
        <p:blipFill>
          <a:blip r:embed="rId2" cstate="print"/>
          <a:srcRect r="86452" b="-6477"/>
          <a:stretch>
            <a:fillRect/>
          </a:stretch>
        </p:blipFill>
        <p:spPr bwMode="auto">
          <a:xfrm>
            <a:off x="323528" y="116632"/>
            <a:ext cx="571480" cy="571480"/>
          </a:xfrm>
          <a:prstGeom prst="rect">
            <a:avLst/>
          </a:prstGeom>
          <a:noFill/>
        </p:spPr>
      </p:pic>
      <p:pic>
        <p:nvPicPr>
          <p:cNvPr id="17" name="Рисунок 7" descr="http://lexres-vshdo.ucoz.ru/Mandt/complex_lech_form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301208"/>
            <a:ext cx="18954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E:\Логотип\gkb-logo-horizontal-color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73788" cy="476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806</TotalTime>
  <Words>1053</Words>
  <Application>Microsoft Office PowerPoint</Application>
  <PresentationFormat>Экран (4:3)</PresentationFormat>
  <Paragraphs>95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Слайд 1</vt:lpstr>
      <vt:lpstr>  МЕДИЦИНСКАЯ СЕСТРА -  СЕГОДНЯ  </vt:lpstr>
      <vt:lpstr>    С какими проблемами медицинской      сестре приходится сталкиваться?</vt:lpstr>
      <vt:lpstr>Слайд 4</vt:lpstr>
      <vt:lpstr>Слайд 5</vt:lpstr>
      <vt:lpstr>Внедрена в практическую деятельность документация, отражающая деятельность медицинской сестры по уходу за пациентами:</vt:lpstr>
      <vt:lpstr>Слайд 7</vt:lpstr>
      <vt:lpstr>Слайд 8</vt:lpstr>
      <vt:lpstr>ПАЦИЕНТ</vt:lpstr>
      <vt:lpstr>Слайд 10</vt:lpstr>
      <vt:lpstr>Слайд 11</vt:lpstr>
      <vt:lpstr>             Министерство здравоохранения РФ письмо                  от 30 мая 2016 года №15-1/10/1-2853</vt:lpstr>
      <vt:lpstr>Слайд 13</vt:lpstr>
      <vt:lpstr>Слайд 14</vt:lpstr>
      <vt:lpstr>Памятка  по уходу для               родственников</vt:lpstr>
      <vt:lpstr>Текст памятки:</vt:lpstr>
      <vt:lpstr>ВЫВОДЫ: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61</cp:revision>
  <dcterms:created xsi:type="dcterms:W3CDTF">2017-01-30T06:22:30Z</dcterms:created>
  <dcterms:modified xsi:type="dcterms:W3CDTF">2017-02-16T05:36:30Z</dcterms:modified>
</cp:coreProperties>
</file>