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6"/>
  </p:notesMasterIdLst>
  <p:sldIdLst>
    <p:sldId id="256" r:id="rId4"/>
    <p:sldId id="259" r:id="rId5"/>
    <p:sldId id="260" r:id="rId6"/>
    <p:sldId id="261" r:id="rId7"/>
    <p:sldId id="263" r:id="rId8"/>
    <p:sldId id="264" r:id="rId9"/>
    <p:sldId id="265" r:id="rId10"/>
    <p:sldId id="307" r:id="rId11"/>
    <p:sldId id="318" r:id="rId12"/>
    <p:sldId id="331" r:id="rId13"/>
    <p:sldId id="319" r:id="rId14"/>
    <p:sldId id="320" r:id="rId15"/>
    <p:sldId id="321" r:id="rId16"/>
    <p:sldId id="351" r:id="rId17"/>
    <p:sldId id="308" r:id="rId18"/>
    <p:sldId id="337" r:id="rId19"/>
    <p:sldId id="323" r:id="rId20"/>
    <p:sldId id="325" r:id="rId21"/>
    <p:sldId id="354" r:id="rId22"/>
    <p:sldId id="355" r:id="rId23"/>
    <p:sldId id="356" r:id="rId24"/>
    <p:sldId id="357" r:id="rId25"/>
    <p:sldId id="358" r:id="rId26"/>
    <p:sldId id="359" r:id="rId27"/>
    <p:sldId id="360" r:id="rId28"/>
    <p:sldId id="361" r:id="rId29"/>
    <p:sldId id="362" r:id="rId30"/>
    <p:sldId id="363" r:id="rId31"/>
    <p:sldId id="326" r:id="rId32"/>
    <p:sldId id="310" r:id="rId33"/>
    <p:sldId id="311" r:id="rId34"/>
    <p:sldId id="312" r:id="rId35"/>
    <p:sldId id="327" r:id="rId36"/>
    <p:sldId id="328" r:id="rId37"/>
    <p:sldId id="330" r:id="rId38"/>
    <p:sldId id="332" r:id="rId39"/>
    <p:sldId id="364" r:id="rId40"/>
    <p:sldId id="338" r:id="rId41"/>
    <p:sldId id="352" r:id="rId42"/>
    <p:sldId id="353" r:id="rId43"/>
    <p:sldId id="341" r:id="rId44"/>
    <p:sldId id="350" r:id="rId4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FF"/>
    <a:srgbClr val="3399FF"/>
    <a:srgbClr val="9966FF"/>
    <a:srgbClr val="31B6FD"/>
    <a:srgbClr val="FF0000"/>
    <a:srgbClr val="0033CC"/>
    <a:srgbClr val="FFFFCC"/>
    <a:srgbClr val="00B05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00" autoAdjust="0"/>
  </p:normalViewPr>
  <p:slideViewPr>
    <p:cSldViewPr>
      <p:cViewPr varScale="1">
        <p:scale>
          <a:sx n="90" d="100"/>
          <a:sy n="90" d="100"/>
        </p:scale>
        <p:origin x="221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8D021E-DFFD-4620-A336-4DC12721CA99}" type="doc">
      <dgm:prSet loTypeId="urn:microsoft.com/office/officeart/2005/8/layout/hProcess9" loCatId="process" qsTypeId="urn:microsoft.com/office/officeart/2005/8/quickstyle/simple1" qsCatId="simple" csTypeId="urn:microsoft.com/office/officeart/2005/8/colors/colorful1" csCatId="colorful" phldr="1"/>
      <dgm:spPr/>
    </dgm:pt>
    <dgm:pt modelId="{74BCE52D-A987-4180-8C4B-AA7EE0BE35EB}">
      <dgm:prSet phldrT="[Текст]" custT="1"/>
      <dgm:spPr/>
      <dgm:t>
        <a:bodyPr/>
        <a:lstStyle/>
        <a:p>
          <a:r>
            <a:rPr lang="ru-RU" sz="1600" b="1" dirty="0"/>
            <a:t>Организационное развитие</a:t>
          </a:r>
        </a:p>
      </dgm:t>
    </dgm:pt>
    <dgm:pt modelId="{78C45BB1-5177-4920-B1C3-CA99CCFB2175}" type="parTrans" cxnId="{4E4666C2-23AC-4229-BC16-16166E56E2F1}">
      <dgm:prSet/>
      <dgm:spPr/>
      <dgm:t>
        <a:bodyPr/>
        <a:lstStyle/>
        <a:p>
          <a:endParaRPr lang="ru-RU" sz="2000" b="1"/>
        </a:p>
      </dgm:t>
    </dgm:pt>
    <dgm:pt modelId="{29FB3326-1C0E-4586-8046-EBD3C859B487}" type="sibTrans" cxnId="{4E4666C2-23AC-4229-BC16-16166E56E2F1}">
      <dgm:prSet/>
      <dgm:spPr/>
      <dgm:t>
        <a:bodyPr/>
        <a:lstStyle/>
        <a:p>
          <a:endParaRPr lang="ru-RU" sz="2000" b="1"/>
        </a:p>
      </dgm:t>
    </dgm:pt>
    <dgm:pt modelId="{9A909C1D-2942-4DDE-B697-92B55EDA3614}">
      <dgm:prSet phldrT="[Текст]" custT="1"/>
      <dgm:spPr/>
      <dgm:t>
        <a:bodyPr/>
        <a:lstStyle/>
        <a:p>
          <a:r>
            <a:rPr lang="ru-RU" sz="1600" b="1" dirty="0"/>
            <a:t>Профессиональное регулирование</a:t>
          </a:r>
        </a:p>
      </dgm:t>
    </dgm:pt>
    <dgm:pt modelId="{BB591810-749C-4971-B93C-94C83E6A9E2C}" type="parTrans" cxnId="{5FAC0F82-9D87-4743-B459-A23D5BB348CC}">
      <dgm:prSet/>
      <dgm:spPr/>
      <dgm:t>
        <a:bodyPr/>
        <a:lstStyle/>
        <a:p>
          <a:endParaRPr lang="ru-RU" sz="2000" b="1"/>
        </a:p>
      </dgm:t>
    </dgm:pt>
    <dgm:pt modelId="{3F2CA634-75B2-46F5-8FBD-485DA82398C8}" type="sibTrans" cxnId="{5FAC0F82-9D87-4743-B459-A23D5BB348CC}">
      <dgm:prSet/>
      <dgm:spPr/>
      <dgm:t>
        <a:bodyPr/>
        <a:lstStyle/>
        <a:p>
          <a:endParaRPr lang="ru-RU" sz="2000" b="1"/>
        </a:p>
      </dgm:t>
    </dgm:pt>
    <dgm:pt modelId="{49763AA3-B1E4-4ECA-9AFF-69DF7B6B8170}">
      <dgm:prSet phldrT="[Текст]" custT="1"/>
      <dgm:spPr/>
      <dgm:t>
        <a:bodyPr/>
        <a:lstStyle/>
        <a:p>
          <a:r>
            <a:rPr lang="ru-RU" sz="1600" b="1" dirty="0"/>
            <a:t>Образование</a:t>
          </a:r>
        </a:p>
      </dgm:t>
    </dgm:pt>
    <dgm:pt modelId="{D2A79523-BED8-4CAC-B1EB-7FF9AA42F44C}" type="parTrans" cxnId="{39E1C863-F713-436D-BFF4-F842B8CE85A6}">
      <dgm:prSet/>
      <dgm:spPr/>
      <dgm:t>
        <a:bodyPr/>
        <a:lstStyle/>
        <a:p>
          <a:endParaRPr lang="ru-RU" sz="2000" b="1"/>
        </a:p>
      </dgm:t>
    </dgm:pt>
    <dgm:pt modelId="{CCC3FE8F-FB03-4208-9C40-B6211BABA4AA}" type="sibTrans" cxnId="{39E1C863-F713-436D-BFF4-F842B8CE85A6}">
      <dgm:prSet/>
      <dgm:spPr/>
      <dgm:t>
        <a:bodyPr/>
        <a:lstStyle/>
        <a:p>
          <a:endParaRPr lang="ru-RU" sz="2000" b="1"/>
        </a:p>
      </dgm:t>
    </dgm:pt>
    <dgm:pt modelId="{1643743C-46FB-49DC-B6F5-94A61B10C7EC}">
      <dgm:prSet custT="1"/>
      <dgm:spPr/>
      <dgm:t>
        <a:bodyPr/>
        <a:lstStyle/>
        <a:p>
          <a:r>
            <a:rPr lang="ru-RU" sz="1600" b="1" dirty="0"/>
            <a:t>Практика </a:t>
          </a:r>
        </a:p>
      </dgm:t>
    </dgm:pt>
    <dgm:pt modelId="{525CBDE3-CA99-4D0D-A057-7F6808368006}" type="parTrans" cxnId="{4C01EA0C-C1CB-43A2-B9C3-838CDA83CA47}">
      <dgm:prSet/>
      <dgm:spPr/>
      <dgm:t>
        <a:bodyPr/>
        <a:lstStyle/>
        <a:p>
          <a:endParaRPr lang="ru-RU" sz="2000" b="1"/>
        </a:p>
      </dgm:t>
    </dgm:pt>
    <dgm:pt modelId="{529A0358-BC89-406A-B77D-01F1A8646A84}" type="sibTrans" cxnId="{4C01EA0C-C1CB-43A2-B9C3-838CDA83CA47}">
      <dgm:prSet/>
      <dgm:spPr/>
      <dgm:t>
        <a:bodyPr/>
        <a:lstStyle/>
        <a:p>
          <a:endParaRPr lang="ru-RU" sz="2000" b="1"/>
        </a:p>
      </dgm:t>
    </dgm:pt>
    <dgm:pt modelId="{A3D192DE-53BB-4E2E-97FB-5FF9F05C3D73}" type="pres">
      <dgm:prSet presAssocID="{B28D021E-DFFD-4620-A336-4DC12721CA99}" presName="CompostProcess" presStyleCnt="0">
        <dgm:presLayoutVars>
          <dgm:dir/>
          <dgm:resizeHandles val="exact"/>
        </dgm:presLayoutVars>
      </dgm:prSet>
      <dgm:spPr/>
    </dgm:pt>
    <dgm:pt modelId="{0A420CAB-78C9-4374-8878-8CD728D4C016}" type="pres">
      <dgm:prSet presAssocID="{B28D021E-DFFD-4620-A336-4DC12721CA99}" presName="arrow" presStyleLbl="bgShp" presStyleIdx="0" presStyleCnt="1"/>
      <dgm:spPr/>
    </dgm:pt>
    <dgm:pt modelId="{ED754260-AD0B-49D8-B5ED-55FCB6C7374B}" type="pres">
      <dgm:prSet presAssocID="{B28D021E-DFFD-4620-A336-4DC12721CA99}" presName="linearProcess" presStyleCnt="0"/>
      <dgm:spPr/>
    </dgm:pt>
    <dgm:pt modelId="{9E1E7914-2523-499E-AE30-0BA59E672AB9}" type="pres">
      <dgm:prSet presAssocID="{74BCE52D-A987-4180-8C4B-AA7EE0BE35EB}" presName="textNode" presStyleLbl="node1" presStyleIdx="0" presStyleCnt="4" custScaleX="124742">
        <dgm:presLayoutVars>
          <dgm:bulletEnabled val="1"/>
        </dgm:presLayoutVars>
      </dgm:prSet>
      <dgm:spPr/>
      <dgm:t>
        <a:bodyPr/>
        <a:lstStyle/>
        <a:p>
          <a:endParaRPr lang="ru-RU"/>
        </a:p>
      </dgm:t>
    </dgm:pt>
    <dgm:pt modelId="{E1240295-AA02-4AA5-933C-CF2FF4CD2381}" type="pres">
      <dgm:prSet presAssocID="{29FB3326-1C0E-4586-8046-EBD3C859B487}" presName="sibTrans" presStyleCnt="0"/>
      <dgm:spPr/>
    </dgm:pt>
    <dgm:pt modelId="{E1DA504A-CB83-422D-A39B-3C183CE2B285}" type="pres">
      <dgm:prSet presAssocID="{9A909C1D-2942-4DDE-B697-92B55EDA3614}" presName="textNode" presStyleLbl="node1" presStyleIdx="1" presStyleCnt="4" custScaleX="126692">
        <dgm:presLayoutVars>
          <dgm:bulletEnabled val="1"/>
        </dgm:presLayoutVars>
      </dgm:prSet>
      <dgm:spPr/>
      <dgm:t>
        <a:bodyPr/>
        <a:lstStyle/>
        <a:p>
          <a:endParaRPr lang="ru-RU"/>
        </a:p>
      </dgm:t>
    </dgm:pt>
    <dgm:pt modelId="{D66E7E3A-8C09-4DB9-BDDD-1F7D715C3451}" type="pres">
      <dgm:prSet presAssocID="{3F2CA634-75B2-46F5-8FBD-485DA82398C8}" presName="sibTrans" presStyleCnt="0"/>
      <dgm:spPr/>
    </dgm:pt>
    <dgm:pt modelId="{13E4775F-FBD0-4DA4-9106-F754DACB0FEB}" type="pres">
      <dgm:prSet presAssocID="{49763AA3-B1E4-4ECA-9AFF-69DF7B6B8170}" presName="textNode" presStyleLbl="node1" presStyleIdx="2" presStyleCnt="4" custScaleX="111361">
        <dgm:presLayoutVars>
          <dgm:bulletEnabled val="1"/>
        </dgm:presLayoutVars>
      </dgm:prSet>
      <dgm:spPr/>
      <dgm:t>
        <a:bodyPr/>
        <a:lstStyle/>
        <a:p>
          <a:endParaRPr lang="ru-RU"/>
        </a:p>
      </dgm:t>
    </dgm:pt>
    <dgm:pt modelId="{6AF195A1-1119-4F79-9057-B4711029904D}" type="pres">
      <dgm:prSet presAssocID="{CCC3FE8F-FB03-4208-9C40-B6211BABA4AA}" presName="sibTrans" presStyleCnt="0"/>
      <dgm:spPr/>
    </dgm:pt>
    <dgm:pt modelId="{A798DD36-186F-47B7-AF03-F7ABB8846120}" type="pres">
      <dgm:prSet presAssocID="{1643743C-46FB-49DC-B6F5-94A61B10C7EC}" presName="textNode" presStyleLbl="node1" presStyleIdx="3" presStyleCnt="4" custScaleX="117809">
        <dgm:presLayoutVars>
          <dgm:bulletEnabled val="1"/>
        </dgm:presLayoutVars>
      </dgm:prSet>
      <dgm:spPr/>
      <dgm:t>
        <a:bodyPr/>
        <a:lstStyle/>
        <a:p>
          <a:endParaRPr lang="ru-RU"/>
        </a:p>
      </dgm:t>
    </dgm:pt>
  </dgm:ptLst>
  <dgm:cxnLst>
    <dgm:cxn modelId="{39E1C863-F713-436D-BFF4-F842B8CE85A6}" srcId="{B28D021E-DFFD-4620-A336-4DC12721CA99}" destId="{49763AA3-B1E4-4ECA-9AFF-69DF7B6B8170}" srcOrd="2" destOrd="0" parTransId="{D2A79523-BED8-4CAC-B1EB-7FF9AA42F44C}" sibTransId="{CCC3FE8F-FB03-4208-9C40-B6211BABA4AA}"/>
    <dgm:cxn modelId="{4E4666C2-23AC-4229-BC16-16166E56E2F1}" srcId="{B28D021E-DFFD-4620-A336-4DC12721CA99}" destId="{74BCE52D-A987-4180-8C4B-AA7EE0BE35EB}" srcOrd="0" destOrd="0" parTransId="{78C45BB1-5177-4920-B1C3-CA99CCFB2175}" sibTransId="{29FB3326-1C0E-4586-8046-EBD3C859B487}"/>
    <dgm:cxn modelId="{7698B22E-DD2B-480A-8C1E-51F9EEA54EF4}" type="presOf" srcId="{B28D021E-DFFD-4620-A336-4DC12721CA99}" destId="{A3D192DE-53BB-4E2E-97FB-5FF9F05C3D73}" srcOrd="0" destOrd="0" presId="urn:microsoft.com/office/officeart/2005/8/layout/hProcess9"/>
    <dgm:cxn modelId="{4C01EA0C-C1CB-43A2-B9C3-838CDA83CA47}" srcId="{B28D021E-DFFD-4620-A336-4DC12721CA99}" destId="{1643743C-46FB-49DC-B6F5-94A61B10C7EC}" srcOrd="3" destOrd="0" parTransId="{525CBDE3-CA99-4D0D-A057-7F6808368006}" sibTransId="{529A0358-BC89-406A-B77D-01F1A8646A84}"/>
    <dgm:cxn modelId="{BBF1846C-78E5-4F26-81EA-6433F7747CA6}" type="presOf" srcId="{1643743C-46FB-49DC-B6F5-94A61B10C7EC}" destId="{A798DD36-186F-47B7-AF03-F7ABB8846120}" srcOrd="0" destOrd="0" presId="urn:microsoft.com/office/officeart/2005/8/layout/hProcess9"/>
    <dgm:cxn modelId="{5FAC0F82-9D87-4743-B459-A23D5BB348CC}" srcId="{B28D021E-DFFD-4620-A336-4DC12721CA99}" destId="{9A909C1D-2942-4DDE-B697-92B55EDA3614}" srcOrd="1" destOrd="0" parTransId="{BB591810-749C-4971-B93C-94C83E6A9E2C}" sibTransId="{3F2CA634-75B2-46F5-8FBD-485DA82398C8}"/>
    <dgm:cxn modelId="{E7444ABD-6F98-42F6-B0DA-9F5E97E9DD40}" type="presOf" srcId="{74BCE52D-A987-4180-8C4B-AA7EE0BE35EB}" destId="{9E1E7914-2523-499E-AE30-0BA59E672AB9}" srcOrd="0" destOrd="0" presId="urn:microsoft.com/office/officeart/2005/8/layout/hProcess9"/>
    <dgm:cxn modelId="{79F00A44-E2E4-4F26-8D00-AD4F4DE60FE6}" type="presOf" srcId="{49763AA3-B1E4-4ECA-9AFF-69DF7B6B8170}" destId="{13E4775F-FBD0-4DA4-9106-F754DACB0FEB}" srcOrd="0" destOrd="0" presId="urn:microsoft.com/office/officeart/2005/8/layout/hProcess9"/>
    <dgm:cxn modelId="{CAC5E2C5-90DC-4ADA-9DD2-1FDAC1531545}" type="presOf" srcId="{9A909C1D-2942-4DDE-B697-92B55EDA3614}" destId="{E1DA504A-CB83-422D-A39B-3C183CE2B285}" srcOrd="0" destOrd="0" presId="urn:microsoft.com/office/officeart/2005/8/layout/hProcess9"/>
    <dgm:cxn modelId="{466EFF52-86EB-4B67-B81B-18BFE4999E11}" type="presParOf" srcId="{A3D192DE-53BB-4E2E-97FB-5FF9F05C3D73}" destId="{0A420CAB-78C9-4374-8878-8CD728D4C016}" srcOrd="0" destOrd="0" presId="urn:microsoft.com/office/officeart/2005/8/layout/hProcess9"/>
    <dgm:cxn modelId="{4A55E5C2-6A74-42CC-9BC0-3919AEDE6AE0}" type="presParOf" srcId="{A3D192DE-53BB-4E2E-97FB-5FF9F05C3D73}" destId="{ED754260-AD0B-49D8-B5ED-55FCB6C7374B}" srcOrd="1" destOrd="0" presId="urn:microsoft.com/office/officeart/2005/8/layout/hProcess9"/>
    <dgm:cxn modelId="{C18782FC-0D98-4691-AA8A-12A3D7EA7C06}" type="presParOf" srcId="{ED754260-AD0B-49D8-B5ED-55FCB6C7374B}" destId="{9E1E7914-2523-499E-AE30-0BA59E672AB9}" srcOrd="0" destOrd="0" presId="urn:microsoft.com/office/officeart/2005/8/layout/hProcess9"/>
    <dgm:cxn modelId="{78163897-3C10-4E7A-8F47-D3F03E069108}" type="presParOf" srcId="{ED754260-AD0B-49D8-B5ED-55FCB6C7374B}" destId="{E1240295-AA02-4AA5-933C-CF2FF4CD2381}" srcOrd="1" destOrd="0" presId="urn:microsoft.com/office/officeart/2005/8/layout/hProcess9"/>
    <dgm:cxn modelId="{4A0DA4FB-18E3-4469-A9EC-0B86626EA7FC}" type="presParOf" srcId="{ED754260-AD0B-49D8-B5ED-55FCB6C7374B}" destId="{E1DA504A-CB83-422D-A39B-3C183CE2B285}" srcOrd="2" destOrd="0" presId="urn:microsoft.com/office/officeart/2005/8/layout/hProcess9"/>
    <dgm:cxn modelId="{AD25F424-B52E-4ECD-B8C5-491439773AB4}" type="presParOf" srcId="{ED754260-AD0B-49D8-B5ED-55FCB6C7374B}" destId="{D66E7E3A-8C09-4DB9-BDDD-1F7D715C3451}" srcOrd="3" destOrd="0" presId="urn:microsoft.com/office/officeart/2005/8/layout/hProcess9"/>
    <dgm:cxn modelId="{32283F72-8F2D-4DD2-9227-E34B30825B8F}" type="presParOf" srcId="{ED754260-AD0B-49D8-B5ED-55FCB6C7374B}" destId="{13E4775F-FBD0-4DA4-9106-F754DACB0FEB}" srcOrd="4" destOrd="0" presId="urn:microsoft.com/office/officeart/2005/8/layout/hProcess9"/>
    <dgm:cxn modelId="{52BCA5FF-BC0C-4B55-AB94-52B9D132757C}" type="presParOf" srcId="{ED754260-AD0B-49D8-B5ED-55FCB6C7374B}" destId="{6AF195A1-1119-4F79-9057-B4711029904D}" srcOrd="5" destOrd="0" presId="urn:microsoft.com/office/officeart/2005/8/layout/hProcess9"/>
    <dgm:cxn modelId="{BABF86CD-EA28-4064-8773-8E739962789F}" type="presParOf" srcId="{ED754260-AD0B-49D8-B5ED-55FCB6C7374B}" destId="{A798DD36-186F-47B7-AF03-F7ABB884612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28D021E-DFFD-4620-A336-4DC12721CA99}" type="doc">
      <dgm:prSet loTypeId="urn:microsoft.com/office/officeart/2005/8/layout/hProcess9" loCatId="process" qsTypeId="urn:microsoft.com/office/officeart/2005/8/quickstyle/simple1" qsCatId="simple" csTypeId="urn:microsoft.com/office/officeart/2005/8/colors/accent1_2" csCatId="accent1" phldr="1"/>
      <dgm:spPr/>
    </dgm:pt>
    <dgm:pt modelId="{74BCE52D-A987-4180-8C4B-AA7EE0BE35EB}">
      <dgm:prSet phldrT="[Текст]" custT="1"/>
      <dgm:spPr/>
      <dgm:t>
        <a:bodyPr/>
        <a:lstStyle/>
        <a:p>
          <a:r>
            <a:rPr lang="ru-RU" sz="1800" b="1" dirty="0"/>
            <a:t>Организационное развитие</a:t>
          </a:r>
        </a:p>
      </dgm:t>
    </dgm:pt>
    <dgm:pt modelId="{78C45BB1-5177-4920-B1C3-CA99CCFB2175}" type="parTrans" cxnId="{4E4666C2-23AC-4229-BC16-16166E56E2F1}">
      <dgm:prSet/>
      <dgm:spPr/>
      <dgm:t>
        <a:bodyPr/>
        <a:lstStyle/>
        <a:p>
          <a:endParaRPr lang="ru-RU" sz="2000" b="1"/>
        </a:p>
      </dgm:t>
    </dgm:pt>
    <dgm:pt modelId="{29FB3326-1C0E-4586-8046-EBD3C859B487}" type="sibTrans" cxnId="{4E4666C2-23AC-4229-BC16-16166E56E2F1}">
      <dgm:prSet/>
      <dgm:spPr/>
      <dgm:t>
        <a:bodyPr/>
        <a:lstStyle/>
        <a:p>
          <a:endParaRPr lang="ru-RU" sz="2000" b="1"/>
        </a:p>
      </dgm:t>
    </dgm:pt>
    <dgm:pt modelId="{A3D192DE-53BB-4E2E-97FB-5FF9F05C3D73}" type="pres">
      <dgm:prSet presAssocID="{B28D021E-DFFD-4620-A336-4DC12721CA99}" presName="CompostProcess" presStyleCnt="0">
        <dgm:presLayoutVars>
          <dgm:dir/>
          <dgm:resizeHandles val="exact"/>
        </dgm:presLayoutVars>
      </dgm:prSet>
      <dgm:spPr/>
    </dgm:pt>
    <dgm:pt modelId="{0A420CAB-78C9-4374-8878-8CD728D4C016}" type="pres">
      <dgm:prSet presAssocID="{B28D021E-DFFD-4620-A336-4DC12721CA99}" presName="arrow" presStyleLbl="bgShp" presStyleIdx="0" presStyleCnt="1" custScaleX="65573" custLinFactNeighborX="-13523" custLinFactNeighborY="20253"/>
      <dgm:spPr/>
    </dgm:pt>
    <dgm:pt modelId="{ED754260-AD0B-49D8-B5ED-55FCB6C7374B}" type="pres">
      <dgm:prSet presAssocID="{B28D021E-DFFD-4620-A336-4DC12721CA99}" presName="linearProcess" presStyleCnt="0"/>
      <dgm:spPr/>
    </dgm:pt>
    <dgm:pt modelId="{9E1E7914-2523-499E-AE30-0BA59E672AB9}" type="pres">
      <dgm:prSet presAssocID="{74BCE52D-A987-4180-8C4B-AA7EE0BE35EB}" presName="textNode" presStyleLbl="node1" presStyleIdx="0" presStyleCnt="1" custScaleX="98039" custLinFactNeighborX="-37559" custLinFactNeighborY="-3571">
        <dgm:presLayoutVars>
          <dgm:bulletEnabled val="1"/>
        </dgm:presLayoutVars>
      </dgm:prSet>
      <dgm:spPr/>
      <dgm:t>
        <a:bodyPr/>
        <a:lstStyle/>
        <a:p>
          <a:endParaRPr lang="ru-RU"/>
        </a:p>
      </dgm:t>
    </dgm:pt>
  </dgm:ptLst>
  <dgm:cxnLst>
    <dgm:cxn modelId="{4E4666C2-23AC-4229-BC16-16166E56E2F1}" srcId="{B28D021E-DFFD-4620-A336-4DC12721CA99}" destId="{74BCE52D-A987-4180-8C4B-AA7EE0BE35EB}" srcOrd="0" destOrd="0" parTransId="{78C45BB1-5177-4920-B1C3-CA99CCFB2175}" sibTransId="{29FB3326-1C0E-4586-8046-EBD3C859B487}"/>
    <dgm:cxn modelId="{E428B11D-36BC-4F87-BF8C-3B56F1D4B8BE}" type="presOf" srcId="{B28D021E-DFFD-4620-A336-4DC12721CA99}" destId="{A3D192DE-53BB-4E2E-97FB-5FF9F05C3D73}" srcOrd="0" destOrd="0" presId="urn:microsoft.com/office/officeart/2005/8/layout/hProcess9"/>
    <dgm:cxn modelId="{784EE8B3-1660-4263-A3B9-5EBBC1BB25C1}" type="presOf" srcId="{74BCE52D-A987-4180-8C4B-AA7EE0BE35EB}" destId="{9E1E7914-2523-499E-AE30-0BA59E672AB9}" srcOrd="0" destOrd="0" presId="urn:microsoft.com/office/officeart/2005/8/layout/hProcess9"/>
    <dgm:cxn modelId="{C005DFA6-281D-4081-9617-F3C0D842C7F2}" type="presParOf" srcId="{A3D192DE-53BB-4E2E-97FB-5FF9F05C3D73}" destId="{0A420CAB-78C9-4374-8878-8CD728D4C016}" srcOrd="0" destOrd="0" presId="urn:microsoft.com/office/officeart/2005/8/layout/hProcess9"/>
    <dgm:cxn modelId="{0B932B4D-96DB-4D69-A7B8-F5E1ED490ED7}" type="presParOf" srcId="{A3D192DE-53BB-4E2E-97FB-5FF9F05C3D73}" destId="{ED754260-AD0B-49D8-B5ED-55FCB6C7374B}" srcOrd="1" destOrd="0" presId="urn:microsoft.com/office/officeart/2005/8/layout/hProcess9"/>
    <dgm:cxn modelId="{8063666E-2895-443B-A23A-69AA7673C975}" type="presParOf" srcId="{ED754260-AD0B-49D8-B5ED-55FCB6C7374B}" destId="{9E1E7914-2523-499E-AE30-0BA59E672AB9}"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72576AB-22CC-4EEB-A04A-816E7CA7F295}" type="doc">
      <dgm:prSet loTypeId="urn:microsoft.com/office/officeart/2005/8/layout/orgChart1" loCatId="hierarchy" qsTypeId="urn:microsoft.com/office/officeart/2005/8/quickstyle/3d1" qsCatId="3D" csTypeId="urn:microsoft.com/office/officeart/2005/8/colors/colorful5" csCatId="colorful" phldr="1"/>
      <dgm:spPr/>
      <dgm:t>
        <a:bodyPr/>
        <a:lstStyle/>
        <a:p>
          <a:endParaRPr lang="ru-RU"/>
        </a:p>
      </dgm:t>
    </dgm:pt>
    <dgm:pt modelId="{33071166-E473-4E54-868E-48DC4CC6AFB7}">
      <dgm:prSet phldrT="[Текст]" custT="1"/>
      <dgm:spPr>
        <a:xfrm>
          <a:off x="1045957" y="160308"/>
          <a:ext cx="5299484" cy="553491"/>
        </a:xfrm>
        <a:prstGeom prst="rect">
          <a:avLst/>
        </a:prstGeom>
        <a:solidFill>
          <a:srgbClr val="000099"/>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ru-RU" sz="2800" b="1" dirty="0" smtClean="0">
              <a:solidFill>
                <a:srgbClr val="FFFFFF"/>
              </a:solidFill>
              <a:latin typeface="Tahoma"/>
              <a:ea typeface="+mn-ea"/>
              <a:cs typeface="+mn-cs"/>
            </a:rPr>
            <a:t>Конференция</a:t>
          </a:r>
          <a:r>
            <a:rPr lang="ru-RU" sz="2400" dirty="0" smtClean="0">
              <a:solidFill>
                <a:srgbClr val="FFFFFF"/>
              </a:solidFill>
              <a:latin typeface="Tahoma"/>
              <a:ea typeface="+mn-ea"/>
              <a:cs typeface="+mn-cs"/>
            </a:rPr>
            <a:t> </a:t>
          </a:r>
          <a:endParaRPr lang="ru-RU" sz="2400" dirty="0">
            <a:solidFill>
              <a:srgbClr val="FFFFFF"/>
            </a:solidFill>
            <a:latin typeface="Tahoma"/>
            <a:ea typeface="+mn-ea"/>
            <a:cs typeface="+mn-cs"/>
          </a:endParaRPr>
        </a:p>
      </dgm:t>
    </dgm:pt>
    <dgm:pt modelId="{3F62F51C-8571-468D-8865-9450694A1AB3}" type="parTrans" cxnId="{22DC78C0-2E48-44A4-8DEA-D3BE76DDD7FE}">
      <dgm:prSet/>
      <dgm:spPr/>
      <dgm:t>
        <a:bodyPr/>
        <a:lstStyle/>
        <a:p>
          <a:endParaRPr lang="ru-RU" sz="2400"/>
        </a:p>
      </dgm:t>
    </dgm:pt>
    <dgm:pt modelId="{FDB16931-6238-45CD-A62A-64A80512B8EB}" type="sibTrans" cxnId="{22DC78C0-2E48-44A4-8DEA-D3BE76DDD7FE}">
      <dgm:prSet/>
      <dgm:spPr/>
      <dgm:t>
        <a:bodyPr/>
        <a:lstStyle/>
        <a:p>
          <a:endParaRPr lang="ru-RU" sz="2400"/>
        </a:p>
      </dgm:t>
    </dgm:pt>
    <dgm:pt modelId="{F04F9B47-4B62-4511-87BE-4513465A376B}">
      <dgm:prSet phldrT="[Текст]" custT="1"/>
      <dgm:spPr>
        <a:xfrm>
          <a:off x="496" y="1167596"/>
          <a:ext cx="2160937" cy="805694"/>
        </a:xfrm>
        <a:prstGeom prst="rect">
          <a:avLst/>
        </a:prstGeom>
        <a:gradFill rotWithShape="0">
          <a:gsLst>
            <a:gs pos="0">
              <a:srgbClr val="6A5C8B">
                <a:hueOff val="0"/>
                <a:satOff val="0"/>
                <a:lumOff val="0"/>
                <a:alphaOff val="0"/>
                <a:shade val="51000"/>
                <a:satMod val="130000"/>
              </a:srgbClr>
            </a:gs>
            <a:gs pos="80000">
              <a:srgbClr val="6A5C8B">
                <a:hueOff val="0"/>
                <a:satOff val="0"/>
                <a:lumOff val="0"/>
                <a:alphaOff val="0"/>
                <a:shade val="93000"/>
                <a:satMod val="130000"/>
              </a:srgbClr>
            </a:gs>
            <a:gs pos="100000">
              <a:srgbClr val="6A5C8B">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ru-RU" sz="2000" b="1" dirty="0" smtClean="0">
              <a:solidFill>
                <a:srgbClr val="FFFFFF"/>
              </a:solidFill>
              <a:latin typeface="Tahoma"/>
              <a:ea typeface="+mn-ea"/>
              <a:cs typeface="+mn-cs"/>
            </a:rPr>
            <a:t>Президент </a:t>
          </a:r>
          <a:endParaRPr lang="ru-RU" sz="2000" b="1" dirty="0">
            <a:solidFill>
              <a:srgbClr val="FFFFFF"/>
            </a:solidFill>
            <a:latin typeface="Tahoma"/>
            <a:ea typeface="+mn-ea"/>
            <a:cs typeface="+mn-cs"/>
          </a:endParaRPr>
        </a:p>
      </dgm:t>
    </dgm:pt>
    <dgm:pt modelId="{513BC149-A237-4285-BA01-C987359BD830}" type="parTrans" cxnId="{3604FA54-5D57-438A-8513-E04E904C89CF}">
      <dgm:prSet/>
      <dgm:spPr>
        <a:xfrm>
          <a:off x="1080965" y="713799"/>
          <a:ext cx="2614734" cy="453796"/>
        </a:xfrm>
        <a:custGeom>
          <a:avLst/>
          <a:gdLst/>
          <a:ahLst/>
          <a:cxnLst/>
          <a:rect l="0" t="0" r="0" b="0"/>
          <a:pathLst>
            <a:path>
              <a:moveTo>
                <a:pt x="2614734" y="0"/>
              </a:moveTo>
              <a:lnTo>
                <a:pt x="2614734" y="226898"/>
              </a:lnTo>
              <a:lnTo>
                <a:pt x="0" y="226898"/>
              </a:lnTo>
              <a:lnTo>
                <a:pt x="0" y="453796"/>
              </a:lnTo>
            </a:path>
          </a:pathLst>
        </a:custGeom>
        <a:noFill/>
        <a:ln w="25400" cap="flat" cmpd="sng" algn="ctr">
          <a:solidFill>
            <a:srgbClr val="6A5C8B">
              <a:hueOff val="0"/>
              <a:satOff val="0"/>
              <a:lumOff val="0"/>
              <a:alphaOff val="0"/>
            </a:srgbClr>
          </a:solidFill>
          <a:prstDash val="solid"/>
        </a:ln>
        <a:effectLst/>
        <a:scene3d>
          <a:camera prst="orthographicFront"/>
          <a:lightRig rig="flat" dir="t"/>
        </a:scene3d>
        <a:sp3d prstMaterial="matte"/>
      </dgm:spPr>
      <dgm:t>
        <a:bodyPr/>
        <a:lstStyle/>
        <a:p>
          <a:endParaRPr lang="ru-RU" sz="2400"/>
        </a:p>
      </dgm:t>
    </dgm:pt>
    <dgm:pt modelId="{335D7A11-A57F-45EC-B9CC-22AACEA7E50E}" type="sibTrans" cxnId="{3604FA54-5D57-438A-8513-E04E904C89CF}">
      <dgm:prSet/>
      <dgm:spPr/>
      <dgm:t>
        <a:bodyPr/>
        <a:lstStyle/>
        <a:p>
          <a:endParaRPr lang="ru-RU" sz="2400"/>
        </a:p>
      </dgm:t>
    </dgm:pt>
    <dgm:pt modelId="{430A6983-1896-42A1-999A-71F74C81C281}">
      <dgm:prSet phldrT="[Текст]" custT="1"/>
      <dgm:spPr>
        <a:xfrm>
          <a:off x="2615231" y="1167596"/>
          <a:ext cx="2160937" cy="794339"/>
        </a:xfrm>
        <a:prstGeom prst="rect">
          <a:avLst/>
        </a:prstGeom>
        <a:gradFill rotWithShape="0">
          <a:gsLst>
            <a:gs pos="0">
              <a:srgbClr val="6A5C8B">
                <a:hueOff val="0"/>
                <a:satOff val="0"/>
                <a:lumOff val="0"/>
                <a:alphaOff val="0"/>
                <a:shade val="51000"/>
                <a:satMod val="130000"/>
              </a:srgbClr>
            </a:gs>
            <a:gs pos="80000">
              <a:srgbClr val="6A5C8B">
                <a:hueOff val="0"/>
                <a:satOff val="0"/>
                <a:lumOff val="0"/>
                <a:alphaOff val="0"/>
                <a:shade val="93000"/>
                <a:satMod val="130000"/>
              </a:srgbClr>
            </a:gs>
            <a:gs pos="100000">
              <a:srgbClr val="6A5C8B">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ru-RU" sz="2000" b="1" dirty="0" smtClean="0">
              <a:solidFill>
                <a:srgbClr val="FFFFFF"/>
              </a:solidFill>
              <a:latin typeface="Tahoma"/>
              <a:ea typeface="+mn-ea"/>
              <a:cs typeface="+mn-cs"/>
            </a:rPr>
            <a:t>Правление </a:t>
          </a:r>
          <a:endParaRPr lang="ru-RU" sz="2000" b="1" dirty="0">
            <a:solidFill>
              <a:srgbClr val="FFFFFF"/>
            </a:solidFill>
            <a:latin typeface="Tahoma"/>
            <a:ea typeface="+mn-ea"/>
            <a:cs typeface="+mn-cs"/>
          </a:endParaRPr>
        </a:p>
      </dgm:t>
    </dgm:pt>
    <dgm:pt modelId="{591B5763-3E7E-4F43-BADC-F65D7BB80C1C}" type="parTrans" cxnId="{A8F5BB95-2D39-4B7C-A410-89AAEA51BB90}">
      <dgm:prSet/>
      <dgm:spPr>
        <a:xfrm>
          <a:off x="3649980" y="713799"/>
          <a:ext cx="91440" cy="453796"/>
        </a:xfrm>
        <a:custGeom>
          <a:avLst/>
          <a:gdLst/>
          <a:ahLst/>
          <a:cxnLst/>
          <a:rect l="0" t="0" r="0" b="0"/>
          <a:pathLst>
            <a:path>
              <a:moveTo>
                <a:pt x="45720" y="0"/>
              </a:moveTo>
              <a:lnTo>
                <a:pt x="45720" y="453796"/>
              </a:lnTo>
            </a:path>
          </a:pathLst>
        </a:custGeom>
        <a:noFill/>
        <a:ln w="25400" cap="flat" cmpd="sng" algn="ctr">
          <a:solidFill>
            <a:srgbClr val="6A5C8B">
              <a:hueOff val="0"/>
              <a:satOff val="0"/>
              <a:lumOff val="0"/>
              <a:alphaOff val="0"/>
            </a:srgbClr>
          </a:solidFill>
          <a:prstDash val="solid"/>
        </a:ln>
        <a:effectLst/>
        <a:scene3d>
          <a:camera prst="orthographicFront"/>
          <a:lightRig rig="flat" dir="t"/>
        </a:scene3d>
        <a:sp3d prstMaterial="matte"/>
      </dgm:spPr>
      <dgm:t>
        <a:bodyPr/>
        <a:lstStyle/>
        <a:p>
          <a:endParaRPr lang="ru-RU" sz="2400"/>
        </a:p>
      </dgm:t>
    </dgm:pt>
    <dgm:pt modelId="{823D966D-52E1-443C-9722-5CA2ACCD011F}" type="sibTrans" cxnId="{A8F5BB95-2D39-4B7C-A410-89AAEA51BB90}">
      <dgm:prSet/>
      <dgm:spPr/>
      <dgm:t>
        <a:bodyPr/>
        <a:lstStyle/>
        <a:p>
          <a:endParaRPr lang="ru-RU" sz="2400"/>
        </a:p>
      </dgm:t>
    </dgm:pt>
    <dgm:pt modelId="{4D6F66B7-5406-4887-AE4E-8CA6A462D184}">
      <dgm:prSet phldrT="[Текст]" custT="1"/>
      <dgm:spPr>
        <a:xfrm>
          <a:off x="5229965" y="1167596"/>
          <a:ext cx="2160937" cy="774199"/>
        </a:xfrm>
        <a:prstGeom prst="rect">
          <a:avLst/>
        </a:prstGeom>
        <a:gradFill rotWithShape="0">
          <a:gsLst>
            <a:gs pos="0">
              <a:srgbClr val="6A5C8B">
                <a:hueOff val="0"/>
                <a:satOff val="0"/>
                <a:lumOff val="0"/>
                <a:alphaOff val="0"/>
                <a:shade val="51000"/>
                <a:satMod val="130000"/>
              </a:srgbClr>
            </a:gs>
            <a:gs pos="80000">
              <a:srgbClr val="6A5C8B">
                <a:hueOff val="0"/>
                <a:satOff val="0"/>
                <a:lumOff val="0"/>
                <a:alphaOff val="0"/>
                <a:shade val="93000"/>
                <a:satMod val="130000"/>
              </a:srgbClr>
            </a:gs>
            <a:gs pos="100000">
              <a:srgbClr val="6A5C8B">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ru-RU" sz="2000" b="1" dirty="0" smtClean="0">
              <a:solidFill>
                <a:srgbClr val="FFFFFF"/>
              </a:solidFill>
              <a:latin typeface="Tahoma"/>
              <a:ea typeface="+mn-ea"/>
              <a:cs typeface="+mn-cs"/>
            </a:rPr>
            <a:t>Ревизионная комиссия</a:t>
          </a:r>
          <a:endParaRPr lang="ru-RU" sz="2000" b="1" dirty="0">
            <a:solidFill>
              <a:srgbClr val="FFFFFF"/>
            </a:solidFill>
            <a:latin typeface="Tahoma"/>
            <a:ea typeface="+mn-ea"/>
            <a:cs typeface="+mn-cs"/>
          </a:endParaRPr>
        </a:p>
      </dgm:t>
    </dgm:pt>
    <dgm:pt modelId="{C23A916A-A5B5-4186-8BD4-A677409A141B}" type="parTrans" cxnId="{69F4DD45-C370-4B6D-8AFB-4C79FC62D547}">
      <dgm:prSet/>
      <dgm:spPr>
        <a:xfrm>
          <a:off x="3695700" y="713799"/>
          <a:ext cx="2614734" cy="453796"/>
        </a:xfrm>
        <a:custGeom>
          <a:avLst/>
          <a:gdLst/>
          <a:ahLst/>
          <a:cxnLst/>
          <a:rect l="0" t="0" r="0" b="0"/>
          <a:pathLst>
            <a:path>
              <a:moveTo>
                <a:pt x="0" y="0"/>
              </a:moveTo>
              <a:lnTo>
                <a:pt x="0" y="226898"/>
              </a:lnTo>
              <a:lnTo>
                <a:pt x="2614734" y="226898"/>
              </a:lnTo>
              <a:lnTo>
                <a:pt x="2614734" y="453796"/>
              </a:lnTo>
            </a:path>
          </a:pathLst>
        </a:custGeom>
        <a:noFill/>
        <a:ln w="25400" cap="flat" cmpd="sng" algn="ctr">
          <a:solidFill>
            <a:srgbClr val="6A5C8B">
              <a:hueOff val="0"/>
              <a:satOff val="0"/>
              <a:lumOff val="0"/>
              <a:alphaOff val="0"/>
            </a:srgbClr>
          </a:solidFill>
          <a:prstDash val="solid"/>
        </a:ln>
        <a:effectLst/>
        <a:scene3d>
          <a:camera prst="orthographicFront"/>
          <a:lightRig rig="flat" dir="t"/>
        </a:scene3d>
        <a:sp3d prstMaterial="matte"/>
      </dgm:spPr>
      <dgm:t>
        <a:bodyPr/>
        <a:lstStyle/>
        <a:p>
          <a:endParaRPr lang="ru-RU" sz="2400"/>
        </a:p>
      </dgm:t>
    </dgm:pt>
    <dgm:pt modelId="{8198C76D-4DFB-463F-A89E-8B79FFE430F1}" type="sibTrans" cxnId="{69F4DD45-C370-4B6D-8AFB-4C79FC62D547}">
      <dgm:prSet/>
      <dgm:spPr/>
      <dgm:t>
        <a:bodyPr/>
        <a:lstStyle/>
        <a:p>
          <a:endParaRPr lang="ru-RU" sz="2400"/>
        </a:p>
      </dgm:t>
    </dgm:pt>
    <dgm:pt modelId="{63528491-E0B8-4C17-89C6-4728F9EE1622}" type="pres">
      <dgm:prSet presAssocID="{572576AB-22CC-4EEB-A04A-816E7CA7F295}" presName="hierChild1" presStyleCnt="0">
        <dgm:presLayoutVars>
          <dgm:orgChart val="1"/>
          <dgm:chPref val="1"/>
          <dgm:dir/>
          <dgm:animOne val="branch"/>
          <dgm:animLvl val="lvl"/>
          <dgm:resizeHandles/>
        </dgm:presLayoutVars>
      </dgm:prSet>
      <dgm:spPr/>
      <dgm:t>
        <a:bodyPr/>
        <a:lstStyle/>
        <a:p>
          <a:endParaRPr lang="ru-RU"/>
        </a:p>
      </dgm:t>
    </dgm:pt>
    <dgm:pt modelId="{E00DC709-62FB-4965-986E-2DBD0DB9CA37}" type="pres">
      <dgm:prSet presAssocID="{33071166-E473-4E54-868E-48DC4CC6AFB7}" presName="hierRoot1" presStyleCnt="0">
        <dgm:presLayoutVars>
          <dgm:hierBranch val="init"/>
        </dgm:presLayoutVars>
      </dgm:prSet>
      <dgm:spPr/>
    </dgm:pt>
    <dgm:pt modelId="{F0F06974-58BB-435E-BBA1-1E0FCE778D5F}" type="pres">
      <dgm:prSet presAssocID="{33071166-E473-4E54-868E-48DC4CC6AFB7}" presName="rootComposite1" presStyleCnt="0"/>
      <dgm:spPr/>
    </dgm:pt>
    <dgm:pt modelId="{1BF44637-A58A-44AC-9763-9203A9840292}" type="pres">
      <dgm:prSet presAssocID="{33071166-E473-4E54-868E-48DC4CC6AFB7}" presName="rootText1" presStyleLbl="node0" presStyleIdx="0" presStyleCnt="1" custScaleX="245240" custScaleY="51227" custLinFactNeighborX="0">
        <dgm:presLayoutVars>
          <dgm:chPref val="3"/>
        </dgm:presLayoutVars>
      </dgm:prSet>
      <dgm:spPr/>
      <dgm:t>
        <a:bodyPr/>
        <a:lstStyle/>
        <a:p>
          <a:endParaRPr lang="ru-RU"/>
        </a:p>
      </dgm:t>
    </dgm:pt>
    <dgm:pt modelId="{447A8043-0422-4ECF-B830-69D0112D4743}" type="pres">
      <dgm:prSet presAssocID="{33071166-E473-4E54-868E-48DC4CC6AFB7}" presName="rootConnector1" presStyleLbl="node1" presStyleIdx="0" presStyleCnt="0"/>
      <dgm:spPr/>
      <dgm:t>
        <a:bodyPr/>
        <a:lstStyle/>
        <a:p>
          <a:endParaRPr lang="ru-RU"/>
        </a:p>
      </dgm:t>
    </dgm:pt>
    <dgm:pt modelId="{FB54BD6B-B36F-44E5-AFE7-3CBBED17521E}" type="pres">
      <dgm:prSet presAssocID="{33071166-E473-4E54-868E-48DC4CC6AFB7}" presName="hierChild2" presStyleCnt="0"/>
      <dgm:spPr/>
    </dgm:pt>
    <dgm:pt modelId="{C30BB7F8-7DDB-4EE0-B78E-893DA951CD94}" type="pres">
      <dgm:prSet presAssocID="{513BC149-A237-4285-BA01-C987359BD830}" presName="Name37" presStyleLbl="parChTrans1D2" presStyleIdx="0" presStyleCnt="3"/>
      <dgm:spPr/>
      <dgm:t>
        <a:bodyPr/>
        <a:lstStyle/>
        <a:p>
          <a:endParaRPr lang="ru-RU"/>
        </a:p>
      </dgm:t>
    </dgm:pt>
    <dgm:pt modelId="{C611B09B-A06E-4CDB-9038-FF1AC7574AFB}" type="pres">
      <dgm:prSet presAssocID="{F04F9B47-4B62-4511-87BE-4513465A376B}" presName="hierRoot2" presStyleCnt="0">
        <dgm:presLayoutVars>
          <dgm:hierBranch val="init"/>
        </dgm:presLayoutVars>
      </dgm:prSet>
      <dgm:spPr/>
    </dgm:pt>
    <dgm:pt modelId="{17149175-9BF2-49D7-BBE9-54287398B704}" type="pres">
      <dgm:prSet presAssocID="{F04F9B47-4B62-4511-87BE-4513465A376B}" presName="rootComposite" presStyleCnt="0"/>
      <dgm:spPr/>
    </dgm:pt>
    <dgm:pt modelId="{8AF18D3D-EC79-4A2A-96A1-ECB3987036B7}" type="pres">
      <dgm:prSet presAssocID="{F04F9B47-4B62-4511-87BE-4513465A376B}" presName="rootText" presStyleLbl="node2" presStyleIdx="0" presStyleCnt="3" custScaleY="74569">
        <dgm:presLayoutVars>
          <dgm:chPref val="3"/>
        </dgm:presLayoutVars>
      </dgm:prSet>
      <dgm:spPr/>
      <dgm:t>
        <a:bodyPr/>
        <a:lstStyle/>
        <a:p>
          <a:endParaRPr lang="ru-RU"/>
        </a:p>
      </dgm:t>
    </dgm:pt>
    <dgm:pt modelId="{73DC3A25-BEED-4DDE-9555-FD706A8D1945}" type="pres">
      <dgm:prSet presAssocID="{F04F9B47-4B62-4511-87BE-4513465A376B}" presName="rootConnector" presStyleLbl="node2" presStyleIdx="0" presStyleCnt="3"/>
      <dgm:spPr/>
      <dgm:t>
        <a:bodyPr/>
        <a:lstStyle/>
        <a:p>
          <a:endParaRPr lang="ru-RU"/>
        </a:p>
      </dgm:t>
    </dgm:pt>
    <dgm:pt modelId="{18AED7D7-E803-4D7F-B181-FADD4E0D4B3D}" type="pres">
      <dgm:prSet presAssocID="{F04F9B47-4B62-4511-87BE-4513465A376B}" presName="hierChild4" presStyleCnt="0"/>
      <dgm:spPr/>
    </dgm:pt>
    <dgm:pt modelId="{AD0F0C79-7B62-4A42-983A-B54E9F8AD976}" type="pres">
      <dgm:prSet presAssocID="{F04F9B47-4B62-4511-87BE-4513465A376B}" presName="hierChild5" presStyleCnt="0"/>
      <dgm:spPr/>
    </dgm:pt>
    <dgm:pt modelId="{672FB80B-430E-4209-BF96-2E5158172E4E}" type="pres">
      <dgm:prSet presAssocID="{591B5763-3E7E-4F43-BADC-F65D7BB80C1C}" presName="Name37" presStyleLbl="parChTrans1D2" presStyleIdx="1" presStyleCnt="3"/>
      <dgm:spPr/>
      <dgm:t>
        <a:bodyPr/>
        <a:lstStyle/>
        <a:p>
          <a:endParaRPr lang="ru-RU"/>
        </a:p>
      </dgm:t>
    </dgm:pt>
    <dgm:pt modelId="{82604531-6BD3-45CA-A127-45619B87E457}" type="pres">
      <dgm:prSet presAssocID="{430A6983-1896-42A1-999A-71F74C81C281}" presName="hierRoot2" presStyleCnt="0">
        <dgm:presLayoutVars>
          <dgm:hierBranch val="init"/>
        </dgm:presLayoutVars>
      </dgm:prSet>
      <dgm:spPr/>
    </dgm:pt>
    <dgm:pt modelId="{15977DB6-98B1-40F9-B560-776BAEBE1AEB}" type="pres">
      <dgm:prSet presAssocID="{430A6983-1896-42A1-999A-71F74C81C281}" presName="rootComposite" presStyleCnt="0"/>
      <dgm:spPr/>
    </dgm:pt>
    <dgm:pt modelId="{03C9A769-003D-471B-9E01-7B27D025A5B6}" type="pres">
      <dgm:prSet presAssocID="{430A6983-1896-42A1-999A-71F74C81C281}" presName="rootText" presStyleLbl="node2" presStyleIdx="1" presStyleCnt="3" custScaleY="73518">
        <dgm:presLayoutVars>
          <dgm:chPref val="3"/>
        </dgm:presLayoutVars>
      </dgm:prSet>
      <dgm:spPr/>
      <dgm:t>
        <a:bodyPr/>
        <a:lstStyle/>
        <a:p>
          <a:endParaRPr lang="ru-RU"/>
        </a:p>
      </dgm:t>
    </dgm:pt>
    <dgm:pt modelId="{801FC4FF-4BF0-48AD-8202-EE9377CDB5D1}" type="pres">
      <dgm:prSet presAssocID="{430A6983-1896-42A1-999A-71F74C81C281}" presName="rootConnector" presStyleLbl="node2" presStyleIdx="1" presStyleCnt="3"/>
      <dgm:spPr/>
      <dgm:t>
        <a:bodyPr/>
        <a:lstStyle/>
        <a:p>
          <a:endParaRPr lang="ru-RU"/>
        </a:p>
      </dgm:t>
    </dgm:pt>
    <dgm:pt modelId="{1F9505B7-C880-4055-B934-BF3CBE219E7C}" type="pres">
      <dgm:prSet presAssocID="{430A6983-1896-42A1-999A-71F74C81C281}" presName="hierChild4" presStyleCnt="0"/>
      <dgm:spPr/>
    </dgm:pt>
    <dgm:pt modelId="{73C3533E-8878-4EB8-8DE6-F71BEC22DD8D}" type="pres">
      <dgm:prSet presAssocID="{430A6983-1896-42A1-999A-71F74C81C281}" presName="hierChild5" presStyleCnt="0"/>
      <dgm:spPr/>
    </dgm:pt>
    <dgm:pt modelId="{1F5B5699-C188-4B15-9048-B3F6FCAD4D80}" type="pres">
      <dgm:prSet presAssocID="{C23A916A-A5B5-4186-8BD4-A677409A141B}" presName="Name37" presStyleLbl="parChTrans1D2" presStyleIdx="2" presStyleCnt="3"/>
      <dgm:spPr/>
      <dgm:t>
        <a:bodyPr/>
        <a:lstStyle/>
        <a:p>
          <a:endParaRPr lang="ru-RU"/>
        </a:p>
      </dgm:t>
    </dgm:pt>
    <dgm:pt modelId="{D850C41D-5B38-424F-AB5B-5045D65AC624}" type="pres">
      <dgm:prSet presAssocID="{4D6F66B7-5406-4887-AE4E-8CA6A462D184}" presName="hierRoot2" presStyleCnt="0">
        <dgm:presLayoutVars>
          <dgm:hierBranch val="init"/>
        </dgm:presLayoutVars>
      </dgm:prSet>
      <dgm:spPr/>
    </dgm:pt>
    <dgm:pt modelId="{49C2C8BB-AFCA-4426-BCF1-473737E260F5}" type="pres">
      <dgm:prSet presAssocID="{4D6F66B7-5406-4887-AE4E-8CA6A462D184}" presName="rootComposite" presStyleCnt="0"/>
      <dgm:spPr/>
    </dgm:pt>
    <dgm:pt modelId="{545F2FD7-AB40-4E9F-8641-0A76B5DF4AA5}" type="pres">
      <dgm:prSet presAssocID="{4D6F66B7-5406-4887-AE4E-8CA6A462D184}" presName="rootText" presStyleLbl="node2" presStyleIdx="2" presStyleCnt="3" custScaleY="71654">
        <dgm:presLayoutVars>
          <dgm:chPref val="3"/>
        </dgm:presLayoutVars>
      </dgm:prSet>
      <dgm:spPr/>
      <dgm:t>
        <a:bodyPr/>
        <a:lstStyle/>
        <a:p>
          <a:endParaRPr lang="ru-RU"/>
        </a:p>
      </dgm:t>
    </dgm:pt>
    <dgm:pt modelId="{84826460-FE00-49D5-97F9-C281E067D198}" type="pres">
      <dgm:prSet presAssocID="{4D6F66B7-5406-4887-AE4E-8CA6A462D184}" presName="rootConnector" presStyleLbl="node2" presStyleIdx="2" presStyleCnt="3"/>
      <dgm:spPr/>
      <dgm:t>
        <a:bodyPr/>
        <a:lstStyle/>
        <a:p>
          <a:endParaRPr lang="ru-RU"/>
        </a:p>
      </dgm:t>
    </dgm:pt>
    <dgm:pt modelId="{6CF469E3-F3AE-4088-9CCC-27397E5110D5}" type="pres">
      <dgm:prSet presAssocID="{4D6F66B7-5406-4887-AE4E-8CA6A462D184}" presName="hierChild4" presStyleCnt="0"/>
      <dgm:spPr/>
    </dgm:pt>
    <dgm:pt modelId="{19E0CC76-083C-438D-BE73-3576747374AC}" type="pres">
      <dgm:prSet presAssocID="{4D6F66B7-5406-4887-AE4E-8CA6A462D184}" presName="hierChild5" presStyleCnt="0"/>
      <dgm:spPr/>
    </dgm:pt>
    <dgm:pt modelId="{48AF83D5-E345-4D30-BF7B-6E0C04EF13ED}" type="pres">
      <dgm:prSet presAssocID="{33071166-E473-4E54-868E-48DC4CC6AFB7}" presName="hierChild3" presStyleCnt="0"/>
      <dgm:spPr/>
    </dgm:pt>
  </dgm:ptLst>
  <dgm:cxnLst>
    <dgm:cxn modelId="{BD67E138-6A13-45B4-B335-AC991A6DB331}" type="presOf" srcId="{F04F9B47-4B62-4511-87BE-4513465A376B}" destId="{8AF18D3D-EC79-4A2A-96A1-ECB3987036B7}" srcOrd="0" destOrd="0" presId="urn:microsoft.com/office/officeart/2005/8/layout/orgChart1"/>
    <dgm:cxn modelId="{E3C4696F-4002-49E3-A68B-DBBF77E251CD}" type="presOf" srcId="{4D6F66B7-5406-4887-AE4E-8CA6A462D184}" destId="{84826460-FE00-49D5-97F9-C281E067D198}" srcOrd="1" destOrd="0" presId="urn:microsoft.com/office/officeart/2005/8/layout/orgChart1"/>
    <dgm:cxn modelId="{6CA94C3F-70F0-41B8-9A1D-2A3AE2DE48E8}" type="presOf" srcId="{430A6983-1896-42A1-999A-71F74C81C281}" destId="{801FC4FF-4BF0-48AD-8202-EE9377CDB5D1}" srcOrd="1" destOrd="0" presId="urn:microsoft.com/office/officeart/2005/8/layout/orgChart1"/>
    <dgm:cxn modelId="{B1A6E90C-A83B-4BBC-8B22-8716867A0EDD}" type="presOf" srcId="{33071166-E473-4E54-868E-48DC4CC6AFB7}" destId="{1BF44637-A58A-44AC-9763-9203A9840292}" srcOrd="0" destOrd="0" presId="urn:microsoft.com/office/officeart/2005/8/layout/orgChart1"/>
    <dgm:cxn modelId="{69F4DD45-C370-4B6D-8AFB-4C79FC62D547}" srcId="{33071166-E473-4E54-868E-48DC4CC6AFB7}" destId="{4D6F66B7-5406-4887-AE4E-8CA6A462D184}" srcOrd="2" destOrd="0" parTransId="{C23A916A-A5B5-4186-8BD4-A677409A141B}" sibTransId="{8198C76D-4DFB-463F-A89E-8B79FFE430F1}"/>
    <dgm:cxn modelId="{470EFDAD-1A19-40CA-8B61-7B6566F52B9D}" type="presOf" srcId="{4D6F66B7-5406-4887-AE4E-8CA6A462D184}" destId="{545F2FD7-AB40-4E9F-8641-0A76B5DF4AA5}" srcOrd="0" destOrd="0" presId="urn:microsoft.com/office/officeart/2005/8/layout/orgChart1"/>
    <dgm:cxn modelId="{2BE5835B-7F82-4858-99E9-5174D69B88B4}" type="presOf" srcId="{F04F9B47-4B62-4511-87BE-4513465A376B}" destId="{73DC3A25-BEED-4DDE-9555-FD706A8D1945}" srcOrd="1" destOrd="0" presId="urn:microsoft.com/office/officeart/2005/8/layout/orgChart1"/>
    <dgm:cxn modelId="{22DC78C0-2E48-44A4-8DEA-D3BE76DDD7FE}" srcId="{572576AB-22CC-4EEB-A04A-816E7CA7F295}" destId="{33071166-E473-4E54-868E-48DC4CC6AFB7}" srcOrd="0" destOrd="0" parTransId="{3F62F51C-8571-468D-8865-9450694A1AB3}" sibTransId="{FDB16931-6238-45CD-A62A-64A80512B8EB}"/>
    <dgm:cxn modelId="{BFCDCA0A-87AF-495A-B62E-5A18D87A4FBA}" type="presOf" srcId="{430A6983-1896-42A1-999A-71F74C81C281}" destId="{03C9A769-003D-471B-9E01-7B27D025A5B6}" srcOrd="0" destOrd="0" presId="urn:microsoft.com/office/officeart/2005/8/layout/orgChart1"/>
    <dgm:cxn modelId="{A8F5BB95-2D39-4B7C-A410-89AAEA51BB90}" srcId="{33071166-E473-4E54-868E-48DC4CC6AFB7}" destId="{430A6983-1896-42A1-999A-71F74C81C281}" srcOrd="1" destOrd="0" parTransId="{591B5763-3E7E-4F43-BADC-F65D7BB80C1C}" sibTransId="{823D966D-52E1-443C-9722-5CA2ACCD011F}"/>
    <dgm:cxn modelId="{0DB8D776-3059-4532-A7A0-9CB3BF700166}" type="presOf" srcId="{513BC149-A237-4285-BA01-C987359BD830}" destId="{C30BB7F8-7DDB-4EE0-B78E-893DA951CD94}" srcOrd="0" destOrd="0" presId="urn:microsoft.com/office/officeart/2005/8/layout/orgChart1"/>
    <dgm:cxn modelId="{4C84635F-16A5-49A0-99E8-A9F663151CD9}" type="presOf" srcId="{33071166-E473-4E54-868E-48DC4CC6AFB7}" destId="{447A8043-0422-4ECF-B830-69D0112D4743}" srcOrd="1" destOrd="0" presId="urn:microsoft.com/office/officeart/2005/8/layout/orgChart1"/>
    <dgm:cxn modelId="{0A89D8D3-5D8F-442A-80C6-B71CDEB7601B}" type="presOf" srcId="{C23A916A-A5B5-4186-8BD4-A677409A141B}" destId="{1F5B5699-C188-4B15-9048-B3F6FCAD4D80}" srcOrd="0" destOrd="0" presId="urn:microsoft.com/office/officeart/2005/8/layout/orgChart1"/>
    <dgm:cxn modelId="{3604FA54-5D57-438A-8513-E04E904C89CF}" srcId="{33071166-E473-4E54-868E-48DC4CC6AFB7}" destId="{F04F9B47-4B62-4511-87BE-4513465A376B}" srcOrd="0" destOrd="0" parTransId="{513BC149-A237-4285-BA01-C987359BD830}" sibTransId="{335D7A11-A57F-45EC-B9CC-22AACEA7E50E}"/>
    <dgm:cxn modelId="{BA9AF425-C43D-4F52-851B-B3604C9EC9DE}" type="presOf" srcId="{572576AB-22CC-4EEB-A04A-816E7CA7F295}" destId="{63528491-E0B8-4C17-89C6-4728F9EE1622}" srcOrd="0" destOrd="0" presId="urn:microsoft.com/office/officeart/2005/8/layout/orgChart1"/>
    <dgm:cxn modelId="{05473131-808C-4AF1-ABC0-2D800CA51BDB}" type="presOf" srcId="{591B5763-3E7E-4F43-BADC-F65D7BB80C1C}" destId="{672FB80B-430E-4209-BF96-2E5158172E4E}" srcOrd="0" destOrd="0" presId="urn:microsoft.com/office/officeart/2005/8/layout/orgChart1"/>
    <dgm:cxn modelId="{62492A3C-9CF5-418B-930E-2C44EAF35C51}" type="presParOf" srcId="{63528491-E0B8-4C17-89C6-4728F9EE1622}" destId="{E00DC709-62FB-4965-986E-2DBD0DB9CA37}" srcOrd="0" destOrd="0" presId="urn:microsoft.com/office/officeart/2005/8/layout/orgChart1"/>
    <dgm:cxn modelId="{7803728B-3DB4-4725-8370-90F8DCE7461C}" type="presParOf" srcId="{E00DC709-62FB-4965-986E-2DBD0DB9CA37}" destId="{F0F06974-58BB-435E-BBA1-1E0FCE778D5F}" srcOrd="0" destOrd="0" presId="urn:microsoft.com/office/officeart/2005/8/layout/orgChart1"/>
    <dgm:cxn modelId="{F9644B4C-32AB-4D2B-8F86-3DD496988620}" type="presParOf" srcId="{F0F06974-58BB-435E-BBA1-1E0FCE778D5F}" destId="{1BF44637-A58A-44AC-9763-9203A9840292}" srcOrd="0" destOrd="0" presId="urn:microsoft.com/office/officeart/2005/8/layout/orgChart1"/>
    <dgm:cxn modelId="{A812CA30-35FC-4194-9E78-5AC1C23170CC}" type="presParOf" srcId="{F0F06974-58BB-435E-BBA1-1E0FCE778D5F}" destId="{447A8043-0422-4ECF-B830-69D0112D4743}" srcOrd="1" destOrd="0" presId="urn:microsoft.com/office/officeart/2005/8/layout/orgChart1"/>
    <dgm:cxn modelId="{25B29F64-1075-45A0-A3A9-B372844A1851}" type="presParOf" srcId="{E00DC709-62FB-4965-986E-2DBD0DB9CA37}" destId="{FB54BD6B-B36F-44E5-AFE7-3CBBED17521E}" srcOrd="1" destOrd="0" presId="urn:microsoft.com/office/officeart/2005/8/layout/orgChart1"/>
    <dgm:cxn modelId="{99278C19-12CC-46FE-AAC5-FA909F33F264}" type="presParOf" srcId="{FB54BD6B-B36F-44E5-AFE7-3CBBED17521E}" destId="{C30BB7F8-7DDB-4EE0-B78E-893DA951CD94}" srcOrd="0" destOrd="0" presId="urn:microsoft.com/office/officeart/2005/8/layout/orgChart1"/>
    <dgm:cxn modelId="{94FE5069-C5E4-4FEC-A271-7BC028B96989}" type="presParOf" srcId="{FB54BD6B-B36F-44E5-AFE7-3CBBED17521E}" destId="{C611B09B-A06E-4CDB-9038-FF1AC7574AFB}" srcOrd="1" destOrd="0" presId="urn:microsoft.com/office/officeart/2005/8/layout/orgChart1"/>
    <dgm:cxn modelId="{000E587D-6DC4-4AB0-9C44-85146006CE3A}" type="presParOf" srcId="{C611B09B-A06E-4CDB-9038-FF1AC7574AFB}" destId="{17149175-9BF2-49D7-BBE9-54287398B704}" srcOrd="0" destOrd="0" presId="urn:microsoft.com/office/officeart/2005/8/layout/orgChart1"/>
    <dgm:cxn modelId="{B55B27DE-A928-40AD-BC4B-87A2F562498C}" type="presParOf" srcId="{17149175-9BF2-49D7-BBE9-54287398B704}" destId="{8AF18D3D-EC79-4A2A-96A1-ECB3987036B7}" srcOrd="0" destOrd="0" presId="urn:microsoft.com/office/officeart/2005/8/layout/orgChart1"/>
    <dgm:cxn modelId="{5F60368C-6C85-4E78-8099-BAD6C26692C3}" type="presParOf" srcId="{17149175-9BF2-49D7-BBE9-54287398B704}" destId="{73DC3A25-BEED-4DDE-9555-FD706A8D1945}" srcOrd="1" destOrd="0" presId="urn:microsoft.com/office/officeart/2005/8/layout/orgChart1"/>
    <dgm:cxn modelId="{C4145A82-7130-487D-934F-362710B74E37}" type="presParOf" srcId="{C611B09B-A06E-4CDB-9038-FF1AC7574AFB}" destId="{18AED7D7-E803-4D7F-B181-FADD4E0D4B3D}" srcOrd="1" destOrd="0" presId="urn:microsoft.com/office/officeart/2005/8/layout/orgChart1"/>
    <dgm:cxn modelId="{8E46A865-6F0D-4001-8C2B-BC3DD5706ABD}" type="presParOf" srcId="{C611B09B-A06E-4CDB-9038-FF1AC7574AFB}" destId="{AD0F0C79-7B62-4A42-983A-B54E9F8AD976}" srcOrd="2" destOrd="0" presId="urn:microsoft.com/office/officeart/2005/8/layout/orgChart1"/>
    <dgm:cxn modelId="{EFF0EA68-95C2-4C24-B475-F97B2B17561C}" type="presParOf" srcId="{FB54BD6B-B36F-44E5-AFE7-3CBBED17521E}" destId="{672FB80B-430E-4209-BF96-2E5158172E4E}" srcOrd="2" destOrd="0" presId="urn:microsoft.com/office/officeart/2005/8/layout/orgChart1"/>
    <dgm:cxn modelId="{226476BA-EA7A-4603-B0C7-9260D0126149}" type="presParOf" srcId="{FB54BD6B-B36F-44E5-AFE7-3CBBED17521E}" destId="{82604531-6BD3-45CA-A127-45619B87E457}" srcOrd="3" destOrd="0" presId="urn:microsoft.com/office/officeart/2005/8/layout/orgChart1"/>
    <dgm:cxn modelId="{AC4A4A45-4D01-400E-BB8A-314A0245C2C7}" type="presParOf" srcId="{82604531-6BD3-45CA-A127-45619B87E457}" destId="{15977DB6-98B1-40F9-B560-776BAEBE1AEB}" srcOrd="0" destOrd="0" presId="urn:microsoft.com/office/officeart/2005/8/layout/orgChart1"/>
    <dgm:cxn modelId="{38784610-57C2-4D25-A12A-BE28DB8F52B3}" type="presParOf" srcId="{15977DB6-98B1-40F9-B560-776BAEBE1AEB}" destId="{03C9A769-003D-471B-9E01-7B27D025A5B6}" srcOrd="0" destOrd="0" presId="urn:microsoft.com/office/officeart/2005/8/layout/orgChart1"/>
    <dgm:cxn modelId="{05082D62-B233-45B6-A594-38317D8D5B2C}" type="presParOf" srcId="{15977DB6-98B1-40F9-B560-776BAEBE1AEB}" destId="{801FC4FF-4BF0-48AD-8202-EE9377CDB5D1}" srcOrd="1" destOrd="0" presId="urn:microsoft.com/office/officeart/2005/8/layout/orgChart1"/>
    <dgm:cxn modelId="{F02D5045-D7B1-4D80-AD42-9B24165B307F}" type="presParOf" srcId="{82604531-6BD3-45CA-A127-45619B87E457}" destId="{1F9505B7-C880-4055-B934-BF3CBE219E7C}" srcOrd="1" destOrd="0" presId="urn:microsoft.com/office/officeart/2005/8/layout/orgChart1"/>
    <dgm:cxn modelId="{04E04F71-89B3-41B0-87F0-805C4F7FECA1}" type="presParOf" srcId="{82604531-6BD3-45CA-A127-45619B87E457}" destId="{73C3533E-8878-4EB8-8DE6-F71BEC22DD8D}" srcOrd="2" destOrd="0" presId="urn:microsoft.com/office/officeart/2005/8/layout/orgChart1"/>
    <dgm:cxn modelId="{8EC3A45C-AB49-48A6-B2F6-89D99970FCF4}" type="presParOf" srcId="{FB54BD6B-B36F-44E5-AFE7-3CBBED17521E}" destId="{1F5B5699-C188-4B15-9048-B3F6FCAD4D80}" srcOrd="4" destOrd="0" presId="urn:microsoft.com/office/officeart/2005/8/layout/orgChart1"/>
    <dgm:cxn modelId="{19545D4D-2F8B-4E3D-894C-83737AAAE28B}" type="presParOf" srcId="{FB54BD6B-B36F-44E5-AFE7-3CBBED17521E}" destId="{D850C41D-5B38-424F-AB5B-5045D65AC624}" srcOrd="5" destOrd="0" presId="urn:microsoft.com/office/officeart/2005/8/layout/orgChart1"/>
    <dgm:cxn modelId="{5D14BD06-13F6-4A5F-8E2C-B70669A72E3B}" type="presParOf" srcId="{D850C41D-5B38-424F-AB5B-5045D65AC624}" destId="{49C2C8BB-AFCA-4426-BCF1-473737E260F5}" srcOrd="0" destOrd="0" presId="urn:microsoft.com/office/officeart/2005/8/layout/orgChart1"/>
    <dgm:cxn modelId="{BBC2739B-F46F-4A33-A5F2-CC953844878E}" type="presParOf" srcId="{49C2C8BB-AFCA-4426-BCF1-473737E260F5}" destId="{545F2FD7-AB40-4E9F-8641-0A76B5DF4AA5}" srcOrd="0" destOrd="0" presId="urn:microsoft.com/office/officeart/2005/8/layout/orgChart1"/>
    <dgm:cxn modelId="{D6174401-0AC3-4EEC-9F4A-705C737BE58C}" type="presParOf" srcId="{49C2C8BB-AFCA-4426-BCF1-473737E260F5}" destId="{84826460-FE00-49D5-97F9-C281E067D198}" srcOrd="1" destOrd="0" presId="urn:microsoft.com/office/officeart/2005/8/layout/orgChart1"/>
    <dgm:cxn modelId="{FD7BF541-6AD3-456F-93F1-E8721652FE1B}" type="presParOf" srcId="{D850C41D-5B38-424F-AB5B-5045D65AC624}" destId="{6CF469E3-F3AE-4088-9CCC-27397E5110D5}" srcOrd="1" destOrd="0" presId="urn:microsoft.com/office/officeart/2005/8/layout/orgChart1"/>
    <dgm:cxn modelId="{3C6FD1B9-66FC-4A98-ABBD-CB8385DE1445}" type="presParOf" srcId="{D850C41D-5B38-424F-AB5B-5045D65AC624}" destId="{19E0CC76-083C-438D-BE73-3576747374AC}" srcOrd="2" destOrd="0" presId="urn:microsoft.com/office/officeart/2005/8/layout/orgChart1"/>
    <dgm:cxn modelId="{1080B1CA-BDAC-4A13-8FE3-7C792A3BEE35}" type="presParOf" srcId="{E00DC709-62FB-4965-986E-2DBD0DB9CA37}" destId="{48AF83D5-E345-4D30-BF7B-6E0C04EF13E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8D021E-DFFD-4620-A336-4DC12721CA99}" type="doc">
      <dgm:prSet loTypeId="urn:microsoft.com/office/officeart/2005/8/layout/hProcess9" loCatId="process" qsTypeId="urn:microsoft.com/office/officeart/2005/8/quickstyle/simple1" qsCatId="simple" csTypeId="urn:microsoft.com/office/officeart/2005/8/colors/accent1_2" csCatId="accent1" phldr="1"/>
      <dgm:spPr/>
    </dgm:pt>
    <dgm:pt modelId="{74BCE52D-A987-4180-8C4B-AA7EE0BE35EB}">
      <dgm:prSet phldrT="[Текст]" custT="1"/>
      <dgm:spPr/>
      <dgm:t>
        <a:bodyPr/>
        <a:lstStyle/>
        <a:p>
          <a:r>
            <a:rPr lang="ru-RU" sz="1800" b="1" dirty="0" smtClean="0"/>
            <a:t>Регулирование</a:t>
          </a:r>
          <a:endParaRPr lang="ru-RU" sz="1800" b="1" dirty="0"/>
        </a:p>
      </dgm:t>
    </dgm:pt>
    <dgm:pt modelId="{78C45BB1-5177-4920-B1C3-CA99CCFB2175}" type="parTrans" cxnId="{4E4666C2-23AC-4229-BC16-16166E56E2F1}">
      <dgm:prSet/>
      <dgm:spPr/>
      <dgm:t>
        <a:bodyPr/>
        <a:lstStyle/>
        <a:p>
          <a:endParaRPr lang="ru-RU" sz="2000" b="1"/>
        </a:p>
      </dgm:t>
    </dgm:pt>
    <dgm:pt modelId="{29FB3326-1C0E-4586-8046-EBD3C859B487}" type="sibTrans" cxnId="{4E4666C2-23AC-4229-BC16-16166E56E2F1}">
      <dgm:prSet/>
      <dgm:spPr/>
      <dgm:t>
        <a:bodyPr/>
        <a:lstStyle/>
        <a:p>
          <a:endParaRPr lang="ru-RU" sz="2000" b="1"/>
        </a:p>
      </dgm:t>
    </dgm:pt>
    <dgm:pt modelId="{A3D192DE-53BB-4E2E-97FB-5FF9F05C3D73}" type="pres">
      <dgm:prSet presAssocID="{B28D021E-DFFD-4620-A336-4DC12721CA99}" presName="CompostProcess" presStyleCnt="0">
        <dgm:presLayoutVars>
          <dgm:dir/>
          <dgm:resizeHandles val="exact"/>
        </dgm:presLayoutVars>
      </dgm:prSet>
      <dgm:spPr/>
    </dgm:pt>
    <dgm:pt modelId="{0A420CAB-78C9-4374-8878-8CD728D4C016}" type="pres">
      <dgm:prSet presAssocID="{B28D021E-DFFD-4620-A336-4DC12721CA99}" presName="arrow" presStyleLbl="bgShp" presStyleIdx="0" presStyleCnt="1" custScaleX="65573" custLinFactNeighborX="-13523" custLinFactNeighborY="20253"/>
      <dgm:spPr/>
    </dgm:pt>
    <dgm:pt modelId="{ED754260-AD0B-49D8-B5ED-55FCB6C7374B}" type="pres">
      <dgm:prSet presAssocID="{B28D021E-DFFD-4620-A336-4DC12721CA99}" presName="linearProcess" presStyleCnt="0"/>
      <dgm:spPr/>
    </dgm:pt>
    <dgm:pt modelId="{9E1E7914-2523-499E-AE30-0BA59E672AB9}" type="pres">
      <dgm:prSet presAssocID="{74BCE52D-A987-4180-8C4B-AA7EE0BE35EB}" presName="textNode" presStyleLbl="node1" presStyleIdx="0" presStyleCnt="1" custScaleX="98039" custLinFactNeighborX="-37559" custLinFactNeighborY="-3571">
        <dgm:presLayoutVars>
          <dgm:bulletEnabled val="1"/>
        </dgm:presLayoutVars>
      </dgm:prSet>
      <dgm:spPr/>
      <dgm:t>
        <a:bodyPr/>
        <a:lstStyle/>
        <a:p>
          <a:endParaRPr lang="ru-RU"/>
        </a:p>
      </dgm:t>
    </dgm:pt>
  </dgm:ptLst>
  <dgm:cxnLst>
    <dgm:cxn modelId="{4E4666C2-23AC-4229-BC16-16166E56E2F1}" srcId="{B28D021E-DFFD-4620-A336-4DC12721CA99}" destId="{74BCE52D-A987-4180-8C4B-AA7EE0BE35EB}" srcOrd="0" destOrd="0" parTransId="{78C45BB1-5177-4920-B1C3-CA99CCFB2175}" sibTransId="{29FB3326-1C0E-4586-8046-EBD3C859B487}"/>
    <dgm:cxn modelId="{2FDC6D26-90CF-448E-A469-C08DFF39ACA8}" type="presOf" srcId="{B28D021E-DFFD-4620-A336-4DC12721CA99}" destId="{A3D192DE-53BB-4E2E-97FB-5FF9F05C3D73}" srcOrd="0" destOrd="0" presId="urn:microsoft.com/office/officeart/2005/8/layout/hProcess9"/>
    <dgm:cxn modelId="{6E275BF3-8A2E-49B8-A030-27477EDC6A74}" type="presOf" srcId="{74BCE52D-A987-4180-8C4B-AA7EE0BE35EB}" destId="{9E1E7914-2523-499E-AE30-0BA59E672AB9}" srcOrd="0" destOrd="0" presId="urn:microsoft.com/office/officeart/2005/8/layout/hProcess9"/>
    <dgm:cxn modelId="{12857802-ABBE-4EAD-B4EA-F8C436F57F45}" type="presParOf" srcId="{A3D192DE-53BB-4E2E-97FB-5FF9F05C3D73}" destId="{0A420CAB-78C9-4374-8878-8CD728D4C016}" srcOrd="0" destOrd="0" presId="urn:microsoft.com/office/officeart/2005/8/layout/hProcess9"/>
    <dgm:cxn modelId="{FCA24648-CEE6-4FE1-B3F4-6301020C504F}" type="presParOf" srcId="{A3D192DE-53BB-4E2E-97FB-5FF9F05C3D73}" destId="{ED754260-AD0B-49D8-B5ED-55FCB6C7374B}" srcOrd="1" destOrd="0" presId="urn:microsoft.com/office/officeart/2005/8/layout/hProcess9"/>
    <dgm:cxn modelId="{12240BBA-13CC-4DE2-8B44-6DD26AB49C43}" type="presParOf" srcId="{ED754260-AD0B-49D8-B5ED-55FCB6C7374B}" destId="{9E1E7914-2523-499E-AE30-0BA59E672AB9}"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2BD61F9-C979-4FCB-A3C3-D3DE1FE4DE97}" type="doc">
      <dgm:prSet loTypeId="urn:microsoft.com/office/officeart/2008/layout/HorizontalMultiLevelHierarchy" loCatId="hierarchy" qsTypeId="urn:microsoft.com/office/officeart/2005/8/quickstyle/simple1" qsCatId="simple" csTypeId="urn:microsoft.com/office/officeart/2005/8/colors/accent1_1" csCatId="accent1" phldr="1"/>
      <dgm:spPr/>
      <dgm:t>
        <a:bodyPr/>
        <a:lstStyle/>
        <a:p>
          <a:endParaRPr lang="ru-RU"/>
        </a:p>
      </dgm:t>
    </dgm:pt>
    <dgm:pt modelId="{EC7AB8E5-D41A-4AF3-B0B4-F7E6D8C376E9}">
      <dgm:prSet phldrT="[Текст]" custT="1"/>
      <dgm:spPr/>
      <dgm:t>
        <a:bodyPr vert="vert" anchor="t" anchorCtr="1"/>
        <a:lstStyle/>
        <a:p>
          <a:endParaRPr lang="ru-RU" sz="1600" dirty="0" smtClean="0"/>
        </a:p>
        <a:p>
          <a:r>
            <a:rPr lang="ru-RU" sz="1600" dirty="0" smtClean="0"/>
            <a:t>Утверждение </a:t>
          </a:r>
          <a:r>
            <a:rPr lang="ru-RU" sz="1600" dirty="0"/>
            <a:t>и внедрение профессиональных стандартов, разработанных РАМС</a:t>
          </a:r>
        </a:p>
      </dgm:t>
    </dgm:pt>
    <dgm:pt modelId="{23C1BB6B-41DD-489A-9551-BFD93E12353A}" type="parTrans" cxnId="{D3F4FC3B-3373-46A2-9D6B-2B567F185C1C}">
      <dgm:prSet/>
      <dgm:spPr/>
      <dgm:t>
        <a:bodyPr/>
        <a:lstStyle/>
        <a:p>
          <a:endParaRPr lang="ru-RU"/>
        </a:p>
      </dgm:t>
    </dgm:pt>
    <dgm:pt modelId="{2D3839BB-DB3F-4027-B969-5219EA13AD9B}" type="sibTrans" cxnId="{D3F4FC3B-3373-46A2-9D6B-2B567F185C1C}">
      <dgm:prSet/>
      <dgm:spPr/>
      <dgm:t>
        <a:bodyPr/>
        <a:lstStyle/>
        <a:p>
          <a:endParaRPr lang="ru-RU"/>
        </a:p>
      </dgm:t>
    </dgm:pt>
    <dgm:pt modelId="{85CEE285-0946-4869-8554-9ECB0670B94B}">
      <dgm:prSet phldrT="[Текст]"/>
      <dgm:spPr/>
      <dgm:t>
        <a:bodyPr/>
        <a:lstStyle/>
        <a:p>
          <a:r>
            <a:rPr lang="ru-RU" b="1" dirty="0"/>
            <a:t>Разработка профессиональных стандартов</a:t>
          </a:r>
        </a:p>
      </dgm:t>
    </dgm:pt>
    <dgm:pt modelId="{BE73817A-4728-404C-BABD-C42E49935B48}" type="parTrans" cxnId="{33F40557-2E20-49B3-A489-AE4205033774}">
      <dgm:prSet/>
      <dgm:spPr/>
      <dgm:t>
        <a:bodyPr/>
        <a:lstStyle/>
        <a:p>
          <a:endParaRPr lang="ru-RU"/>
        </a:p>
      </dgm:t>
    </dgm:pt>
    <dgm:pt modelId="{087C6609-AEEF-4F32-B5DA-74749F9531BB}" type="sibTrans" cxnId="{33F40557-2E20-49B3-A489-AE4205033774}">
      <dgm:prSet/>
      <dgm:spPr/>
      <dgm:t>
        <a:bodyPr/>
        <a:lstStyle/>
        <a:p>
          <a:endParaRPr lang="ru-RU"/>
        </a:p>
      </dgm:t>
    </dgm:pt>
    <dgm:pt modelId="{09EB1C0E-8326-47FA-BD1C-DFCF575A8E47}">
      <dgm:prSet phldrT="[Текст]"/>
      <dgm:spPr/>
      <dgm:t>
        <a:bodyPr/>
        <a:lstStyle/>
        <a:p>
          <a:r>
            <a:rPr lang="ru-RU" b="1" dirty="0"/>
            <a:t>Обсуждение с профессиональным сообществом, экспертами</a:t>
          </a:r>
        </a:p>
      </dgm:t>
    </dgm:pt>
    <dgm:pt modelId="{B8EE8A2D-6B09-426D-A6DD-5D0CA8ED2855}" type="parTrans" cxnId="{76D77FB5-AA4E-4577-BEBE-1DB0E002FFF2}">
      <dgm:prSet/>
      <dgm:spPr/>
      <dgm:t>
        <a:bodyPr/>
        <a:lstStyle/>
        <a:p>
          <a:endParaRPr lang="ru-RU"/>
        </a:p>
      </dgm:t>
    </dgm:pt>
    <dgm:pt modelId="{55607E62-AD53-49FF-A33C-E785F924EAB6}" type="sibTrans" cxnId="{76D77FB5-AA4E-4577-BEBE-1DB0E002FFF2}">
      <dgm:prSet/>
      <dgm:spPr/>
      <dgm:t>
        <a:bodyPr/>
        <a:lstStyle/>
        <a:p>
          <a:endParaRPr lang="ru-RU"/>
        </a:p>
      </dgm:t>
    </dgm:pt>
    <dgm:pt modelId="{4DC1C045-5401-4E1F-ACFF-286968AE61B0}">
      <dgm:prSet phldrT="[Текст]"/>
      <dgm:spPr/>
      <dgm:t>
        <a:bodyPr/>
        <a:lstStyle/>
        <a:p>
          <a:r>
            <a:rPr lang="ru-RU" b="1" dirty="0"/>
            <a:t>Работа с Министерством здравоохранения, Министерством труда по согласованию стандартов</a:t>
          </a:r>
        </a:p>
      </dgm:t>
    </dgm:pt>
    <dgm:pt modelId="{8B371138-7C09-4BBE-B9CB-34ECF4FCDB68}" type="parTrans" cxnId="{06AE12C8-5CDC-4C7C-B8D0-C46AF058ADC1}">
      <dgm:prSet/>
      <dgm:spPr/>
      <dgm:t>
        <a:bodyPr/>
        <a:lstStyle/>
        <a:p>
          <a:endParaRPr lang="ru-RU"/>
        </a:p>
      </dgm:t>
    </dgm:pt>
    <dgm:pt modelId="{79BD9B97-048A-49C7-86DA-6F15BC13525E}" type="sibTrans" cxnId="{06AE12C8-5CDC-4C7C-B8D0-C46AF058ADC1}">
      <dgm:prSet/>
      <dgm:spPr/>
      <dgm:t>
        <a:bodyPr/>
        <a:lstStyle/>
        <a:p>
          <a:endParaRPr lang="ru-RU"/>
        </a:p>
      </dgm:t>
    </dgm:pt>
    <dgm:pt modelId="{600E272A-02EE-4701-905C-FDDB2FB8D3B1}">
      <dgm:prSet/>
      <dgm:spPr/>
      <dgm:t>
        <a:bodyPr/>
        <a:lstStyle/>
        <a:p>
          <a:r>
            <a:rPr lang="ru-RU" b="1" dirty="0"/>
            <a:t>Внедрение стандартов в практику, разработка должностных инструкций</a:t>
          </a:r>
        </a:p>
      </dgm:t>
    </dgm:pt>
    <dgm:pt modelId="{8D530A9A-446F-4513-8CED-5059F7265AD2}" type="parTrans" cxnId="{08238895-8172-41D4-9E05-6EF2F3B6B485}">
      <dgm:prSet/>
      <dgm:spPr/>
      <dgm:t>
        <a:bodyPr/>
        <a:lstStyle/>
        <a:p>
          <a:endParaRPr lang="ru-RU"/>
        </a:p>
      </dgm:t>
    </dgm:pt>
    <dgm:pt modelId="{118C2675-0433-4D24-8709-6D2725DE9C0D}" type="sibTrans" cxnId="{08238895-8172-41D4-9E05-6EF2F3B6B485}">
      <dgm:prSet/>
      <dgm:spPr/>
      <dgm:t>
        <a:bodyPr/>
        <a:lstStyle/>
        <a:p>
          <a:endParaRPr lang="ru-RU"/>
        </a:p>
      </dgm:t>
    </dgm:pt>
    <dgm:pt modelId="{94E2F89C-1B4A-4074-A2EA-74432FB04C09}" type="pres">
      <dgm:prSet presAssocID="{92BD61F9-C979-4FCB-A3C3-D3DE1FE4DE97}" presName="Name0" presStyleCnt="0">
        <dgm:presLayoutVars>
          <dgm:chPref val="1"/>
          <dgm:dir/>
          <dgm:animOne val="branch"/>
          <dgm:animLvl val="lvl"/>
          <dgm:resizeHandles val="exact"/>
        </dgm:presLayoutVars>
      </dgm:prSet>
      <dgm:spPr/>
      <dgm:t>
        <a:bodyPr/>
        <a:lstStyle/>
        <a:p>
          <a:endParaRPr lang="ru-RU"/>
        </a:p>
      </dgm:t>
    </dgm:pt>
    <dgm:pt modelId="{44FB0888-0308-44FD-8330-B556D61FBFF2}" type="pres">
      <dgm:prSet presAssocID="{EC7AB8E5-D41A-4AF3-B0B4-F7E6D8C376E9}" presName="root1" presStyleCnt="0"/>
      <dgm:spPr/>
    </dgm:pt>
    <dgm:pt modelId="{0C6D738F-10A5-4CED-BC03-F382C2F2812C}" type="pres">
      <dgm:prSet presAssocID="{EC7AB8E5-D41A-4AF3-B0B4-F7E6D8C376E9}" presName="LevelOneTextNode" presStyleLbl="node0" presStyleIdx="0" presStyleCnt="1" custScaleX="568089" custScaleY="121882">
        <dgm:presLayoutVars>
          <dgm:chPref val="3"/>
        </dgm:presLayoutVars>
      </dgm:prSet>
      <dgm:spPr/>
      <dgm:t>
        <a:bodyPr/>
        <a:lstStyle/>
        <a:p>
          <a:endParaRPr lang="ru-RU"/>
        </a:p>
      </dgm:t>
    </dgm:pt>
    <dgm:pt modelId="{FCF50EEF-E550-4334-8C4B-ED0C4A6CC5FC}" type="pres">
      <dgm:prSet presAssocID="{EC7AB8E5-D41A-4AF3-B0B4-F7E6D8C376E9}" presName="level2hierChild" presStyleCnt="0"/>
      <dgm:spPr/>
    </dgm:pt>
    <dgm:pt modelId="{E7D11BAD-B4EF-45A2-9403-2BF7AC34AF22}" type="pres">
      <dgm:prSet presAssocID="{BE73817A-4728-404C-BABD-C42E49935B48}" presName="conn2-1" presStyleLbl="parChTrans1D2" presStyleIdx="0" presStyleCnt="4"/>
      <dgm:spPr/>
      <dgm:t>
        <a:bodyPr/>
        <a:lstStyle/>
        <a:p>
          <a:endParaRPr lang="ru-RU"/>
        </a:p>
      </dgm:t>
    </dgm:pt>
    <dgm:pt modelId="{124E1208-7B20-487D-9B78-BE597BE42901}" type="pres">
      <dgm:prSet presAssocID="{BE73817A-4728-404C-BABD-C42E49935B48}" presName="connTx" presStyleLbl="parChTrans1D2" presStyleIdx="0" presStyleCnt="4"/>
      <dgm:spPr/>
      <dgm:t>
        <a:bodyPr/>
        <a:lstStyle/>
        <a:p>
          <a:endParaRPr lang="ru-RU"/>
        </a:p>
      </dgm:t>
    </dgm:pt>
    <dgm:pt modelId="{F07A773F-572D-4139-85C7-97624F15F6F5}" type="pres">
      <dgm:prSet presAssocID="{85CEE285-0946-4869-8554-9ECB0670B94B}" presName="root2" presStyleCnt="0"/>
      <dgm:spPr/>
    </dgm:pt>
    <dgm:pt modelId="{4887FF94-49AD-4E6B-AB62-FEAB5981B4DE}" type="pres">
      <dgm:prSet presAssocID="{85CEE285-0946-4869-8554-9ECB0670B94B}" presName="LevelTwoTextNode" presStyleLbl="node2" presStyleIdx="0" presStyleCnt="4" custScaleY="133213">
        <dgm:presLayoutVars>
          <dgm:chPref val="3"/>
        </dgm:presLayoutVars>
      </dgm:prSet>
      <dgm:spPr/>
      <dgm:t>
        <a:bodyPr/>
        <a:lstStyle/>
        <a:p>
          <a:endParaRPr lang="ru-RU"/>
        </a:p>
      </dgm:t>
    </dgm:pt>
    <dgm:pt modelId="{20D59602-767A-4D12-9B05-0F8504DCC637}" type="pres">
      <dgm:prSet presAssocID="{85CEE285-0946-4869-8554-9ECB0670B94B}" presName="level3hierChild" presStyleCnt="0"/>
      <dgm:spPr/>
    </dgm:pt>
    <dgm:pt modelId="{BB14CD44-CB28-4136-ACA5-5F2D682DB5EE}" type="pres">
      <dgm:prSet presAssocID="{B8EE8A2D-6B09-426D-A6DD-5D0CA8ED2855}" presName="conn2-1" presStyleLbl="parChTrans1D2" presStyleIdx="1" presStyleCnt="4"/>
      <dgm:spPr/>
      <dgm:t>
        <a:bodyPr/>
        <a:lstStyle/>
        <a:p>
          <a:endParaRPr lang="ru-RU"/>
        </a:p>
      </dgm:t>
    </dgm:pt>
    <dgm:pt modelId="{620D635C-E366-4A7E-9D52-1DAA382D88D9}" type="pres">
      <dgm:prSet presAssocID="{B8EE8A2D-6B09-426D-A6DD-5D0CA8ED2855}" presName="connTx" presStyleLbl="parChTrans1D2" presStyleIdx="1" presStyleCnt="4"/>
      <dgm:spPr/>
      <dgm:t>
        <a:bodyPr/>
        <a:lstStyle/>
        <a:p>
          <a:endParaRPr lang="ru-RU"/>
        </a:p>
      </dgm:t>
    </dgm:pt>
    <dgm:pt modelId="{4BC584A4-5EBF-476A-BBF5-4BBE51230F84}" type="pres">
      <dgm:prSet presAssocID="{09EB1C0E-8326-47FA-BD1C-DFCF575A8E47}" presName="root2" presStyleCnt="0"/>
      <dgm:spPr/>
    </dgm:pt>
    <dgm:pt modelId="{9815D896-D1B5-4AD1-A9C8-C7BBC6738CCB}" type="pres">
      <dgm:prSet presAssocID="{09EB1C0E-8326-47FA-BD1C-DFCF575A8E47}" presName="LevelTwoTextNode" presStyleLbl="node2" presStyleIdx="1" presStyleCnt="4" custScaleY="143700">
        <dgm:presLayoutVars>
          <dgm:chPref val="3"/>
        </dgm:presLayoutVars>
      </dgm:prSet>
      <dgm:spPr/>
      <dgm:t>
        <a:bodyPr/>
        <a:lstStyle/>
        <a:p>
          <a:endParaRPr lang="ru-RU"/>
        </a:p>
      </dgm:t>
    </dgm:pt>
    <dgm:pt modelId="{81BC3173-B980-43D0-8803-07E2C35C5E4C}" type="pres">
      <dgm:prSet presAssocID="{09EB1C0E-8326-47FA-BD1C-DFCF575A8E47}" presName="level3hierChild" presStyleCnt="0"/>
      <dgm:spPr/>
    </dgm:pt>
    <dgm:pt modelId="{CBCA3BD8-D74F-481C-A29B-8287B5857098}" type="pres">
      <dgm:prSet presAssocID="{8B371138-7C09-4BBE-B9CB-34ECF4FCDB68}" presName="conn2-1" presStyleLbl="parChTrans1D2" presStyleIdx="2" presStyleCnt="4"/>
      <dgm:spPr/>
      <dgm:t>
        <a:bodyPr/>
        <a:lstStyle/>
        <a:p>
          <a:endParaRPr lang="ru-RU"/>
        </a:p>
      </dgm:t>
    </dgm:pt>
    <dgm:pt modelId="{F6CBDEF0-EDD4-4323-A3C1-EC27321CF83C}" type="pres">
      <dgm:prSet presAssocID="{8B371138-7C09-4BBE-B9CB-34ECF4FCDB68}" presName="connTx" presStyleLbl="parChTrans1D2" presStyleIdx="2" presStyleCnt="4"/>
      <dgm:spPr/>
      <dgm:t>
        <a:bodyPr/>
        <a:lstStyle/>
        <a:p>
          <a:endParaRPr lang="ru-RU"/>
        </a:p>
      </dgm:t>
    </dgm:pt>
    <dgm:pt modelId="{8AD3FD73-3A81-4D8A-8095-6EB75F35A7E2}" type="pres">
      <dgm:prSet presAssocID="{4DC1C045-5401-4E1F-ACFF-286968AE61B0}" presName="root2" presStyleCnt="0"/>
      <dgm:spPr/>
    </dgm:pt>
    <dgm:pt modelId="{5BEEFD42-33C1-4435-AAA6-4EDAB354351A}" type="pres">
      <dgm:prSet presAssocID="{4DC1C045-5401-4E1F-ACFF-286968AE61B0}" presName="LevelTwoTextNode" presStyleLbl="node2" presStyleIdx="2" presStyleCnt="4" custScaleY="150047">
        <dgm:presLayoutVars>
          <dgm:chPref val="3"/>
        </dgm:presLayoutVars>
      </dgm:prSet>
      <dgm:spPr/>
      <dgm:t>
        <a:bodyPr/>
        <a:lstStyle/>
        <a:p>
          <a:endParaRPr lang="ru-RU"/>
        </a:p>
      </dgm:t>
    </dgm:pt>
    <dgm:pt modelId="{2672161A-FCE1-4CB2-9248-E95253CB63A1}" type="pres">
      <dgm:prSet presAssocID="{4DC1C045-5401-4E1F-ACFF-286968AE61B0}" presName="level3hierChild" presStyleCnt="0"/>
      <dgm:spPr/>
    </dgm:pt>
    <dgm:pt modelId="{AD1F34CA-A9FA-484F-855A-9B5B60B7AB9D}" type="pres">
      <dgm:prSet presAssocID="{8D530A9A-446F-4513-8CED-5059F7265AD2}" presName="conn2-1" presStyleLbl="parChTrans1D2" presStyleIdx="3" presStyleCnt="4"/>
      <dgm:spPr/>
      <dgm:t>
        <a:bodyPr/>
        <a:lstStyle/>
        <a:p>
          <a:endParaRPr lang="ru-RU"/>
        </a:p>
      </dgm:t>
    </dgm:pt>
    <dgm:pt modelId="{913624DB-7EC4-41D2-B49F-42C3A22EB851}" type="pres">
      <dgm:prSet presAssocID="{8D530A9A-446F-4513-8CED-5059F7265AD2}" presName="connTx" presStyleLbl="parChTrans1D2" presStyleIdx="3" presStyleCnt="4"/>
      <dgm:spPr/>
      <dgm:t>
        <a:bodyPr/>
        <a:lstStyle/>
        <a:p>
          <a:endParaRPr lang="ru-RU"/>
        </a:p>
      </dgm:t>
    </dgm:pt>
    <dgm:pt modelId="{21A866BD-A592-4ABE-A5C8-021EC0A3AC52}" type="pres">
      <dgm:prSet presAssocID="{600E272A-02EE-4701-905C-FDDB2FB8D3B1}" presName="root2" presStyleCnt="0"/>
      <dgm:spPr/>
    </dgm:pt>
    <dgm:pt modelId="{13E690F4-03C9-44DF-A41B-A078993E00EF}" type="pres">
      <dgm:prSet presAssocID="{600E272A-02EE-4701-905C-FDDB2FB8D3B1}" presName="LevelTwoTextNode" presStyleLbl="node2" presStyleIdx="3" presStyleCnt="4" custScaleY="160120">
        <dgm:presLayoutVars>
          <dgm:chPref val="3"/>
        </dgm:presLayoutVars>
      </dgm:prSet>
      <dgm:spPr/>
      <dgm:t>
        <a:bodyPr/>
        <a:lstStyle/>
        <a:p>
          <a:endParaRPr lang="ru-RU"/>
        </a:p>
      </dgm:t>
    </dgm:pt>
    <dgm:pt modelId="{EE9D55BD-A596-4F54-8A95-08091E6E66F5}" type="pres">
      <dgm:prSet presAssocID="{600E272A-02EE-4701-905C-FDDB2FB8D3B1}" presName="level3hierChild" presStyleCnt="0"/>
      <dgm:spPr/>
    </dgm:pt>
  </dgm:ptLst>
  <dgm:cxnLst>
    <dgm:cxn modelId="{BD353132-E395-40FD-9899-1D654EF1A82B}" type="presOf" srcId="{8B371138-7C09-4BBE-B9CB-34ECF4FCDB68}" destId="{F6CBDEF0-EDD4-4323-A3C1-EC27321CF83C}" srcOrd="1" destOrd="0" presId="urn:microsoft.com/office/officeart/2008/layout/HorizontalMultiLevelHierarchy"/>
    <dgm:cxn modelId="{D3F4FC3B-3373-46A2-9D6B-2B567F185C1C}" srcId="{92BD61F9-C979-4FCB-A3C3-D3DE1FE4DE97}" destId="{EC7AB8E5-D41A-4AF3-B0B4-F7E6D8C376E9}" srcOrd="0" destOrd="0" parTransId="{23C1BB6B-41DD-489A-9551-BFD93E12353A}" sibTransId="{2D3839BB-DB3F-4027-B969-5219EA13AD9B}"/>
    <dgm:cxn modelId="{E4ADEA85-6208-492B-9CD1-878A0B7BE4E0}" type="presOf" srcId="{4DC1C045-5401-4E1F-ACFF-286968AE61B0}" destId="{5BEEFD42-33C1-4435-AAA6-4EDAB354351A}" srcOrd="0" destOrd="0" presId="urn:microsoft.com/office/officeart/2008/layout/HorizontalMultiLevelHierarchy"/>
    <dgm:cxn modelId="{297C4077-0EEC-4858-996F-0D119B2F05FC}" type="presOf" srcId="{8B371138-7C09-4BBE-B9CB-34ECF4FCDB68}" destId="{CBCA3BD8-D74F-481C-A29B-8287B5857098}" srcOrd="0" destOrd="0" presId="urn:microsoft.com/office/officeart/2008/layout/HorizontalMultiLevelHierarchy"/>
    <dgm:cxn modelId="{F08083A9-A025-48FF-8393-80C62DAC2EB0}" type="presOf" srcId="{B8EE8A2D-6B09-426D-A6DD-5D0CA8ED2855}" destId="{BB14CD44-CB28-4136-ACA5-5F2D682DB5EE}" srcOrd="0" destOrd="0" presId="urn:microsoft.com/office/officeart/2008/layout/HorizontalMultiLevelHierarchy"/>
    <dgm:cxn modelId="{915C7D51-848B-44BE-993F-176D2DEF4DE5}" type="presOf" srcId="{EC7AB8E5-D41A-4AF3-B0B4-F7E6D8C376E9}" destId="{0C6D738F-10A5-4CED-BC03-F382C2F2812C}" srcOrd="0" destOrd="0" presId="urn:microsoft.com/office/officeart/2008/layout/HorizontalMultiLevelHierarchy"/>
    <dgm:cxn modelId="{A1F97679-E426-429A-B813-8C9A095308A5}" type="presOf" srcId="{B8EE8A2D-6B09-426D-A6DD-5D0CA8ED2855}" destId="{620D635C-E366-4A7E-9D52-1DAA382D88D9}" srcOrd="1" destOrd="0" presId="urn:microsoft.com/office/officeart/2008/layout/HorizontalMultiLevelHierarchy"/>
    <dgm:cxn modelId="{33F40557-2E20-49B3-A489-AE4205033774}" srcId="{EC7AB8E5-D41A-4AF3-B0B4-F7E6D8C376E9}" destId="{85CEE285-0946-4869-8554-9ECB0670B94B}" srcOrd="0" destOrd="0" parTransId="{BE73817A-4728-404C-BABD-C42E49935B48}" sibTransId="{087C6609-AEEF-4F32-B5DA-74749F9531BB}"/>
    <dgm:cxn modelId="{F3838F74-7A41-41C0-88E4-5CC75988D7A9}" type="presOf" srcId="{09EB1C0E-8326-47FA-BD1C-DFCF575A8E47}" destId="{9815D896-D1B5-4AD1-A9C8-C7BBC6738CCB}" srcOrd="0" destOrd="0" presId="urn:microsoft.com/office/officeart/2008/layout/HorizontalMultiLevelHierarchy"/>
    <dgm:cxn modelId="{08238895-8172-41D4-9E05-6EF2F3B6B485}" srcId="{EC7AB8E5-D41A-4AF3-B0B4-F7E6D8C376E9}" destId="{600E272A-02EE-4701-905C-FDDB2FB8D3B1}" srcOrd="3" destOrd="0" parTransId="{8D530A9A-446F-4513-8CED-5059F7265AD2}" sibTransId="{118C2675-0433-4D24-8709-6D2725DE9C0D}"/>
    <dgm:cxn modelId="{1FA2EC63-7E5D-4EB1-BF21-FE8FADE8C759}" type="presOf" srcId="{8D530A9A-446F-4513-8CED-5059F7265AD2}" destId="{913624DB-7EC4-41D2-B49F-42C3A22EB851}" srcOrd="1" destOrd="0" presId="urn:microsoft.com/office/officeart/2008/layout/HorizontalMultiLevelHierarchy"/>
    <dgm:cxn modelId="{9F0C73B3-A75D-4865-9E94-65349236585E}" type="presOf" srcId="{BE73817A-4728-404C-BABD-C42E49935B48}" destId="{124E1208-7B20-487D-9B78-BE597BE42901}" srcOrd="1" destOrd="0" presId="urn:microsoft.com/office/officeart/2008/layout/HorizontalMultiLevelHierarchy"/>
    <dgm:cxn modelId="{6C10EDE7-E1A6-4909-BB28-6B8C71C6D964}" type="presOf" srcId="{8D530A9A-446F-4513-8CED-5059F7265AD2}" destId="{AD1F34CA-A9FA-484F-855A-9B5B60B7AB9D}" srcOrd="0" destOrd="0" presId="urn:microsoft.com/office/officeart/2008/layout/HorizontalMultiLevelHierarchy"/>
    <dgm:cxn modelId="{6BF60353-D7D9-42EE-9EFF-635F2AA7A533}" type="presOf" srcId="{600E272A-02EE-4701-905C-FDDB2FB8D3B1}" destId="{13E690F4-03C9-44DF-A41B-A078993E00EF}" srcOrd="0" destOrd="0" presId="urn:microsoft.com/office/officeart/2008/layout/HorizontalMultiLevelHierarchy"/>
    <dgm:cxn modelId="{D415B434-0B1B-42BA-9727-F32F2433F4DA}" type="presOf" srcId="{85CEE285-0946-4869-8554-9ECB0670B94B}" destId="{4887FF94-49AD-4E6B-AB62-FEAB5981B4DE}" srcOrd="0" destOrd="0" presId="urn:microsoft.com/office/officeart/2008/layout/HorizontalMultiLevelHierarchy"/>
    <dgm:cxn modelId="{0DB8B230-1026-4074-8910-A896557C553C}" type="presOf" srcId="{92BD61F9-C979-4FCB-A3C3-D3DE1FE4DE97}" destId="{94E2F89C-1B4A-4074-A2EA-74432FB04C09}" srcOrd="0" destOrd="0" presId="urn:microsoft.com/office/officeart/2008/layout/HorizontalMultiLevelHierarchy"/>
    <dgm:cxn modelId="{76D77FB5-AA4E-4577-BEBE-1DB0E002FFF2}" srcId="{EC7AB8E5-D41A-4AF3-B0B4-F7E6D8C376E9}" destId="{09EB1C0E-8326-47FA-BD1C-DFCF575A8E47}" srcOrd="1" destOrd="0" parTransId="{B8EE8A2D-6B09-426D-A6DD-5D0CA8ED2855}" sibTransId="{55607E62-AD53-49FF-A33C-E785F924EAB6}"/>
    <dgm:cxn modelId="{AC88AEA6-752D-4A82-A198-A53E2C55E22B}" type="presOf" srcId="{BE73817A-4728-404C-BABD-C42E49935B48}" destId="{E7D11BAD-B4EF-45A2-9403-2BF7AC34AF22}" srcOrd="0" destOrd="0" presId="urn:microsoft.com/office/officeart/2008/layout/HorizontalMultiLevelHierarchy"/>
    <dgm:cxn modelId="{06AE12C8-5CDC-4C7C-B8D0-C46AF058ADC1}" srcId="{EC7AB8E5-D41A-4AF3-B0B4-F7E6D8C376E9}" destId="{4DC1C045-5401-4E1F-ACFF-286968AE61B0}" srcOrd="2" destOrd="0" parTransId="{8B371138-7C09-4BBE-B9CB-34ECF4FCDB68}" sibTransId="{79BD9B97-048A-49C7-86DA-6F15BC13525E}"/>
    <dgm:cxn modelId="{15C78E08-B893-4A55-907C-E0541CEBF6C4}" type="presParOf" srcId="{94E2F89C-1B4A-4074-A2EA-74432FB04C09}" destId="{44FB0888-0308-44FD-8330-B556D61FBFF2}" srcOrd="0" destOrd="0" presId="urn:microsoft.com/office/officeart/2008/layout/HorizontalMultiLevelHierarchy"/>
    <dgm:cxn modelId="{1CCAEEA4-D9CE-43EF-919E-FB704E3B4785}" type="presParOf" srcId="{44FB0888-0308-44FD-8330-B556D61FBFF2}" destId="{0C6D738F-10A5-4CED-BC03-F382C2F2812C}" srcOrd="0" destOrd="0" presId="urn:microsoft.com/office/officeart/2008/layout/HorizontalMultiLevelHierarchy"/>
    <dgm:cxn modelId="{567C5634-0908-4FD3-BB4E-B37BB5B9D259}" type="presParOf" srcId="{44FB0888-0308-44FD-8330-B556D61FBFF2}" destId="{FCF50EEF-E550-4334-8C4B-ED0C4A6CC5FC}" srcOrd="1" destOrd="0" presId="urn:microsoft.com/office/officeart/2008/layout/HorizontalMultiLevelHierarchy"/>
    <dgm:cxn modelId="{139929BC-7BA4-4320-A5CC-459D08C36745}" type="presParOf" srcId="{FCF50EEF-E550-4334-8C4B-ED0C4A6CC5FC}" destId="{E7D11BAD-B4EF-45A2-9403-2BF7AC34AF22}" srcOrd="0" destOrd="0" presId="urn:microsoft.com/office/officeart/2008/layout/HorizontalMultiLevelHierarchy"/>
    <dgm:cxn modelId="{53897BA6-833C-489F-B5CD-6B0209CB363B}" type="presParOf" srcId="{E7D11BAD-B4EF-45A2-9403-2BF7AC34AF22}" destId="{124E1208-7B20-487D-9B78-BE597BE42901}" srcOrd="0" destOrd="0" presId="urn:microsoft.com/office/officeart/2008/layout/HorizontalMultiLevelHierarchy"/>
    <dgm:cxn modelId="{2370D4E8-0D8F-4AF9-8E04-72AC999E6E68}" type="presParOf" srcId="{FCF50EEF-E550-4334-8C4B-ED0C4A6CC5FC}" destId="{F07A773F-572D-4139-85C7-97624F15F6F5}" srcOrd="1" destOrd="0" presId="urn:microsoft.com/office/officeart/2008/layout/HorizontalMultiLevelHierarchy"/>
    <dgm:cxn modelId="{619BD971-EC49-4B32-8983-65827D93B352}" type="presParOf" srcId="{F07A773F-572D-4139-85C7-97624F15F6F5}" destId="{4887FF94-49AD-4E6B-AB62-FEAB5981B4DE}" srcOrd="0" destOrd="0" presId="urn:microsoft.com/office/officeart/2008/layout/HorizontalMultiLevelHierarchy"/>
    <dgm:cxn modelId="{6F54ADA8-736A-46FC-814B-BB32B332E74C}" type="presParOf" srcId="{F07A773F-572D-4139-85C7-97624F15F6F5}" destId="{20D59602-767A-4D12-9B05-0F8504DCC637}" srcOrd="1" destOrd="0" presId="urn:microsoft.com/office/officeart/2008/layout/HorizontalMultiLevelHierarchy"/>
    <dgm:cxn modelId="{09D1CB16-C895-4CEE-B622-689F54259370}" type="presParOf" srcId="{FCF50EEF-E550-4334-8C4B-ED0C4A6CC5FC}" destId="{BB14CD44-CB28-4136-ACA5-5F2D682DB5EE}" srcOrd="2" destOrd="0" presId="urn:microsoft.com/office/officeart/2008/layout/HorizontalMultiLevelHierarchy"/>
    <dgm:cxn modelId="{5C7A1B13-3BA2-47A2-84DA-CA529BB87B8A}" type="presParOf" srcId="{BB14CD44-CB28-4136-ACA5-5F2D682DB5EE}" destId="{620D635C-E366-4A7E-9D52-1DAA382D88D9}" srcOrd="0" destOrd="0" presId="urn:microsoft.com/office/officeart/2008/layout/HorizontalMultiLevelHierarchy"/>
    <dgm:cxn modelId="{968CF778-C291-4F28-BD13-BF48B4305873}" type="presParOf" srcId="{FCF50EEF-E550-4334-8C4B-ED0C4A6CC5FC}" destId="{4BC584A4-5EBF-476A-BBF5-4BBE51230F84}" srcOrd="3" destOrd="0" presId="urn:microsoft.com/office/officeart/2008/layout/HorizontalMultiLevelHierarchy"/>
    <dgm:cxn modelId="{7E6457E6-603C-4767-B10C-2DA3A386F3C3}" type="presParOf" srcId="{4BC584A4-5EBF-476A-BBF5-4BBE51230F84}" destId="{9815D896-D1B5-4AD1-A9C8-C7BBC6738CCB}" srcOrd="0" destOrd="0" presId="urn:microsoft.com/office/officeart/2008/layout/HorizontalMultiLevelHierarchy"/>
    <dgm:cxn modelId="{36A2C1FF-EFA4-478D-85F1-5C9F41B8C625}" type="presParOf" srcId="{4BC584A4-5EBF-476A-BBF5-4BBE51230F84}" destId="{81BC3173-B980-43D0-8803-07E2C35C5E4C}" srcOrd="1" destOrd="0" presId="urn:microsoft.com/office/officeart/2008/layout/HorizontalMultiLevelHierarchy"/>
    <dgm:cxn modelId="{20A48EE8-3C24-42DF-8B79-273F6242B288}" type="presParOf" srcId="{FCF50EEF-E550-4334-8C4B-ED0C4A6CC5FC}" destId="{CBCA3BD8-D74F-481C-A29B-8287B5857098}" srcOrd="4" destOrd="0" presId="urn:microsoft.com/office/officeart/2008/layout/HorizontalMultiLevelHierarchy"/>
    <dgm:cxn modelId="{583526C4-8226-4AE1-BF17-55106BE3584D}" type="presParOf" srcId="{CBCA3BD8-D74F-481C-A29B-8287B5857098}" destId="{F6CBDEF0-EDD4-4323-A3C1-EC27321CF83C}" srcOrd="0" destOrd="0" presId="urn:microsoft.com/office/officeart/2008/layout/HorizontalMultiLevelHierarchy"/>
    <dgm:cxn modelId="{B270EFDD-095B-478F-882A-D22F507DE368}" type="presParOf" srcId="{FCF50EEF-E550-4334-8C4B-ED0C4A6CC5FC}" destId="{8AD3FD73-3A81-4D8A-8095-6EB75F35A7E2}" srcOrd="5" destOrd="0" presId="urn:microsoft.com/office/officeart/2008/layout/HorizontalMultiLevelHierarchy"/>
    <dgm:cxn modelId="{391F1E2F-D0FC-4B45-B8E6-8AC2E6131576}" type="presParOf" srcId="{8AD3FD73-3A81-4D8A-8095-6EB75F35A7E2}" destId="{5BEEFD42-33C1-4435-AAA6-4EDAB354351A}" srcOrd="0" destOrd="0" presId="urn:microsoft.com/office/officeart/2008/layout/HorizontalMultiLevelHierarchy"/>
    <dgm:cxn modelId="{33E7FEBB-8370-4E71-AC09-72022D466DF6}" type="presParOf" srcId="{8AD3FD73-3A81-4D8A-8095-6EB75F35A7E2}" destId="{2672161A-FCE1-4CB2-9248-E95253CB63A1}" srcOrd="1" destOrd="0" presId="urn:microsoft.com/office/officeart/2008/layout/HorizontalMultiLevelHierarchy"/>
    <dgm:cxn modelId="{0FA4C75E-6A4D-420D-A4C3-CCEBD691CC1F}" type="presParOf" srcId="{FCF50EEF-E550-4334-8C4B-ED0C4A6CC5FC}" destId="{AD1F34CA-A9FA-484F-855A-9B5B60B7AB9D}" srcOrd="6" destOrd="0" presId="urn:microsoft.com/office/officeart/2008/layout/HorizontalMultiLevelHierarchy"/>
    <dgm:cxn modelId="{3771A1F0-B7AF-48E4-8DEE-8F9087B49B1F}" type="presParOf" srcId="{AD1F34CA-A9FA-484F-855A-9B5B60B7AB9D}" destId="{913624DB-7EC4-41D2-B49F-42C3A22EB851}" srcOrd="0" destOrd="0" presId="urn:microsoft.com/office/officeart/2008/layout/HorizontalMultiLevelHierarchy"/>
    <dgm:cxn modelId="{3E014E57-52EE-4396-A3DB-AC648FDFC04D}" type="presParOf" srcId="{FCF50EEF-E550-4334-8C4B-ED0C4A6CC5FC}" destId="{21A866BD-A592-4ABE-A5C8-021EC0A3AC52}" srcOrd="7" destOrd="0" presId="urn:microsoft.com/office/officeart/2008/layout/HorizontalMultiLevelHierarchy"/>
    <dgm:cxn modelId="{B3C423CE-365B-4544-BAAE-A7DBD40D0E47}" type="presParOf" srcId="{21A866BD-A592-4ABE-A5C8-021EC0A3AC52}" destId="{13E690F4-03C9-44DF-A41B-A078993E00EF}" srcOrd="0" destOrd="0" presId="urn:microsoft.com/office/officeart/2008/layout/HorizontalMultiLevelHierarchy"/>
    <dgm:cxn modelId="{B90D9678-E75D-40BD-ADB7-3F935B84D6D8}" type="presParOf" srcId="{21A866BD-A592-4ABE-A5C8-021EC0A3AC52}" destId="{EE9D55BD-A596-4F54-8A95-08091E6E66F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28D021E-DFFD-4620-A336-4DC12721CA99}" type="doc">
      <dgm:prSet loTypeId="urn:microsoft.com/office/officeart/2005/8/layout/hProcess9" loCatId="process" qsTypeId="urn:microsoft.com/office/officeart/2005/8/quickstyle/simple1" qsCatId="simple" csTypeId="urn:microsoft.com/office/officeart/2005/8/colors/accent1_2" csCatId="accent1" phldr="1"/>
      <dgm:spPr/>
    </dgm:pt>
    <dgm:pt modelId="{74BCE52D-A987-4180-8C4B-AA7EE0BE35EB}">
      <dgm:prSet phldrT="[Текст]" custT="1"/>
      <dgm:spPr/>
      <dgm:t>
        <a:bodyPr/>
        <a:lstStyle/>
        <a:p>
          <a:r>
            <a:rPr lang="ru-RU" sz="1800" b="1" dirty="0" smtClean="0"/>
            <a:t>Образование</a:t>
          </a:r>
          <a:endParaRPr lang="ru-RU" sz="1800" b="1" dirty="0"/>
        </a:p>
      </dgm:t>
    </dgm:pt>
    <dgm:pt modelId="{78C45BB1-5177-4920-B1C3-CA99CCFB2175}" type="parTrans" cxnId="{4E4666C2-23AC-4229-BC16-16166E56E2F1}">
      <dgm:prSet/>
      <dgm:spPr/>
      <dgm:t>
        <a:bodyPr/>
        <a:lstStyle/>
        <a:p>
          <a:endParaRPr lang="ru-RU" sz="2000" b="1"/>
        </a:p>
      </dgm:t>
    </dgm:pt>
    <dgm:pt modelId="{29FB3326-1C0E-4586-8046-EBD3C859B487}" type="sibTrans" cxnId="{4E4666C2-23AC-4229-BC16-16166E56E2F1}">
      <dgm:prSet/>
      <dgm:spPr/>
      <dgm:t>
        <a:bodyPr/>
        <a:lstStyle/>
        <a:p>
          <a:endParaRPr lang="ru-RU" sz="2000" b="1"/>
        </a:p>
      </dgm:t>
    </dgm:pt>
    <dgm:pt modelId="{A3D192DE-53BB-4E2E-97FB-5FF9F05C3D73}" type="pres">
      <dgm:prSet presAssocID="{B28D021E-DFFD-4620-A336-4DC12721CA99}" presName="CompostProcess" presStyleCnt="0">
        <dgm:presLayoutVars>
          <dgm:dir/>
          <dgm:resizeHandles val="exact"/>
        </dgm:presLayoutVars>
      </dgm:prSet>
      <dgm:spPr/>
    </dgm:pt>
    <dgm:pt modelId="{0A420CAB-78C9-4374-8878-8CD728D4C016}" type="pres">
      <dgm:prSet presAssocID="{B28D021E-DFFD-4620-A336-4DC12721CA99}" presName="arrow" presStyleLbl="bgShp" presStyleIdx="0" presStyleCnt="1" custScaleX="73467" custLinFactNeighborX="-13523" custLinFactNeighborY="20253"/>
      <dgm:spPr/>
    </dgm:pt>
    <dgm:pt modelId="{ED754260-AD0B-49D8-B5ED-55FCB6C7374B}" type="pres">
      <dgm:prSet presAssocID="{B28D021E-DFFD-4620-A336-4DC12721CA99}" presName="linearProcess" presStyleCnt="0"/>
      <dgm:spPr/>
    </dgm:pt>
    <dgm:pt modelId="{9E1E7914-2523-499E-AE30-0BA59E672AB9}" type="pres">
      <dgm:prSet presAssocID="{74BCE52D-A987-4180-8C4B-AA7EE0BE35EB}" presName="textNode" presStyleLbl="node1" presStyleIdx="0" presStyleCnt="1" custScaleX="98039" custLinFactNeighborX="-37559" custLinFactNeighborY="-3571">
        <dgm:presLayoutVars>
          <dgm:bulletEnabled val="1"/>
        </dgm:presLayoutVars>
      </dgm:prSet>
      <dgm:spPr/>
      <dgm:t>
        <a:bodyPr/>
        <a:lstStyle/>
        <a:p>
          <a:endParaRPr lang="ru-RU"/>
        </a:p>
      </dgm:t>
    </dgm:pt>
  </dgm:ptLst>
  <dgm:cxnLst>
    <dgm:cxn modelId="{4E4666C2-23AC-4229-BC16-16166E56E2F1}" srcId="{B28D021E-DFFD-4620-A336-4DC12721CA99}" destId="{74BCE52D-A987-4180-8C4B-AA7EE0BE35EB}" srcOrd="0" destOrd="0" parTransId="{78C45BB1-5177-4920-B1C3-CA99CCFB2175}" sibTransId="{29FB3326-1C0E-4586-8046-EBD3C859B487}"/>
    <dgm:cxn modelId="{678902DE-3B03-4EBA-A698-C3BAEA41D967}" type="presOf" srcId="{74BCE52D-A987-4180-8C4B-AA7EE0BE35EB}" destId="{9E1E7914-2523-499E-AE30-0BA59E672AB9}" srcOrd="0" destOrd="0" presId="urn:microsoft.com/office/officeart/2005/8/layout/hProcess9"/>
    <dgm:cxn modelId="{D1BB1DB6-A07F-4DF5-8B38-F0DC6FD7D5F4}" type="presOf" srcId="{B28D021E-DFFD-4620-A336-4DC12721CA99}" destId="{A3D192DE-53BB-4E2E-97FB-5FF9F05C3D73}" srcOrd="0" destOrd="0" presId="urn:microsoft.com/office/officeart/2005/8/layout/hProcess9"/>
    <dgm:cxn modelId="{72F53EA7-16E7-49E3-92BD-0195D7B47881}" type="presParOf" srcId="{A3D192DE-53BB-4E2E-97FB-5FF9F05C3D73}" destId="{0A420CAB-78C9-4374-8878-8CD728D4C016}" srcOrd="0" destOrd="0" presId="urn:microsoft.com/office/officeart/2005/8/layout/hProcess9"/>
    <dgm:cxn modelId="{BCA00DB6-140F-44E4-94C3-04215A4D1155}" type="presParOf" srcId="{A3D192DE-53BB-4E2E-97FB-5FF9F05C3D73}" destId="{ED754260-AD0B-49D8-B5ED-55FCB6C7374B}" srcOrd="1" destOrd="0" presId="urn:microsoft.com/office/officeart/2005/8/layout/hProcess9"/>
    <dgm:cxn modelId="{ED313BD3-4779-4849-92FC-6DA6A3619916}" type="presParOf" srcId="{ED754260-AD0B-49D8-B5ED-55FCB6C7374B}" destId="{9E1E7914-2523-499E-AE30-0BA59E672AB9}"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28D021E-DFFD-4620-A336-4DC12721CA99}" type="doc">
      <dgm:prSet loTypeId="urn:microsoft.com/office/officeart/2005/8/layout/hProcess9" loCatId="process" qsTypeId="urn:microsoft.com/office/officeart/2005/8/quickstyle/simple1" qsCatId="simple" csTypeId="urn:microsoft.com/office/officeart/2005/8/colors/accent1_2" csCatId="accent1" phldr="1"/>
      <dgm:spPr/>
    </dgm:pt>
    <dgm:pt modelId="{74BCE52D-A987-4180-8C4B-AA7EE0BE35EB}">
      <dgm:prSet phldrT="[Текст]" custT="1"/>
      <dgm:spPr/>
      <dgm:t>
        <a:bodyPr/>
        <a:lstStyle/>
        <a:p>
          <a:r>
            <a:rPr lang="ru-RU" sz="1800" b="1" dirty="0" smtClean="0"/>
            <a:t>Практика</a:t>
          </a:r>
          <a:endParaRPr lang="ru-RU" sz="1800" b="1" dirty="0"/>
        </a:p>
      </dgm:t>
    </dgm:pt>
    <dgm:pt modelId="{78C45BB1-5177-4920-B1C3-CA99CCFB2175}" type="parTrans" cxnId="{4E4666C2-23AC-4229-BC16-16166E56E2F1}">
      <dgm:prSet/>
      <dgm:spPr/>
      <dgm:t>
        <a:bodyPr/>
        <a:lstStyle/>
        <a:p>
          <a:endParaRPr lang="ru-RU" sz="2000" b="1"/>
        </a:p>
      </dgm:t>
    </dgm:pt>
    <dgm:pt modelId="{29FB3326-1C0E-4586-8046-EBD3C859B487}" type="sibTrans" cxnId="{4E4666C2-23AC-4229-BC16-16166E56E2F1}">
      <dgm:prSet/>
      <dgm:spPr/>
      <dgm:t>
        <a:bodyPr/>
        <a:lstStyle/>
        <a:p>
          <a:endParaRPr lang="ru-RU" sz="2000" b="1"/>
        </a:p>
      </dgm:t>
    </dgm:pt>
    <dgm:pt modelId="{A3D192DE-53BB-4E2E-97FB-5FF9F05C3D73}" type="pres">
      <dgm:prSet presAssocID="{B28D021E-DFFD-4620-A336-4DC12721CA99}" presName="CompostProcess" presStyleCnt="0">
        <dgm:presLayoutVars>
          <dgm:dir/>
          <dgm:resizeHandles val="exact"/>
        </dgm:presLayoutVars>
      </dgm:prSet>
      <dgm:spPr/>
    </dgm:pt>
    <dgm:pt modelId="{0A420CAB-78C9-4374-8878-8CD728D4C016}" type="pres">
      <dgm:prSet presAssocID="{B28D021E-DFFD-4620-A336-4DC12721CA99}" presName="arrow" presStyleLbl="bgShp" presStyleIdx="0" presStyleCnt="1" custScaleX="73467" custLinFactNeighborX="-13523" custLinFactNeighborY="20253"/>
      <dgm:spPr/>
    </dgm:pt>
    <dgm:pt modelId="{ED754260-AD0B-49D8-B5ED-55FCB6C7374B}" type="pres">
      <dgm:prSet presAssocID="{B28D021E-DFFD-4620-A336-4DC12721CA99}" presName="linearProcess" presStyleCnt="0"/>
      <dgm:spPr/>
    </dgm:pt>
    <dgm:pt modelId="{9E1E7914-2523-499E-AE30-0BA59E672AB9}" type="pres">
      <dgm:prSet presAssocID="{74BCE52D-A987-4180-8C4B-AA7EE0BE35EB}" presName="textNode" presStyleLbl="node1" presStyleIdx="0" presStyleCnt="1" custScaleX="98039" custLinFactNeighborX="-37559" custLinFactNeighborY="-3571">
        <dgm:presLayoutVars>
          <dgm:bulletEnabled val="1"/>
        </dgm:presLayoutVars>
      </dgm:prSet>
      <dgm:spPr/>
      <dgm:t>
        <a:bodyPr/>
        <a:lstStyle/>
        <a:p>
          <a:endParaRPr lang="ru-RU"/>
        </a:p>
      </dgm:t>
    </dgm:pt>
  </dgm:ptLst>
  <dgm:cxnLst>
    <dgm:cxn modelId="{FD6A55E0-80A4-4BDE-BFA9-5397AEB6FBE7}" type="presOf" srcId="{74BCE52D-A987-4180-8C4B-AA7EE0BE35EB}" destId="{9E1E7914-2523-499E-AE30-0BA59E672AB9}" srcOrd="0" destOrd="0" presId="urn:microsoft.com/office/officeart/2005/8/layout/hProcess9"/>
    <dgm:cxn modelId="{4E4666C2-23AC-4229-BC16-16166E56E2F1}" srcId="{B28D021E-DFFD-4620-A336-4DC12721CA99}" destId="{74BCE52D-A987-4180-8C4B-AA7EE0BE35EB}" srcOrd="0" destOrd="0" parTransId="{78C45BB1-5177-4920-B1C3-CA99CCFB2175}" sibTransId="{29FB3326-1C0E-4586-8046-EBD3C859B487}"/>
    <dgm:cxn modelId="{3F254790-A2CA-4DB3-9DB8-B45F68A2D932}" type="presOf" srcId="{B28D021E-DFFD-4620-A336-4DC12721CA99}" destId="{A3D192DE-53BB-4E2E-97FB-5FF9F05C3D73}" srcOrd="0" destOrd="0" presId="urn:microsoft.com/office/officeart/2005/8/layout/hProcess9"/>
    <dgm:cxn modelId="{42607D4E-88E5-4BC4-92B4-12EBBE32F5A4}" type="presParOf" srcId="{A3D192DE-53BB-4E2E-97FB-5FF9F05C3D73}" destId="{0A420CAB-78C9-4374-8878-8CD728D4C016}" srcOrd="0" destOrd="0" presId="urn:microsoft.com/office/officeart/2005/8/layout/hProcess9"/>
    <dgm:cxn modelId="{1601C053-F57F-49A9-9F70-DA2DA5CDAA76}" type="presParOf" srcId="{A3D192DE-53BB-4E2E-97FB-5FF9F05C3D73}" destId="{ED754260-AD0B-49D8-B5ED-55FCB6C7374B}" srcOrd="1" destOrd="0" presId="urn:microsoft.com/office/officeart/2005/8/layout/hProcess9"/>
    <dgm:cxn modelId="{BF2A8672-0198-4251-B9B8-BDBB656445FF}" type="presParOf" srcId="{ED754260-AD0B-49D8-B5ED-55FCB6C7374B}" destId="{9E1E7914-2523-499E-AE30-0BA59E672AB9}" srcOrd="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69F69C-4469-4F51-BD85-9A8E3126DDD3}" type="datetimeFigureOut">
              <a:rPr lang="ru-RU" smtClean="0"/>
              <a:t>11.04.2018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506FD-2CB4-41F8-8C1E-BDD85281A6D5}" type="slidenum">
              <a:rPr lang="ru-RU" smtClean="0"/>
              <a:t>‹#›</a:t>
            </a:fld>
            <a:endParaRPr lang="ru-RU"/>
          </a:p>
        </p:txBody>
      </p:sp>
    </p:spTree>
    <p:extLst>
      <p:ext uri="{BB962C8B-B14F-4D97-AF65-F5344CB8AC3E}">
        <p14:creationId xmlns:p14="http://schemas.microsoft.com/office/powerpoint/2010/main" val="50745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Уважаемые коллеги,</a:t>
            </a:r>
          </a:p>
          <a:p>
            <a:r>
              <a:rPr lang="ru-RU" dirty="0" smtClean="0"/>
              <a:t>Сегодня</a:t>
            </a:r>
            <a:r>
              <a:rPr lang="ru-RU" baseline="0" dirty="0" smtClean="0"/>
              <a:t> нам хотелось бы рассказать вам о том, членами какой организации вы являетесь или планируете стать, о тех целях, задачах, и мероприятиях, которые последовательно реализует Ассоциация медицинских сестер России в защиту профессионального статуса медицинской сестры.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a:t>
            </a:fld>
            <a:endParaRPr lang="ru-RU"/>
          </a:p>
        </p:txBody>
      </p:sp>
    </p:spTree>
    <p:extLst>
      <p:ext uri="{BB962C8B-B14F-4D97-AF65-F5344CB8AC3E}">
        <p14:creationId xmlns:p14="http://schemas.microsoft.com/office/powerpoint/2010/main" val="328803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Здесь представлены различные органы в структуре управления Ассоциацией медицинских сестер России. Как я уже говорила, высшим органов является конференция.</a:t>
            </a:r>
            <a:r>
              <a:rPr lang="ru-RU" baseline="0" dirty="0" smtClean="0"/>
              <a:t> В ходе отчетно-выборной конференции формируются другие органы управления, проводятся выборы президента и членов правления, ревизионной комиссии, избирательного комитета, который будет отвечать уже за следующий цикл выборов. Предвыборная работа начинается за полгода до мероприятия – каждая региональная ассоциация может выдвинуть своего кандидата. Во время конференции проводится закрытое голосование, подсчетом голосов занимаются члены избиркома, также выбранные конференцией. Иными словами, предпринимаются все меры для свободного волеизъявления специалистов, чтобы в состав Правления вошли те лидеры, которым более всего доверяют члены организации. </a:t>
            </a:r>
          </a:p>
          <a:p>
            <a:r>
              <a:rPr lang="ru-RU" baseline="0" dirty="0" smtClean="0"/>
              <a:t>Участие в отчетно-выборных конференциях происходит по квотам, рассчитанным от количества членов в каждом региональном объединении. </a:t>
            </a:r>
          </a:p>
          <a:p>
            <a:r>
              <a:rPr lang="ru-RU" baseline="0" dirty="0" smtClean="0"/>
              <a:t>Между отчетно-выборными конференциями основную ответственность за реализацию общественной миссии РАМС несет правление. Члены Правления как минимум дважды в год встречаются на рабочих заседаниях и непрерывно взаимодействуют между такими встречами. Все решения принимаются совместно, каждый не просто может, а должен высказывать свое мнение о тех или иных проблемах и задачах организации.</a:t>
            </a:r>
          </a:p>
          <a:p>
            <a:r>
              <a:rPr lang="ru-RU" baseline="0" dirty="0" smtClean="0"/>
              <a:t>Ревизионная комиссия проводит проверку финансово-хозяйственной деятельности организации. как правило, это происходит накануне отчетно-выборных конференций непосредственно в офисе РАМС – в дополнение к регулярному участию в оценке ежегодных отчетов.</a:t>
            </a:r>
          </a:p>
          <a:p>
            <a:r>
              <a:rPr lang="ru-RU" baseline="0" dirty="0" smtClean="0"/>
              <a:t>Из числа членов правления сформированы специальные комитеты, названия которых говорят сами за себя. Лидеры РАМС отвечают за этические вопросы, работу секций, развитие информационной политики и укрепление связей с другими организациями. </a:t>
            </a:r>
          </a:p>
        </p:txBody>
      </p:sp>
      <p:sp>
        <p:nvSpPr>
          <p:cNvPr id="4" name="Номер слайда 3"/>
          <p:cNvSpPr>
            <a:spLocks noGrp="1"/>
          </p:cNvSpPr>
          <p:nvPr>
            <p:ph type="sldNum" sz="quarter" idx="10"/>
          </p:nvPr>
        </p:nvSpPr>
        <p:spPr/>
        <p:txBody>
          <a:bodyPr/>
          <a:lstStyle/>
          <a:p>
            <a:fld id="{395506FD-2CB4-41F8-8C1E-BDD85281A6D5}" type="slidenum">
              <a:rPr lang="ru-RU" smtClean="0"/>
              <a:t>10</a:t>
            </a:fld>
            <a:endParaRPr lang="ru-RU"/>
          </a:p>
        </p:txBody>
      </p:sp>
    </p:spTree>
    <p:extLst>
      <p:ext uri="{BB962C8B-B14F-4D97-AF65-F5344CB8AC3E}">
        <p14:creationId xmlns:p14="http://schemas.microsoft.com/office/powerpoint/2010/main" val="1215368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sz="1600" dirty="0" smtClean="0"/>
              <a:t>В составе Правления РАМС – представители разных регионов, лидеры, которые возглавляют</a:t>
            </a:r>
            <a:r>
              <a:rPr lang="ru-RU" sz="1600" baseline="0" dirty="0" smtClean="0"/>
              <a:t> как крупные, так и небольшие сестринские ассоциации, специалисты, задействованные как в практическом здравоохранении, так и в образовании, а также известные общественные деятели. </a:t>
            </a:r>
            <a:endParaRPr lang="ru-RU" sz="1600" dirty="0"/>
          </a:p>
        </p:txBody>
      </p:sp>
      <p:sp>
        <p:nvSpPr>
          <p:cNvPr id="4" name="Номер слайда 3"/>
          <p:cNvSpPr>
            <a:spLocks noGrp="1"/>
          </p:cNvSpPr>
          <p:nvPr>
            <p:ph type="sldNum" sz="quarter" idx="10"/>
          </p:nvPr>
        </p:nvSpPr>
        <p:spPr/>
        <p:txBody>
          <a:bodyPr/>
          <a:lstStyle/>
          <a:p>
            <a:fld id="{C237D826-66D7-4E2E-BF98-ADC55B1DFE36}"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val="763577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Заседания Координационного совета, в состав которого входят руководители всех региональных ассоциаций, проводятся ежегодно. Часть работы посвящена текущей деятельности РАМС, отчетам, планам, а часть тем вопросам, которые наиболее актуальны в данный момент времени и требуют всесторонних консультаций. Так, в ходе подобных заседаний нами рассматривались вопросы </a:t>
            </a:r>
            <a:r>
              <a:rPr lang="ru-RU" baseline="0" dirty="0" err="1" smtClean="0"/>
              <a:t>профстандартов</a:t>
            </a:r>
            <a:r>
              <a:rPr lang="ru-RU" baseline="0" dirty="0" smtClean="0"/>
              <a:t>, непрерывного медицинского образования, аккредитации специалистов со средним медицинским образованием. </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Регулярно такие заседания проходят в расширенном составе – с привлечением лидеров специализированных секций. </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После таких заседаний их участники транслируют полученную информацию и принятые решения на региональном уровне, привлекают к выполнению тех или иных направлений работы членов региональных ассоциаций, секций, коллективов. </a:t>
            </a:r>
            <a:endParaRPr lang="ru-RU" dirty="0" smtClean="0"/>
          </a:p>
          <a:p>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12</a:t>
            </a:fld>
            <a:endParaRPr lang="ru-RU"/>
          </a:p>
        </p:txBody>
      </p:sp>
    </p:spTree>
    <p:extLst>
      <p:ext uri="{BB962C8B-B14F-4D97-AF65-F5344CB8AC3E}">
        <p14:creationId xmlns:p14="http://schemas.microsoft.com/office/powerpoint/2010/main" val="11610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Отдельного внимания заслуживают</a:t>
            </a:r>
            <a:r>
              <a:rPr lang="ru-RU" baseline="0" dirty="0" smtClean="0"/>
              <a:t> специализированные секции. Такие группы специалистов, а сегодня в РАМС их насчитывается 16, начали формироваться еще в 2010-2015гг. Тогда, в период реализации различных международных проектов и проведения профильных всероссийских мероприятия стало очевидно, что для их качественной организации необходимы медицинские сестры, акушерки, фельдшеры, лаборанты, которые работают по этим специальностям, знают все проблемы и вопросы практического здравоохранения. И если на первых порах взаимодействие с такими специалистами не имело оформления – мы просто искали «звездочек», опираясь на предложения руководителей различных ассоциаций, то сегодня секции – это активные участники и двигатели общественной работы, которые не только реализуют поставленные перед ними задачи, но сами являются инициаторами различных мероприятий, вносят предложения по разработке методических рекомендаций, проводят всероссийские симпозиумы, семинары и конференции, консультируют коллег по практическим аспектам деятельности.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13</a:t>
            </a:fld>
            <a:endParaRPr lang="ru-RU"/>
          </a:p>
        </p:txBody>
      </p:sp>
    </p:spTree>
    <p:extLst>
      <p:ext uri="{BB962C8B-B14F-4D97-AF65-F5344CB8AC3E}">
        <p14:creationId xmlns:p14="http://schemas.microsoft.com/office/powerpoint/2010/main" val="1373531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Чтобы в деятельности ассоциации принимали участие специалисты на местах, необходима</a:t>
            </a:r>
            <a:r>
              <a:rPr lang="ru-RU" baseline="0" dirty="0" smtClean="0"/>
              <a:t> целая сеть работников на местах, которые доводят до своих коллег основную информацию, распространяют журналы, рассказывают о профессиональных конкурсах, проектах, мероприятиях национальной и региональной организации. Ключевые члены помогают решать возникающие у специалистов проблемы, участвуют в организации локальных тренингов и конференций.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14</a:t>
            </a:fld>
            <a:endParaRPr lang="ru-RU"/>
          </a:p>
        </p:txBody>
      </p:sp>
    </p:spTree>
    <p:extLst>
      <p:ext uri="{BB962C8B-B14F-4D97-AF65-F5344CB8AC3E}">
        <p14:creationId xmlns:p14="http://schemas.microsoft.com/office/powerpoint/2010/main" val="63454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Развитие каждой организации и реализация</a:t>
            </a:r>
            <a:r>
              <a:rPr lang="ru-RU" baseline="0" dirty="0" smtClean="0"/>
              <a:t> политики опирается на информационную деятельность. Если мы будем решать какие-то задачи, но не будем об этом рассказывать, то значительных перемен добиться не получится. Задача ассоциации – сделать информацию доступной посредством различных информационных ресурсов, но здесь есть и ответственность членов ассоциации – зная о наличии таких ресурсов нельзя их игнорировать. </a:t>
            </a:r>
          </a:p>
          <a:p>
            <a:r>
              <a:rPr lang="ru-RU" baseline="0" dirty="0" smtClean="0"/>
              <a:t>Что касается Ассоциации медицинских сестер России, то ее первый </a:t>
            </a:r>
            <a:r>
              <a:rPr lang="ru-RU" baseline="0" dirty="0" err="1" smtClean="0"/>
              <a:t>вэб</a:t>
            </a:r>
            <a:r>
              <a:rPr lang="ru-RU" baseline="0" dirty="0" smtClean="0"/>
              <a:t> сайт был создан еще в 2004 году, в 2011 он был обновлен, и сегодня регулярно пополняется новыми материалами о деятельности национальной и региональных ассоциаций, у каждой из которых есть своя страничка. За последние года многие организации разработали свои сайты и шире используют информационные возможности, в том числе через социальные сети. Как правило, через сайт можно не только получить информацию, но и обратиться с просьбой, предложением, вопросом.</a:t>
            </a:r>
          </a:p>
          <a:p>
            <a:r>
              <a:rPr lang="ru-RU" baseline="0" dirty="0" smtClean="0"/>
              <a:t>В 2011 году РАМС приступила к выпуску собственного журнала – Вестника – где информационные материалы о мероприятиях сопровождаются научными статьями, публикациями специалистов об опыте инноваций и взаимодействию с пациентами. Такой живой опыт позволяет проводить реформы и совершенствовать практику в ускоренном режиме.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15</a:t>
            </a:fld>
            <a:endParaRPr lang="ru-RU"/>
          </a:p>
        </p:txBody>
      </p:sp>
    </p:spTree>
    <p:extLst>
      <p:ext uri="{BB962C8B-B14F-4D97-AF65-F5344CB8AC3E}">
        <p14:creationId xmlns:p14="http://schemas.microsoft.com/office/powerpoint/2010/main" val="251047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Информационная деятельность позволяет рассказывать о героях профессии, победителях конкурсов, что способствует росту престижа профессии.</a:t>
            </a:r>
          </a:p>
          <a:p>
            <a:r>
              <a:rPr lang="ru-RU" dirty="0" smtClean="0"/>
              <a:t>На</a:t>
            </a:r>
            <a:r>
              <a:rPr lang="ru-RU" baseline="0" dirty="0" smtClean="0"/>
              <a:t> протяжении последних лет мы включаемся в информационные кампании Европейского регионального бюро ВОЗ и рассказываем о наших сестрах и акушерках через их информационные ресурсы. Более того, современные публикации ВОЗ о сестринском и акушерском деле готовятся с участием РАМС, а фотографии отечественных специалистов украшают их обложки!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16</a:t>
            </a:fld>
            <a:endParaRPr lang="ru-RU"/>
          </a:p>
        </p:txBody>
      </p:sp>
    </p:spTree>
    <p:extLst>
      <p:ext uri="{BB962C8B-B14F-4D97-AF65-F5344CB8AC3E}">
        <p14:creationId xmlns:p14="http://schemas.microsoft.com/office/powerpoint/2010/main" val="2197991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Для национальной и региональных организаций большое значение имеет развитие сотрудничества – между различными медицинскими организациями, а также с</a:t>
            </a:r>
            <a:r>
              <a:rPr lang="ru-RU" baseline="0" dirty="0" smtClean="0"/>
              <a:t> государственными органами управления и общественными объединениями.</a:t>
            </a:r>
          </a:p>
          <a:p>
            <a:r>
              <a:rPr lang="ru-RU" baseline="0" dirty="0" smtClean="0"/>
              <a:t>Так, Ассоциация медицинских сестер России не может работать в отрыве от Минздрава России – все идеи, замыслы, проекты обязательно доводятся до сведения руководителей, обсуждение </a:t>
            </a:r>
            <a:r>
              <a:rPr lang="ru-RU" baseline="0" dirty="0" err="1" smtClean="0"/>
              <a:t>профстандартов</a:t>
            </a:r>
            <a:r>
              <a:rPr lang="ru-RU" baseline="0" dirty="0" smtClean="0"/>
              <a:t>, аккредитации, непрерывного медицинского образования ведется в постоянном диалоге. </a:t>
            </a:r>
          </a:p>
          <a:p>
            <a:r>
              <a:rPr lang="ru-RU" baseline="0" dirty="0" smtClean="0"/>
              <a:t>Также строится работа и на региональном уровне.</a:t>
            </a:r>
          </a:p>
          <a:p>
            <a:r>
              <a:rPr lang="ru-RU" baseline="0" dirty="0" smtClean="0"/>
              <a:t>Большое значение имеет взаимодействие с центральной комиссией и территориальными органами профсоюза работников здравоохранения – это основной ресурс для отстаивания вопросов по оплате труда, пенсионному обеспечению, восстановлению законных прав работников. </a:t>
            </a:r>
          </a:p>
          <a:p>
            <a:r>
              <a:rPr lang="ru-RU" baseline="0" dirty="0" smtClean="0"/>
              <a:t>Мы взаимодействует и с профессиональным врачебным сообществом. Организуя симпозиумы в рамках различных конгрессов демонстрируем возможности, силу и ценность сестринского персонала.</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17</a:t>
            </a:fld>
            <a:endParaRPr lang="ru-RU"/>
          </a:p>
        </p:txBody>
      </p:sp>
    </p:spTree>
    <p:extLst>
      <p:ext uri="{BB962C8B-B14F-4D97-AF65-F5344CB8AC3E}">
        <p14:creationId xmlns:p14="http://schemas.microsoft.com/office/powerpoint/2010/main" val="1077784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Обширное международное сотрудничество – знак высокого авторитета Ассоциации медицинских сестер России на международной арене. С 2005 года РАМС входит в состав Международного совета медсестер, также поддерживает</a:t>
            </a:r>
            <a:r>
              <a:rPr lang="ru-RU" baseline="0" dirty="0" smtClean="0"/>
              <a:t> членство в европейской ассоциации операционных сестер, в обществе эндоскопических сестер, недавно вступила в альянс сестринских ассоциаций стран БРИКС. С 1998 года РАМС участвует в работе Европейского форума сестринских и акушерских ассоциаций, а с 2013 года президент РАМС Валентина Саркисова возглавляет его работу. </a:t>
            </a:r>
          </a:p>
          <a:p>
            <a:r>
              <a:rPr lang="ru-RU" baseline="0" dirty="0" smtClean="0"/>
              <a:t>Благодаря этому российские сестры не просто представлены на высоком международном уровне, а играют определяющую роль в политике сестринского и акушерского дела, в создании документов и стратегий развития здравоохранения на европейском пространстве. Конечно, это позволяет учитывать опыт наших зарубежных коллег в своей практике. мы знаем, к чему надо </a:t>
            </a:r>
            <a:r>
              <a:rPr lang="ru-RU" baseline="0" dirty="0" err="1" smtClean="0"/>
              <a:t>страмится</a:t>
            </a:r>
            <a:r>
              <a:rPr lang="ru-RU" baseline="0" dirty="0" smtClean="0"/>
              <a:t> и шаг за шагом этого добиваемся.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18</a:t>
            </a:fld>
            <a:endParaRPr lang="ru-RU"/>
          </a:p>
        </p:txBody>
      </p:sp>
    </p:spTree>
    <p:extLst>
      <p:ext uri="{BB962C8B-B14F-4D97-AF65-F5344CB8AC3E}">
        <p14:creationId xmlns:p14="http://schemas.microsoft.com/office/powerpoint/2010/main" val="3600416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Профессиональное</a:t>
            </a:r>
            <a:r>
              <a:rPr lang="ru-RU" baseline="0" dirty="0" smtClean="0"/>
              <a:t> регулирование – следующий большой раздел работы РАМС, который отражает наши взгляды на будущее профессии. мы понимаем, какой должна быть профессия медицинской сестры, какими должны стать требования к выпускникам образовательных программ, что должно быть основой оценки соответствия специалиста занимаемой должности. Мы обращаем огромное внимание на то, какие имеются пробелы в правовом определении статуса и деятельности медицинской сестры, каковы сегодняшние границы и где, на наш взгляд, они должны проходить, чтобы медицинская помощь стала более доступной и эффективной.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29</a:t>
            </a:fld>
            <a:endParaRPr lang="ru-RU"/>
          </a:p>
        </p:txBody>
      </p:sp>
    </p:spTree>
    <p:extLst>
      <p:ext uri="{BB962C8B-B14F-4D97-AF65-F5344CB8AC3E}">
        <p14:creationId xmlns:p14="http://schemas.microsoft.com/office/powerpoint/2010/main" val="1350999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Наша организация, которая сегодня</a:t>
            </a:r>
            <a:r>
              <a:rPr lang="ru-RU" baseline="0" dirty="0" smtClean="0"/>
              <a:t> обладает наивысшим статусом для общественной организации – является Общероссийским объединением. Она учреждена в 1992 году группой медицинских сестер-лидеров по инициативе профессиональной общественности и Минздрава России.</a:t>
            </a:r>
          </a:p>
          <a:p>
            <a:r>
              <a:rPr lang="ru-RU" baseline="0" dirty="0" smtClean="0"/>
              <a:t>Тогда, в 1992 году подобная инициатива, исходящая от Минздрава, была не случайной. Многие сферы общественной жизни менялись с целью демократического развития с вовлечением заинтересованных специалистов. Органы власти помогали формированию таких общественных институтов, которые помогали бы гражданам, а в нашем случае, специалистам отрасли, брать управление развитием профессии в свои руки.</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2</a:t>
            </a:fld>
            <a:endParaRPr lang="ru-RU"/>
          </a:p>
        </p:txBody>
      </p:sp>
    </p:spTree>
    <p:extLst>
      <p:ext uri="{BB962C8B-B14F-4D97-AF65-F5344CB8AC3E}">
        <p14:creationId xmlns:p14="http://schemas.microsoft.com/office/powerpoint/2010/main" val="163142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Основой профессионального регулирования</a:t>
            </a:r>
            <a:r>
              <a:rPr lang="ru-RU" baseline="0" dirty="0" smtClean="0"/>
              <a:t> сегодня становятся </a:t>
            </a:r>
            <a:r>
              <a:rPr lang="ru-RU" baseline="0" dirty="0" err="1" smtClean="0"/>
              <a:t>профстандарты</a:t>
            </a:r>
            <a:r>
              <a:rPr lang="ru-RU" baseline="0" dirty="0" smtClean="0"/>
              <a:t>. Именно они задают рамки профессиональной деятельности. именно над этими документами уже почти 9 лет работают эксперты РАМС. </a:t>
            </a:r>
          </a:p>
          <a:p>
            <a:r>
              <a:rPr lang="ru-RU" baseline="0" dirty="0" smtClean="0"/>
              <a:t>Ассоциация медицинских сестер России вступила в процесс разработки стандартов на самых первых порах, когда были сформулированы первые требования к стандартам. Далее менялись требования, был введен в действие Закон об охране здоровья граждан, менялись многочисленные правовые акты, которые требовали корректировки стандартов. Мы занимались укрупнением, а потом детализацией и вновь укрупнением трудовых функций специалистов. </a:t>
            </a:r>
          </a:p>
          <a:p>
            <a:r>
              <a:rPr lang="ru-RU" baseline="0" dirty="0" smtClean="0"/>
              <a:t>Стандарты пока отражают сегодняшнюю реальность, но мы уверены, что со временем они должны меняться и расширять профессиональные возможности специалистов.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30</a:t>
            </a:fld>
            <a:endParaRPr lang="ru-RU"/>
          </a:p>
        </p:txBody>
      </p:sp>
    </p:spTree>
    <p:extLst>
      <p:ext uri="{BB962C8B-B14F-4D97-AF65-F5344CB8AC3E}">
        <p14:creationId xmlns:p14="http://schemas.microsoft.com/office/powerpoint/2010/main" val="3605748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В рамках данного направления мы обсуждаем с представителями Минздрава, ЦК Профсоюза различные проблемные вопросы, стремимся защитить профессиональный статус медсестры, фельдшера, акушерки. Ранее нам</a:t>
            </a:r>
            <a:r>
              <a:rPr lang="ru-RU" baseline="0" dirty="0" smtClean="0"/>
              <a:t> удавалось достигать в этом направлении заметных успехов – так, благодаря усилиям РАМС были приняты решения о введении должностей Главного фельдшера, главной акушерки, заместителя главного врача по работе с сестринским персоналом.</a:t>
            </a:r>
          </a:p>
          <a:p>
            <a:r>
              <a:rPr lang="ru-RU" baseline="0" dirty="0" smtClean="0"/>
              <a:t>Сегодня мы добиваемся решений, которые не будут ставить медсестру на один уровень с санитаркой по оплате труда, хотим изменить функционал санитарки, дополнить ее работу теми функциями, которые выполнит либо она, либо профессиональная медсестра. </a:t>
            </a:r>
          </a:p>
          <a:p>
            <a:r>
              <a:rPr lang="ru-RU" dirty="0" smtClean="0"/>
              <a:t>В рамках этого направления работы проводятся регулярные юридические консультации для членов РАМС, ведутся соответствующие рубрики на</a:t>
            </a:r>
            <a:r>
              <a:rPr lang="ru-RU" baseline="0" dirty="0" smtClean="0"/>
              <a:t> информационных ресурсах ассоциации.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31</a:t>
            </a:fld>
            <a:endParaRPr lang="ru-RU"/>
          </a:p>
        </p:txBody>
      </p:sp>
    </p:spTree>
    <p:extLst>
      <p:ext uri="{BB962C8B-B14F-4D97-AF65-F5344CB8AC3E}">
        <p14:creationId xmlns:p14="http://schemas.microsoft.com/office/powerpoint/2010/main" val="365985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Буквально в конце 2017 года в ответ на многочисленные обращения и по результатам мониторинга ситуации по оплате труда ЦК профсоюза представил</a:t>
            </a:r>
            <a:r>
              <a:rPr lang="ru-RU" baseline="0" dirty="0" smtClean="0"/>
              <a:t> письмо, направленное в адрес министра здравоохранения России, где говорится об ошибочной политике многих регионов по выравниванию оплаты труда медицинской сестры и санитарки. РАМС поддерживает ЦК Профсоюза по данному вопросу и будет регулярно информировать своих членов о принятых решениях.</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32</a:t>
            </a:fld>
            <a:endParaRPr lang="ru-RU"/>
          </a:p>
        </p:txBody>
      </p:sp>
    </p:spTree>
    <p:extLst>
      <p:ext uri="{BB962C8B-B14F-4D97-AF65-F5344CB8AC3E}">
        <p14:creationId xmlns:p14="http://schemas.microsoft.com/office/powerpoint/2010/main" val="901661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Одним из самых волнующих специалистов вопросов является введение аккредитации. Первыми</a:t>
            </a:r>
            <a:r>
              <a:rPr lang="ru-RU" baseline="0" dirty="0" smtClean="0"/>
              <a:t> с новой системой входа в профессию столкнутся выпускники образовательных программ, для которых аккредитация будет проводиться с 2018 года. </a:t>
            </a:r>
          </a:p>
          <a:p>
            <a:r>
              <a:rPr lang="ru-RU" baseline="0" dirty="0" smtClean="0"/>
              <a:t>Уже работающие специалисты начнут проходить аккредитацию с 2021 года. </a:t>
            </a:r>
          </a:p>
          <a:p>
            <a:r>
              <a:rPr lang="ru-RU" baseline="0" dirty="0" smtClean="0"/>
              <a:t>Главные изменения – это состав </a:t>
            </a:r>
            <a:r>
              <a:rPr lang="ru-RU" baseline="0" dirty="0" err="1" smtClean="0"/>
              <a:t>аккредитационной</a:t>
            </a:r>
            <a:r>
              <a:rPr lang="ru-RU" baseline="0" dirty="0" smtClean="0"/>
              <a:t> комиссии – где теперь обязательным звеном будут представители работодателя и представители профессиональной ассоциации, а также содержание аккредитации. Каждый специалист должен будет пройти тестирование и представить портфолио, которое подтвердить непрерывное повышение квалификации, в том числе в рамках непрерывного медицинского образования. За пять лет каждый специалист должен будет накопить определенное количество баллов – 250 или 150, сейчас обсуждаются разные цифры. Но специалист будет накапливать их регулярно, ежегодно, не дожидаясь окончания пятилетнего срока. И будет иметь возможность выбрать наиболее подходящие варианты обучения – онлайн или очно, в своем регионе или в другом. Средства на обучение будут доступны со стороны </a:t>
            </a:r>
            <a:r>
              <a:rPr lang="ru-RU" baseline="0" dirty="0" err="1" smtClean="0"/>
              <a:t>Тер.фондов</a:t>
            </a:r>
            <a:r>
              <a:rPr lang="ru-RU" baseline="0" dirty="0" smtClean="0"/>
              <a:t> ОМС. </a:t>
            </a:r>
          </a:p>
          <a:p>
            <a:r>
              <a:rPr lang="ru-RU" baseline="0" dirty="0" smtClean="0"/>
              <a:t>РАМС принимает участие в создании основ системы аккредитации – с 2016 года проводятся образовательные мероприятия, аккредитованные в системе НМО, в 2017 году сформированы предложения по экспертам, которые смогут войти в состав </a:t>
            </a:r>
            <a:r>
              <a:rPr lang="ru-RU" baseline="0" dirty="0" err="1" smtClean="0"/>
              <a:t>аккредитационных</a:t>
            </a:r>
            <a:r>
              <a:rPr lang="ru-RU" baseline="0" dirty="0" smtClean="0"/>
              <a:t> комиссий. В каждом регионе – это ответственные и опытные специалисты, которые смогут качественно оценить уровень подготовки выпускников и владение необходимыми навыками.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33</a:t>
            </a:fld>
            <a:endParaRPr lang="ru-RU"/>
          </a:p>
        </p:txBody>
      </p:sp>
    </p:spTree>
    <p:extLst>
      <p:ext uri="{BB962C8B-B14F-4D97-AF65-F5344CB8AC3E}">
        <p14:creationId xmlns:p14="http://schemas.microsoft.com/office/powerpoint/2010/main" val="3741028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Непрерывное</a:t>
            </a:r>
            <a:r>
              <a:rPr lang="ru-RU" baseline="0" dirty="0" smtClean="0"/>
              <a:t> медицинское образование – то направление, за развитие которого Ассоциация выступала многие годы. Именно такая система существует в других странах, где за повышение квалификации специалистов главным образом отвечают профессиональные ассоциации. </a:t>
            </a:r>
          </a:p>
          <a:p>
            <a:r>
              <a:rPr lang="ru-RU" baseline="0" dirty="0" smtClean="0"/>
              <a:t>Чтобы у российских медсестер возможность принимать участие в НМО появилась, Ассоциация зарегистрировалась в качестве провайдера образовательных мероприятий, провела уже более 50 таких мероприятий. более того, эксперты РАМС отвечают за рецензирование всех мероприятий для сестринского персонала, кем бы они ни проводились. </a:t>
            </a:r>
          </a:p>
          <a:p>
            <a:r>
              <a:rPr lang="ru-RU" baseline="0" dirty="0" smtClean="0"/>
              <a:t>По итогам участия в аккредитованных мероприятиях участники получают свидетельства с индивидуальным кодом, который необходимо занести в личный кабинет на портале </a:t>
            </a:r>
            <a:r>
              <a:rPr lang="en-US" baseline="0" dirty="0" smtClean="0"/>
              <a:t>edurosminzdrav.ru </a:t>
            </a:r>
            <a:r>
              <a:rPr lang="ru-RU" baseline="0" dirty="0" smtClean="0"/>
              <a:t>– именно здесь по прошествии пяти лет можно будет распечатать сводный отчет о прохождении учебы, который и станет основой портфолио специалиста.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34</a:t>
            </a:fld>
            <a:endParaRPr lang="ru-RU"/>
          </a:p>
        </p:txBody>
      </p:sp>
    </p:spTree>
    <p:extLst>
      <p:ext uri="{BB962C8B-B14F-4D97-AF65-F5344CB8AC3E}">
        <p14:creationId xmlns:p14="http://schemas.microsoft.com/office/powerpoint/2010/main" val="1733057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Мы практически уже начали говорить о задачах и конкретных шагах Ассоциации</a:t>
            </a:r>
            <a:r>
              <a:rPr lang="ru-RU" baseline="0" dirty="0" smtClean="0"/>
              <a:t> в сфере сестринского образования. НМО сейчас является одним из приоритетов, но как и прежде, в самом начале своей деятельности, Ассоциация отстаивает интересы высшего образования, а также осуществляет международные проекты для того, чтобы сделать доступными российским специалистам самые актуальные знания мирового уровня.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35</a:t>
            </a:fld>
            <a:endParaRPr lang="ru-RU"/>
          </a:p>
        </p:txBody>
      </p:sp>
    </p:spTree>
    <p:extLst>
      <p:ext uri="{BB962C8B-B14F-4D97-AF65-F5344CB8AC3E}">
        <p14:creationId xmlns:p14="http://schemas.microsoft.com/office/powerpoint/2010/main" val="36019456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Если вернуться</a:t>
            </a:r>
            <a:r>
              <a:rPr lang="ru-RU" baseline="0" dirty="0" smtClean="0"/>
              <a:t> к НМО, то всего за полтора года нам удалось охватить обучением более 11 тысяч специалистов. И это только начало, можно сказать, апробация новой технологии обучения специалистов. Различные региональные ассоциации успели провести такие мероприятия, дать специалистам не только знания, но и информацию о НМО, о том, как набирать необходимые баллы. В будущем мы делаем ставку на дистанционные программы обучения, чтобы аудитория мероприятий была максимально широкой, а знания – максимально доступными.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36</a:t>
            </a:fld>
            <a:endParaRPr lang="ru-RU"/>
          </a:p>
        </p:txBody>
      </p:sp>
    </p:spTree>
    <p:extLst>
      <p:ext uri="{BB962C8B-B14F-4D97-AF65-F5344CB8AC3E}">
        <p14:creationId xmlns:p14="http://schemas.microsoft.com/office/powerpoint/2010/main" val="313016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Совершенствование</a:t>
            </a:r>
            <a:r>
              <a:rPr lang="ru-RU" baseline="0" dirty="0" smtClean="0"/>
              <a:t> практики исконно является важнейшим направлением деятельности Ассоциации. Некогда мы начинали эту работу с создания первых алгоритмов сестринских манипуляций, далее были технологии выполнения простых медицинских услуг, создавали справочники и методические пособия для специалистов различных служб и подразделений. Регулярно проходят научно практические конференции, издается журнал, где специалисты делятся практическим опытом преобразований. И, наконец, именно в этой сфере реализуются основные международные проекты РАМС, участниками которых являются медицинские сестры из более чем 40 российских регионов.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38</a:t>
            </a:fld>
            <a:endParaRPr lang="ru-RU"/>
          </a:p>
        </p:txBody>
      </p:sp>
    </p:spTree>
    <p:extLst>
      <p:ext uri="{BB962C8B-B14F-4D97-AF65-F5344CB8AC3E}">
        <p14:creationId xmlns:p14="http://schemas.microsoft.com/office/powerpoint/2010/main" val="321042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Чтобы содействовать процессу разработки научно-обоснованных стандартов и практических руководств в 2018</a:t>
            </a:r>
            <a:r>
              <a:rPr lang="ru-RU" baseline="0" dirty="0" smtClean="0"/>
              <a:t> году будет реализован международный проект РАМС, где специалисты смогут познакомиться с опытом коллег из Израиля, пройдут практические занятия по созданию стандартов. Участники не только освоят теорию, но и примут участие в практических занятиях, создадут первые проекты таких стандартов по разным направлениям организации и оказания сестринской помощи.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39</a:t>
            </a:fld>
            <a:endParaRPr lang="ru-RU"/>
          </a:p>
        </p:txBody>
      </p:sp>
    </p:spTree>
    <p:extLst>
      <p:ext uri="{BB962C8B-B14F-4D97-AF65-F5344CB8AC3E}">
        <p14:creationId xmlns:p14="http://schemas.microsoft.com/office/powerpoint/2010/main" val="913252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Таких международных проектов за плечами РАМС немало. Одним из самых длительных является проект для медицинских сестер фтизиатрической службы, с</a:t>
            </a:r>
            <a:r>
              <a:rPr lang="ru-RU" baseline="0" dirty="0" smtClean="0"/>
              <a:t> участием которых были разработаны руководства для обучения персонала, материалы для обучения пациентов, создан инструмент профилактики побочных эффектов длительной противотуберкулезной терапии, проведены десятки исследований, посвященных приверженности лечению, адаптации детей к длительному лечению, борьбе со стигмой, преодолению депрессии среди пациентов. </a:t>
            </a:r>
          </a:p>
          <a:p>
            <a:r>
              <a:rPr lang="ru-RU" baseline="0" dirty="0" smtClean="0"/>
              <a:t>Такие проекты осуществлялись и для медицинских сестер онкологической службы, а ранее – для медицинских сестер отделений анестезиологии и реанимации.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40</a:t>
            </a:fld>
            <a:endParaRPr lang="ru-RU"/>
          </a:p>
        </p:txBody>
      </p:sp>
    </p:spTree>
    <p:extLst>
      <p:ext uri="{BB962C8B-B14F-4D97-AF65-F5344CB8AC3E}">
        <p14:creationId xmlns:p14="http://schemas.microsoft.com/office/powerpoint/2010/main" val="411522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В первые годы работы Ассоциация проводила многочисленные</a:t>
            </a:r>
            <a:r>
              <a:rPr lang="ru-RU" baseline="0" dirty="0" smtClean="0"/>
              <a:t> встречи и консультации, с тем чтобы определить основной круг задач, а также специалистов, лидеров – в различных регионах и в различных направлениях практики. </a:t>
            </a:r>
          </a:p>
          <a:p>
            <a:r>
              <a:rPr lang="ru-RU" baseline="0" dirty="0" smtClean="0"/>
              <a:t>Поскольку дефицитом было абсолютно все, включая не только расходные материалы для оказания сестринской помощи, но и документы, учебные материалы для студентов и практикующих специалистов, основные усилия лидеров были устремлены в этих направлениях.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3</a:t>
            </a:fld>
            <a:endParaRPr lang="ru-RU"/>
          </a:p>
        </p:txBody>
      </p:sp>
    </p:spTree>
    <p:extLst>
      <p:ext uri="{BB962C8B-B14F-4D97-AF65-F5344CB8AC3E}">
        <p14:creationId xmlns:p14="http://schemas.microsoft.com/office/powerpoint/2010/main" val="2502027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Обмену практическим опытом содействует</a:t>
            </a:r>
            <a:r>
              <a:rPr lang="ru-RU" baseline="0" dirty="0" smtClean="0"/>
              <a:t> журнал «Вестник РАМС», статьи в который поступают из всех российских регионов. Специалисты делятся опытом исследований, опытом расширения роли специалистов, создания новых служб и подразделений, помогающих совершенствовать уход и повышать экономическую эффективность работы. </a:t>
            </a:r>
          </a:p>
          <a:p>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41</a:t>
            </a:fld>
            <a:endParaRPr lang="ru-RU"/>
          </a:p>
        </p:txBody>
      </p:sp>
    </p:spTree>
    <p:extLst>
      <p:ext uri="{BB962C8B-B14F-4D97-AF65-F5344CB8AC3E}">
        <p14:creationId xmlns:p14="http://schemas.microsoft.com/office/powerpoint/2010/main" val="1750684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Благодарю вас за внимание и желаю плодотворной работы в</a:t>
            </a:r>
            <a:r>
              <a:rPr lang="ru-RU" baseline="0" dirty="0" smtClean="0"/>
              <a:t> ходе заседания/конференции!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42</a:t>
            </a:fld>
            <a:endParaRPr lang="ru-RU"/>
          </a:p>
        </p:txBody>
      </p:sp>
    </p:spTree>
    <p:extLst>
      <p:ext uri="{BB962C8B-B14F-4D97-AF65-F5344CB8AC3E}">
        <p14:creationId xmlns:p14="http://schemas.microsoft.com/office/powerpoint/2010/main" val="347608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Задачи</a:t>
            </a:r>
            <a:r>
              <a:rPr lang="ru-RU" baseline="0" dirty="0" smtClean="0"/>
              <a:t>, связанные с решением наиболее актуальных проблем отрасли становились частью работы формирующейся Ассоциации, закладывались в основу ее Устава. В тот период Ассоциация активно взаимодействовала с министерством здравоохранения и территориальными органами управления по вопросам </a:t>
            </a:r>
          </a:p>
          <a:p>
            <a:pPr marL="171450" indent="-171450">
              <a:buFont typeface="Arial" panose="020B0604020202020204" pitchFamily="34" charset="0"/>
              <a:buChar char="•"/>
            </a:pPr>
            <a:r>
              <a:rPr lang="ru-RU" baseline="0" dirty="0" smtClean="0"/>
              <a:t>организации и управления сестринским делом, </a:t>
            </a:r>
          </a:p>
          <a:p>
            <a:pPr marL="171450" indent="-171450">
              <a:buFont typeface="Arial" panose="020B0604020202020204" pitchFamily="34" charset="0"/>
              <a:buChar char="•"/>
            </a:pPr>
            <a:r>
              <a:rPr lang="ru-RU" baseline="0" dirty="0" smtClean="0"/>
              <a:t>содействия высшему сестринскому образованию, </a:t>
            </a:r>
          </a:p>
          <a:p>
            <a:pPr marL="171450" indent="-171450">
              <a:buFont typeface="Arial" panose="020B0604020202020204" pitchFamily="34" charset="0"/>
              <a:buChar char="•"/>
            </a:pPr>
            <a:r>
              <a:rPr lang="ru-RU" baseline="0" dirty="0" smtClean="0"/>
              <a:t>созданию новых управленческих должностей – заместитель главного врача по работе с сестринским персоналом, главный фельдшер, главная акушерка,</a:t>
            </a:r>
          </a:p>
          <a:p>
            <a:pPr marL="171450" indent="-171450">
              <a:buFont typeface="Arial" panose="020B0604020202020204" pitchFamily="34" charset="0"/>
              <a:buChar char="•"/>
            </a:pPr>
            <a:r>
              <a:rPr lang="ru-RU" dirty="0" smtClean="0"/>
              <a:t>Оснащению</a:t>
            </a:r>
            <a:r>
              <a:rPr lang="ru-RU" baseline="0" dirty="0" smtClean="0"/>
              <a:t> и ресурсному обеспечению безопасной и качественной сестринской практики</a:t>
            </a:r>
          </a:p>
          <a:p>
            <a:pPr marL="171450" indent="-171450">
              <a:buFont typeface="Arial" panose="020B0604020202020204" pitchFamily="34" charset="0"/>
              <a:buChar char="•"/>
            </a:pPr>
            <a:r>
              <a:rPr lang="ru-RU" baseline="0" dirty="0" smtClean="0"/>
              <a:t>Оплате труда – в сотрудничестве с ЦК Профсоюза работников здравоохранения</a:t>
            </a:r>
          </a:p>
          <a:p>
            <a:pPr marL="171450" indent="-171450">
              <a:buFont typeface="Arial" panose="020B0604020202020204" pitchFamily="34" charset="0"/>
              <a:buChar char="•"/>
            </a:pPr>
            <a:r>
              <a:rPr lang="ru-RU" baseline="0" dirty="0" smtClean="0"/>
              <a:t>Аттестации и сертификации специалистов – шаг за шагом мы добивались изменений в составах аттестационных комиссий, заменяя врачей на опытных медицинских сестер.</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4</a:t>
            </a:fld>
            <a:endParaRPr lang="ru-RU"/>
          </a:p>
        </p:txBody>
      </p:sp>
    </p:spTree>
    <p:extLst>
      <p:ext uri="{BB962C8B-B14F-4D97-AF65-F5344CB8AC3E}">
        <p14:creationId xmlns:p14="http://schemas.microsoft.com/office/powerpoint/2010/main" val="1059523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Кроме того, большая работа велась с целью создания новой профессиональной литературы, документов, алгоритмов и протоколов сестринской</a:t>
            </a:r>
            <a:r>
              <a:rPr lang="ru-RU" baseline="0" dirty="0" smtClean="0"/>
              <a:t> практики. Так, еще в 1998 году появились первые Стандарты практической деятельности (алгоритмы сестринских манипуляций) и была подготовлена, прошла обсуждение и была утверждена в ходе всероссийской конференции первая редакция Этического кодекса медицинской сестры России. </a:t>
            </a:r>
          </a:p>
          <a:p>
            <a:r>
              <a:rPr lang="ru-RU" baseline="0" dirty="0" smtClean="0"/>
              <a:t>На рубеже двухтысячных активная работа проводилась по созданию банка тестовых заданий по специальности сестринское дело, акушерское дело, операционное дело – для подготовки специалистов к аттестации и для самой процедуры аттестации, с тем чтобы ее содержание отвечало содержанию практики специалистов.</a:t>
            </a:r>
          </a:p>
          <a:p>
            <a:r>
              <a:rPr lang="ru-RU" baseline="0" dirty="0" smtClean="0"/>
              <a:t>Создавали и сборники методических рекомендаций для медицинских сестер, работающих в медицинских организациях различного профиля.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5</a:t>
            </a:fld>
            <a:endParaRPr lang="ru-RU"/>
          </a:p>
        </p:txBody>
      </p:sp>
    </p:spTree>
    <p:extLst>
      <p:ext uri="{BB962C8B-B14F-4D97-AF65-F5344CB8AC3E}">
        <p14:creationId xmlns:p14="http://schemas.microsoft.com/office/powerpoint/2010/main" val="46989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Повышению</a:t>
            </a:r>
            <a:r>
              <a:rPr lang="ru-RU" baseline="0" dirty="0" smtClean="0"/>
              <a:t> статуса профессии Ассоциация способствовала проводя мероприятия высокого уровня, выдвигая на первый план задачи активной государственной политики в сестринском деле. Тогда на самом высоком уровне принимались программы развития сестринского дела, вырабатывали решения в поддержку профессии и специалистов. </a:t>
            </a:r>
          </a:p>
          <a:p>
            <a:r>
              <a:rPr lang="ru-RU" baseline="0" dirty="0" smtClean="0"/>
              <a:t>На этом слайде одна из архивных фотографий Первого Всероссийского съезда средних медицинских работников, который прошел осенью 1998 года – в разгар глубокого финансового кризиса. И несмотря на этот кризис, нам удавалось не только встречаться и договариваться, но и претворять свои замыслы в жизнь.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6</a:t>
            </a:fld>
            <a:endParaRPr lang="ru-RU"/>
          </a:p>
        </p:txBody>
      </p:sp>
    </p:spTree>
    <p:extLst>
      <p:ext uri="{BB962C8B-B14F-4D97-AF65-F5344CB8AC3E}">
        <p14:creationId xmlns:p14="http://schemas.microsoft.com/office/powerpoint/2010/main" val="3550525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Решение</a:t>
            </a:r>
            <a:r>
              <a:rPr lang="ru-RU" baseline="0" dirty="0" smtClean="0"/>
              <a:t> задач, связанных с совершенствованием практической деятельности, постепенно формировалось в рамках образовательной деятельности, проектов, научно-практических конференций и семинаров. </a:t>
            </a:r>
          </a:p>
          <a:p>
            <a:r>
              <a:rPr lang="ru-RU" baseline="0" dirty="0" smtClean="0"/>
              <a:t>В течение первых десятилетий работы РАМС работала с медицинскими сестрами реанимации и интенсивной терапии, медицинскими сестрами психиатрической службы, отдельный проект был реализован по оказанию помощи пациентам с ВИЧ, затем были проекты для медсестер фтизиатрии и онкологии. </a:t>
            </a:r>
          </a:p>
          <a:p>
            <a:r>
              <a:rPr lang="ru-RU" baseline="0" dirty="0" smtClean="0"/>
              <a:t>Были сформированы десятки региональных организаций, получен статус общероссийской организации, и, вслед за ним, право представления голоса медицинских сестер нашей страны на уровне международных организаций.</a:t>
            </a:r>
          </a:p>
          <a:p>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7</a:t>
            </a:fld>
            <a:endParaRPr lang="ru-RU"/>
          </a:p>
        </p:txBody>
      </p:sp>
    </p:spTree>
    <p:extLst>
      <p:ext uri="{BB962C8B-B14F-4D97-AF65-F5344CB8AC3E}">
        <p14:creationId xmlns:p14="http://schemas.microsoft.com/office/powerpoint/2010/main" val="56888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Каждые</a:t>
            </a:r>
            <a:r>
              <a:rPr lang="ru-RU" baseline="0" dirty="0" smtClean="0"/>
              <a:t> пять лет проводится отчетно-выборная конференция Ассоциации, участники которой не только выбирают лидеров в состав руководящих органов, но также определяют стратегию и девиз организации на предстоящие годы. Так, конгресс 2015 года определил, что основные усилия РАМС направлены на решение организационных задач, развитие профессионального регулирования, отстаивание интересов образования и совершенствование практики. А наш девиз, объединяющий профессионалов, - Будущее профессии создадим вместе: исследования, расширенная практика, эффективность. </a:t>
            </a:r>
          </a:p>
          <a:p>
            <a:r>
              <a:rPr lang="ru-RU" baseline="0" dirty="0" smtClean="0"/>
              <a:t>Этот девиз отражает ценности профессии и вклада специалистов в оказание медицинской помощи, которые, на наш взгляд, требуют поддержки и укрепления.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8</a:t>
            </a:fld>
            <a:endParaRPr lang="ru-RU"/>
          </a:p>
        </p:txBody>
      </p:sp>
    </p:spTree>
    <p:extLst>
      <p:ext uri="{BB962C8B-B14F-4D97-AF65-F5344CB8AC3E}">
        <p14:creationId xmlns:p14="http://schemas.microsoft.com/office/powerpoint/2010/main" val="39161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lstStyle/>
          <a:p>
            <a:r>
              <a:rPr lang="ru-RU" dirty="0" smtClean="0"/>
              <a:t>Организационное развитие Ассоциации – это укрепление основ, позволяющих выполнять</a:t>
            </a:r>
            <a:r>
              <a:rPr lang="ru-RU" baseline="0" dirty="0" smtClean="0"/>
              <a:t> остальные задачи. Чтобы достигать значимых результатов в любом направлении нам необходима высокая численность, четкая структура, в которой задействованы лидеры, отвечающие за целые направления работы – например те, кто организует акции или семинары, кто готовит информационные материалы, кто взаимодействует с другими организациями или ведет работу сайта, форума, страницы организации в социальных сетях. </a:t>
            </a:r>
          </a:p>
          <a:p>
            <a:r>
              <a:rPr lang="ru-RU" baseline="0" dirty="0" smtClean="0"/>
              <a:t>Сегодня у общественной организации появляется такое количество функций, что справится с ними в одиночку просто невозможно. Поэтому в каждом регионе обязанности распределяются между президентом, членами Правления, руководителями и членами специализированных секций, специалистами, отвечающими за разные направления работ. Со временем в организациях появляются и освобожденные специалисты – секретарь, бухгалтер, исполнительный директор. </a:t>
            </a:r>
            <a:endParaRPr lang="ru-RU" dirty="0"/>
          </a:p>
        </p:txBody>
      </p:sp>
      <p:sp>
        <p:nvSpPr>
          <p:cNvPr id="4" name="Номер слайда 3"/>
          <p:cNvSpPr>
            <a:spLocks noGrp="1"/>
          </p:cNvSpPr>
          <p:nvPr>
            <p:ph type="sldNum" sz="quarter" idx="10"/>
          </p:nvPr>
        </p:nvSpPr>
        <p:spPr/>
        <p:txBody>
          <a:bodyPr/>
          <a:lstStyle/>
          <a:p>
            <a:fld id="{395506FD-2CB4-41F8-8C1E-BDD85281A6D5}" type="slidenum">
              <a:rPr lang="ru-RU" smtClean="0"/>
              <a:t>9</a:t>
            </a:fld>
            <a:endParaRPr lang="ru-RU"/>
          </a:p>
        </p:txBody>
      </p:sp>
    </p:spTree>
    <p:extLst>
      <p:ext uri="{BB962C8B-B14F-4D97-AF65-F5344CB8AC3E}">
        <p14:creationId xmlns:p14="http://schemas.microsoft.com/office/powerpoint/2010/main" val="114300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89A2F015-D540-4717-9D89-FFE620FB1F64}" type="datetimeFigureOut">
              <a:rPr lang="ru-RU"/>
              <a:pPr>
                <a:defRPr/>
              </a:pPr>
              <a:t>11.04.2018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ADD957B-424A-43B2-A0FD-1F1602043BA8}" type="slidenum">
              <a:rPr lang="ru-RU"/>
              <a:pPr>
                <a:defRPr/>
              </a:pPr>
              <a:t>‹#›</a:t>
            </a:fld>
            <a:endParaRPr lang="ru-RU"/>
          </a:p>
        </p:txBody>
      </p:sp>
    </p:spTree>
    <p:extLst>
      <p:ext uri="{BB962C8B-B14F-4D97-AF65-F5344CB8AC3E}">
        <p14:creationId xmlns:p14="http://schemas.microsoft.com/office/powerpoint/2010/main" val="40357013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F916F43-4B4C-4AF1-8477-B5EE0A9A5005}" type="datetimeFigureOut">
              <a:rPr lang="ru-RU"/>
              <a:pPr>
                <a:defRPr/>
              </a:pPr>
              <a:t>11.04.2018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92F7E03-2EC4-4532-8049-F3BE8E533C16}" type="slidenum">
              <a:rPr lang="ru-RU"/>
              <a:pPr>
                <a:defRPr/>
              </a:pPr>
              <a:t>‹#›</a:t>
            </a:fld>
            <a:endParaRPr lang="ru-RU"/>
          </a:p>
        </p:txBody>
      </p:sp>
    </p:spTree>
    <p:extLst>
      <p:ext uri="{BB962C8B-B14F-4D97-AF65-F5344CB8AC3E}">
        <p14:creationId xmlns:p14="http://schemas.microsoft.com/office/powerpoint/2010/main" val="28035997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0"/>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0"/>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33F5E40-2F71-42B1-A38B-AA6210598439}" type="datetimeFigureOut">
              <a:rPr lang="ru-RU"/>
              <a:pPr>
                <a:defRPr/>
              </a:pPr>
              <a:t>11.04.2018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8C3EE4F-7486-490D-9BF7-D4443A03CAA5}" type="slidenum">
              <a:rPr lang="ru-RU"/>
              <a:pPr>
                <a:defRPr/>
              </a:pPr>
              <a:t>‹#›</a:t>
            </a:fld>
            <a:endParaRPr lang="ru-RU"/>
          </a:p>
        </p:txBody>
      </p:sp>
    </p:spTree>
    <p:extLst>
      <p:ext uri="{BB962C8B-B14F-4D97-AF65-F5344CB8AC3E}">
        <p14:creationId xmlns:p14="http://schemas.microsoft.com/office/powerpoint/2010/main" val="42376546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Title 1"/>
          <p:cNvSpPr>
            <a:spLocks noGrp="1"/>
          </p:cNvSpPr>
          <p:nvPr>
            <p:ph type="ctrTitle"/>
          </p:nvPr>
        </p:nvSpPr>
        <p:spPr>
          <a:xfrm>
            <a:off x="685800" y="1600203"/>
            <a:ext cx="7772400" cy="1780108"/>
          </a:xfrm>
        </p:spPr>
        <p:txBody>
          <a:bodyPr anchor="b">
            <a:normAutofit/>
          </a:bodyPr>
          <a:lstStyle>
            <a:lvl1pPr>
              <a:defRPr sz="440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dirty="0">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17" name="TextBox 16"/>
          <p:cNvSpPr txBox="1"/>
          <p:nvPr userDrawn="1"/>
        </p:nvSpPr>
        <p:spPr>
          <a:xfrm>
            <a:off x="27469" y="6554307"/>
            <a:ext cx="6891251" cy="253916"/>
          </a:xfrm>
          <a:prstGeom prst="rect">
            <a:avLst/>
          </a:prstGeom>
          <a:noFill/>
        </p:spPr>
        <p:txBody>
          <a:bodyPr wrap="square" rtlCol="0">
            <a:spAutoFit/>
          </a:bodyPr>
          <a:lstStyle/>
          <a:p>
            <a:pPr fontAlgn="auto">
              <a:spcBef>
                <a:spcPts val="0"/>
              </a:spcBef>
              <a:spcAft>
                <a:spcPts val="0"/>
              </a:spcAft>
              <a:defRPr/>
            </a:pPr>
            <a:r>
              <a:rPr lang="ru-RU" sz="1050" b="1" spc="200" dirty="0">
                <a:solidFill>
                  <a:srgbClr val="31B6FD">
                    <a:lumMod val="50000"/>
                  </a:srgbClr>
                </a:solidFill>
                <a:latin typeface="Arial" panose="020B0604020202020204" pitchFamily="34" charset="0"/>
                <a:cs typeface="Arial" panose="020B0604020202020204" pitchFamily="34" charset="0"/>
              </a:rPr>
              <a:t>Ассоциация медицинских сестер России </a:t>
            </a:r>
          </a:p>
        </p:txBody>
      </p:sp>
    </p:spTree>
    <p:extLst>
      <p:ext uri="{BB962C8B-B14F-4D97-AF65-F5344CB8AC3E}">
        <p14:creationId xmlns:p14="http://schemas.microsoft.com/office/powerpoint/2010/main" val="703692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dirty="0">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a:t>Образец заголовка</a:t>
            </a:r>
            <a:endParaRPr lang="en-US"/>
          </a:p>
        </p:txBody>
      </p:sp>
    </p:spTree>
    <p:extLst>
      <p:ext uri="{BB962C8B-B14F-4D97-AF65-F5344CB8AC3E}">
        <p14:creationId xmlns:p14="http://schemas.microsoft.com/office/powerpoint/2010/main" val="14256189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Freeform 14"/>
          <p:cNvSpPr>
            <a:spLocks/>
          </p:cNvSpPr>
          <p:nvPr/>
        </p:nvSpPr>
        <p:spPr bwMode="hidden">
          <a:xfrm>
            <a:off x="6047448" y="4203593"/>
            <a:ext cx="287642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0" name="Freeform 18"/>
          <p:cNvSpPr>
            <a:spLocks/>
          </p:cNvSpPr>
          <p:nvPr/>
        </p:nvSpPr>
        <p:spPr bwMode="hidden">
          <a:xfrm>
            <a:off x="2619320" y="4075289"/>
            <a:ext cx="5544515"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1" name="Freeform 22"/>
          <p:cNvSpPr>
            <a:spLocks/>
          </p:cNvSpPr>
          <p:nvPr/>
        </p:nvSpPr>
        <p:spPr bwMode="hidden">
          <a:xfrm>
            <a:off x="2828728" y="4087563"/>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2" name="Freeform 26"/>
          <p:cNvSpPr>
            <a:spLocks/>
          </p:cNvSpPr>
          <p:nvPr/>
        </p:nvSpPr>
        <p:spPr bwMode="hidden">
          <a:xfrm>
            <a:off x="5609489" y="4074176"/>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13" name="Freeform 10"/>
          <p:cNvSpPr>
            <a:spLocks/>
          </p:cNvSpPr>
          <p:nvPr/>
        </p:nvSpPr>
        <p:spPr bwMode="hidden">
          <a:xfrm>
            <a:off x="211665" y="4058557"/>
            <a:ext cx="8723376"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1367365" y="1437454"/>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15" name="TextBox 14"/>
          <p:cNvSpPr txBox="1"/>
          <p:nvPr userDrawn="1"/>
        </p:nvSpPr>
        <p:spPr>
          <a:xfrm>
            <a:off x="27469" y="6554307"/>
            <a:ext cx="6891251" cy="253916"/>
          </a:xfrm>
          <a:prstGeom prst="rect">
            <a:avLst/>
          </a:prstGeom>
          <a:noFill/>
        </p:spPr>
        <p:txBody>
          <a:bodyPr wrap="square" rtlCol="0">
            <a:spAutoFit/>
          </a:bodyPr>
          <a:lstStyle/>
          <a:p>
            <a:pPr fontAlgn="auto">
              <a:spcBef>
                <a:spcPts val="0"/>
              </a:spcBef>
              <a:spcAft>
                <a:spcPts val="0"/>
              </a:spcAft>
              <a:defRPr/>
            </a:pPr>
            <a:r>
              <a:rPr lang="ru-RU" sz="1050" b="1" spc="200" dirty="0">
                <a:solidFill>
                  <a:srgbClr val="31B6FD">
                    <a:lumMod val="50000"/>
                  </a:srgbClr>
                </a:solidFill>
                <a:latin typeface="Arial" panose="020B0604020202020204" pitchFamily="34" charset="0"/>
                <a:cs typeface="Arial" panose="020B0604020202020204" pitchFamily="34" charset="0"/>
              </a:rPr>
              <a:t>Ассоциация медицинских сестер России </a:t>
            </a:r>
          </a:p>
        </p:txBody>
      </p:sp>
    </p:spTree>
    <p:extLst>
      <p:ext uri="{BB962C8B-B14F-4D97-AF65-F5344CB8AC3E}">
        <p14:creationId xmlns:p14="http://schemas.microsoft.com/office/powerpoint/2010/main" val="2583066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028415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76656" y="2678113"/>
            <a:ext cx="3822192" cy="639763"/>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7337" y="3429001"/>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8200" y="2678113"/>
            <a:ext cx="3822192" cy="639763"/>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025" y="3429001"/>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01034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150183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6" name="Group 5"/>
          <p:cNvGrpSpPr>
            <a:grpSpLocks noChangeAspect="1"/>
          </p:cNvGrpSpPr>
          <p:nvPr/>
        </p:nvGrpSpPr>
        <p:grpSpPr bwMode="hidden">
          <a:xfrm>
            <a:off x="211665" y="714193"/>
            <a:ext cx="8723376"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Date Placeholder 1"/>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4126845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3581406"/>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6" name="TextBox 15"/>
          <p:cNvSpPr txBox="1"/>
          <p:nvPr userDrawn="1"/>
        </p:nvSpPr>
        <p:spPr>
          <a:xfrm>
            <a:off x="27469" y="6554307"/>
            <a:ext cx="6891251" cy="253916"/>
          </a:xfrm>
          <a:prstGeom prst="rect">
            <a:avLst/>
          </a:prstGeom>
          <a:noFill/>
        </p:spPr>
        <p:txBody>
          <a:bodyPr wrap="square" rtlCol="0">
            <a:spAutoFit/>
          </a:bodyPr>
          <a:lstStyle/>
          <a:p>
            <a:pPr fontAlgn="auto">
              <a:spcBef>
                <a:spcPts val="0"/>
              </a:spcBef>
              <a:spcAft>
                <a:spcPts val="0"/>
              </a:spcAft>
              <a:defRPr/>
            </a:pPr>
            <a:r>
              <a:rPr lang="ru-RU" sz="1050" b="1" spc="200" dirty="0">
                <a:solidFill>
                  <a:srgbClr val="31B6FD">
                    <a:lumMod val="50000"/>
                  </a:srgbClr>
                </a:solidFill>
                <a:latin typeface="Arial" panose="020B0604020202020204" pitchFamily="34" charset="0"/>
                <a:cs typeface="Arial" panose="020B0604020202020204" pitchFamily="34" charset="0"/>
              </a:rPr>
              <a:t>Ассоциация медицинских сестер России </a:t>
            </a:r>
          </a:p>
        </p:txBody>
      </p:sp>
    </p:spTree>
    <p:extLst>
      <p:ext uri="{BB962C8B-B14F-4D97-AF65-F5344CB8AC3E}">
        <p14:creationId xmlns:p14="http://schemas.microsoft.com/office/powerpoint/2010/main" val="3530129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D3780CB-D868-4CA5-B1C0-59CB61AA1651}" type="datetimeFigureOut">
              <a:rPr lang="ru-RU"/>
              <a:pPr>
                <a:defRPr/>
              </a:pPr>
              <a:t>11.04.2018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7FBDC59-375A-4CC4-B958-7487D0BFB426}" type="slidenum">
              <a:rPr lang="ru-RU"/>
              <a:pPr>
                <a:defRPr/>
              </a:pPr>
              <a:t>‹#›</a:t>
            </a:fld>
            <a:endParaRPr lang="ru-RU"/>
          </a:p>
        </p:txBody>
      </p:sp>
    </p:spTree>
    <p:extLst>
      <p:ext uri="{BB962C8B-B14F-4D97-AF65-F5344CB8AC3E}">
        <p14:creationId xmlns:p14="http://schemas.microsoft.com/office/powerpoint/2010/main" val="1715467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Title 1"/>
          <p:cNvSpPr>
            <a:spLocks noGrp="1"/>
          </p:cNvSpPr>
          <p:nvPr>
            <p:ph type="title"/>
          </p:nvPr>
        </p:nvSpPr>
        <p:spPr>
          <a:xfrm>
            <a:off x="4874165" y="338673"/>
            <a:ext cx="3812645" cy="2429935"/>
          </a:xfrm>
        </p:spPr>
        <p:txBody>
          <a:bodyPr anchor="b">
            <a:normAutofit/>
          </a:bodyPr>
          <a:lstStyle>
            <a:lvl1pPr algn="l">
              <a:defRPr sz="2800" b="0">
                <a:solidFill>
                  <a:srgbClr val="FFFFFF"/>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486834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6" name="TextBox 15"/>
          <p:cNvSpPr txBox="1"/>
          <p:nvPr userDrawn="1"/>
        </p:nvSpPr>
        <p:spPr>
          <a:xfrm>
            <a:off x="27469" y="6554307"/>
            <a:ext cx="6891251" cy="253916"/>
          </a:xfrm>
          <a:prstGeom prst="rect">
            <a:avLst/>
          </a:prstGeom>
          <a:noFill/>
        </p:spPr>
        <p:txBody>
          <a:bodyPr wrap="square" rtlCol="0">
            <a:spAutoFit/>
          </a:bodyPr>
          <a:lstStyle/>
          <a:p>
            <a:pPr fontAlgn="auto">
              <a:spcBef>
                <a:spcPts val="0"/>
              </a:spcBef>
              <a:spcAft>
                <a:spcPts val="0"/>
              </a:spcAft>
              <a:defRPr/>
            </a:pPr>
            <a:r>
              <a:rPr lang="ru-RU" sz="1050" b="1" spc="200" dirty="0">
                <a:solidFill>
                  <a:srgbClr val="31B6FD">
                    <a:lumMod val="50000"/>
                  </a:srgbClr>
                </a:solidFill>
                <a:latin typeface="Arial" panose="020B0604020202020204" pitchFamily="34" charset="0"/>
                <a:cs typeface="Arial" panose="020B0604020202020204" pitchFamily="34" charset="0"/>
              </a:rPr>
              <a:t>Ассоциация медицинских сестер России </a:t>
            </a:r>
          </a:p>
        </p:txBody>
      </p:sp>
    </p:spTree>
    <p:extLst>
      <p:ext uri="{BB962C8B-B14F-4D97-AF65-F5344CB8AC3E}">
        <p14:creationId xmlns:p14="http://schemas.microsoft.com/office/powerpoint/2010/main" val="3492833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981481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073E87"/>
                </a:solidFill>
              </a:rPr>
              <a:pPr/>
              <a:t>11.04.2018</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57200" y="1447806"/>
            <a:ext cx="60198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4" name="TextBox 13"/>
          <p:cNvSpPr txBox="1"/>
          <p:nvPr userDrawn="1"/>
        </p:nvSpPr>
        <p:spPr>
          <a:xfrm>
            <a:off x="27469" y="6554307"/>
            <a:ext cx="6891251" cy="253916"/>
          </a:xfrm>
          <a:prstGeom prst="rect">
            <a:avLst/>
          </a:prstGeom>
          <a:noFill/>
        </p:spPr>
        <p:txBody>
          <a:bodyPr wrap="square" rtlCol="0">
            <a:spAutoFit/>
          </a:bodyPr>
          <a:lstStyle/>
          <a:p>
            <a:pPr fontAlgn="auto">
              <a:spcBef>
                <a:spcPts val="0"/>
              </a:spcBef>
              <a:spcAft>
                <a:spcPts val="0"/>
              </a:spcAft>
              <a:defRPr/>
            </a:pPr>
            <a:r>
              <a:rPr lang="ru-RU" sz="1050" b="1" spc="200" dirty="0">
                <a:solidFill>
                  <a:srgbClr val="31B6FD">
                    <a:lumMod val="50000"/>
                  </a:srgbClr>
                </a:solidFill>
                <a:latin typeface="Arial" panose="020B0604020202020204" pitchFamily="34" charset="0"/>
                <a:cs typeface="Arial" panose="020B0604020202020204" pitchFamily="34" charset="0"/>
              </a:rPr>
              <a:t>Ассоциация медицинских сестер России </a:t>
            </a:r>
          </a:p>
        </p:txBody>
      </p:sp>
    </p:spTree>
    <p:extLst>
      <p:ext uri="{BB962C8B-B14F-4D97-AF65-F5344CB8AC3E}">
        <p14:creationId xmlns:p14="http://schemas.microsoft.com/office/powerpoint/2010/main" val="1671752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5167"/>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5"/>
            <a:ext cx="4038600" cy="1869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5"/>
            <a:ext cx="4038600" cy="1869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672417"/>
            <a:ext cx="4038600" cy="1869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672417"/>
            <a:ext cx="4038600" cy="18690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71325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3"/>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fld id="{89A2F015-D540-4717-9D89-FFE620FB1F64}" type="datetimeFigureOut">
              <a:rPr lang="ru-RU" smtClean="0"/>
              <a:pPr>
                <a:defRPr/>
              </a:pPr>
              <a:t>11.04.2018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DADD957B-424A-43B2-A0FD-1F1602043BA8}" type="slidenum">
              <a:rPr lang="ru-RU" smtClean="0"/>
              <a:pPr>
                <a:defRPr/>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7D3780CB-D868-4CA5-B1C0-59CB61AA1651}" type="datetimeFigureOut">
              <a:rPr lang="ru-RU" smtClean="0"/>
              <a:pPr>
                <a:defRPr/>
              </a:pPr>
              <a:t>11.04.2018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7FBDC59-375A-4CC4-B958-7487D0BFB426}" type="slidenum">
              <a:rPr lang="ru-RU" smtClean="0"/>
              <a:pPr>
                <a:defRPr/>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44" y="4203593"/>
            <a:ext cx="287642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89"/>
            <a:ext cx="5544515"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3"/>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6"/>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7"/>
            <a:ext cx="8723376"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52"/>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fld id="{9DE4FBF1-31B7-44CF-B4D1-E29C45346B02}" type="datetimeFigureOut">
              <a:rPr lang="ru-RU" smtClean="0"/>
              <a:pPr>
                <a:defRPr/>
              </a:pPr>
              <a:t>11.04.2018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1CA63C8-E66E-4BD1-A93E-D80F84E7F39B}" type="slidenum">
              <a:rPr lang="ru-RU" smtClean="0"/>
              <a:pPr>
                <a:defRPr/>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pPr>
              <a:defRPr/>
            </a:pPr>
            <a:fld id="{D72DBE89-0C60-43F5-A965-8452005C4E67}" type="datetimeFigureOut">
              <a:rPr lang="ru-RU" smtClean="0"/>
              <a:pPr>
                <a:defRPr/>
              </a:pPr>
              <a:t>11.04.2018</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E64E906-BE0D-4D46-AD9D-A3C59DEA3C78}" type="slidenum">
              <a:rPr lang="ru-RU" smtClean="0"/>
              <a:pPr>
                <a:defRPr/>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3"/>
            <a:ext cx="3822192" cy="639763"/>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7" y="3429001"/>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3"/>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1"/>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fld id="{8E37E784-197B-4E77-A6B9-B267C8B80BD3}" type="datetimeFigureOut">
              <a:rPr lang="ru-RU" smtClean="0"/>
              <a:pPr>
                <a:defRPr/>
              </a:pPr>
              <a:t>11.04.2018</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9700A83C-0917-4858-9B50-2CF8CDFA683C}" type="slidenum">
              <a:rPr lang="ru-RU" smtClean="0"/>
              <a:pPr>
                <a:defRPr/>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pPr>
              <a:defRPr/>
            </a:pPr>
            <a:fld id="{66327D5A-387B-47C9-AE8D-9E0962327E85}" type="datetimeFigureOut">
              <a:rPr lang="ru-RU" smtClean="0"/>
              <a:pPr>
                <a:defRPr/>
              </a:pPr>
              <a:t>11.04.2018</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46E9A641-01FC-4837-9353-A2CB272C8EFC}" type="slidenum">
              <a:rPr lang="ru-RU" smtClean="0"/>
              <a:pPr>
                <a:defRPr/>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DE4FBF1-31B7-44CF-B4D1-E29C45346B02}" type="datetimeFigureOut">
              <a:rPr lang="ru-RU"/>
              <a:pPr>
                <a:defRPr/>
              </a:pPr>
              <a:t>11.04.2018</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1CA63C8-E66E-4BD1-A93E-D80F84E7F39B}" type="slidenum">
              <a:rPr lang="ru-RU"/>
              <a:pPr>
                <a:defRPr/>
              </a:pPr>
              <a:t>‹#›</a:t>
            </a:fld>
            <a:endParaRPr lang="ru-RU"/>
          </a:p>
        </p:txBody>
      </p:sp>
    </p:spTree>
    <p:extLst>
      <p:ext uri="{BB962C8B-B14F-4D97-AF65-F5344CB8AC3E}">
        <p14:creationId xmlns:p14="http://schemas.microsoft.com/office/powerpoint/2010/main" val="32557733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3"/>
            <a:ext cx="8723376"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fld id="{BBCA3F81-F7C6-4D30-88EC-F8E280D41807}" type="datetimeFigureOut">
              <a:rPr lang="ru-RU" smtClean="0"/>
              <a:pPr>
                <a:defRPr/>
              </a:pPr>
              <a:t>11.04.2018</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2D86C13D-FDBD-41DB-A20A-9811552E3880}" type="slidenum">
              <a:rPr lang="ru-RU" smtClean="0"/>
              <a:pPr>
                <a:defRPr/>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3CDBB2D6-CFBE-43EC-B526-AA0E3D526859}" type="datetimeFigureOut">
              <a:rPr lang="ru-RU" smtClean="0"/>
              <a:pPr>
                <a:defRPr/>
              </a:pPr>
              <a:t>11.04.2018</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2D85F687-F610-450D-ABA5-FD975760A504}" type="slidenum">
              <a:rPr lang="ru-RU" smtClean="0"/>
              <a:pPr>
                <a:defRPr/>
              </a:pPr>
              <a:t>‹#›</a:t>
            </a:fld>
            <a:endParaRPr lang="ru-RU"/>
          </a:p>
        </p:txBody>
      </p:sp>
      <p:sp>
        <p:nvSpPr>
          <p:cNvPr id="4" name="Text Placeholder 3"/>
          <p:cNvSpPr>
            <a:spLocks noGrp="1"/>
          </p:cNvSpPr>
          <p:nvPr>
            <p:ph type="body" sz="half" idx="2"/>
          </p:nvPr>
        </p:nvSpPr>
        <p:spPr>
          <a:xfrm>
            <a:off x="914400" y="3581404"/>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61" y="338670"/>
            <a:ext cx="3812645" cy="2429935"/>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9"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fld id="{420675E9-97BB-40DF-BD88-964593C38709}" type="datetimeFigureOut">
              <a:rPr lang="ru-RU" smtClean="0"/>
              <a:pPr>
                <a:defRPr/>
              </a:pPr>
              <a:t>11.04.2018</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73291F30-8310-4888-8674-A69F2BE03ADD}" type="slidenum">
              <a:rPr lang="ru-RU" smtClean="0"/>
              <a:pPr>
                <a:defRPr/>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fld id="{7F916F43-4B4C-4AF1-8477-B5EE0A9A5005}" type="datetimeFigureOut">
              <a:rPr lang="ru-RU" smtClean="0"/>
              <a:pPr>
                <a:defRPr/>
              </a:pPr>
              <a:t>11.04.2018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92F7E03-2EC4-4532-8049-F3BE8E533C16}" type="slidenum">
              <a:rPr lang="ru-RU" smtClean="0"/>
              <a:pPr>
                <a:defRPr/>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fld id="{D33F5E40-2F71-42B1-A38B-AA6210598439}" type="datetimeFigureOut">
              <a:rPr lang="ru-RU" smtClean="0"/>
              <a:pPr>
                <a:defRPr/>
              </a:pPr>
              <a:t>11.04.2018</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C3EE4F-7486-490D-9BF7-D4443A03CAA5}" type="slidenum">
              <a:rPr lang="ru-RU" smtClean="0"/>
              <a:pPr>
                <a:defRPr/>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3"/>
            <a:ext cx="60198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D72DBE89-0C60-43F5-A965-8452005C4E67}" type="datetimeFigureOut">
              <a:rPr lang="ru-RU"/>
              <a:pPr>
                <a:defRPr/>
              </a:pPr>
              <a:t>11.04.2018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E64E906-BE0D-4D46-AD9D-A3C59DEA3C78}" type="slidenum">
              <a:rPr lang="ru-RU"/>
              <a:pPr>
                <a:defRPr/>
              </a:pPr>
              <a:t>‹#›</a:t>
            </a:fld>
            <a:endParaRPr lang="ru-RU"/>
          </a:p>
        </p:txBody>
      </p:sp>
    </p:spTree>
    <p:extLst>
      <p:ext uri="{BB962C8B-B14F-4D97-AF65-F5344CB8AC3E}">
        <p14:creationId xmlns:p14="http://schemas.microsoft.com/office/powerpoint/2010/main" val="24418288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E37E784-197B-4E77-A6B9-B267C8B80BD3}" type="datetimeFigureOut">
              <a:rPr lang="ru-RU"/>
              <a:pPr>
                <a:defRPr/>
              </a:pPr>
              <a:t>11.04.2018</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9700A83C-0917-4858-9B50-2CF8CDFA683C}" type="slidenum">
              <a:rPr lang="ru-RU"/>
              <a:pPr>
                <a:defRPr/>
              </a:pPr>
              <a:t>‹#›</a:t>
            </a:fld>
            <a:endParaRPr lang="ru-RU"/>
          </a:p>
        </p:txBody>
      </p:sp>
    </p:spTree>
    <p:extLst>
      <p:ext uri="{BB962C8B-B14F-4D97-AF65-F5344CB8AC3E}">
        <p14:creationId xmlns:p14="http://schemas.microsoft.com/office/powerpoint/2010/main" val="9502586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6327D5A-387B-47C9-AE8D-9E0962327E85}" type="datetimeFigureOut">
              <a:rPr lang="ru-RU"/>
              <a:pPr>
                <a:defRPr/>
              </a:pPr>
              <a:t>11.04.2018</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46E9A641-01FC-4837-9353-A2CB272C8EFC}" type="slidenum">
              <a:rPr lang="ru-RU"/>
              <a:pPr>
                <a:defRPr/>
              </a:pPr>
              <a:t>‹#›</a:t>
            </a:fld>
            <a:endParaRPr lang="ru-RU"/>
          </a:p>
        </p:txBody>
      </p:sp>
    </p:spTree>
    <p:extLst>
      <p:ext uri="{BB962C8B-B14F-4D97-AF65-F5344CB8AC3E}">
        <p14:creationId xmlns:p14="http://schemas.microsoft.com/office/powerpoint/2010/main" val="18995779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BCA3F81-F7C6-4D30-88EC-F8E280D41807}" type="datetimeFigureOut">
              <a:rPr lang="ru-RU"/>
              <a:pPr>
                <a:defRPr/>
              </a:pPr>
              <a:t>11.04.2018</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2D86C13D-FDBD-41DB-A20A-9811552E3880}" type="slidenum">
              <a:rPr lang="ru-RU"/>
              <a:pPr>
                <a:defRPr/>
              </a:pPr>
              <a:t>‹#›</a:t>
            </a:fld>
            <a:endParaRPr lang="ru-RU"/>
          </a:p>
        </p:txBody>
      </p:sp>
    </p:spTree>
    <p:extLst>
      <p:ext uri="{BB962C8B-B14F-4D97-AF65-F5344CB8AC3E}">
        <p14:creationId xmlns:p14="http://schemas.microsoft.com/office/powerpoint/2010/main" val="11205878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6" y="273049"/>
            <a:ext cx="3008313" cy="116205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CDBB2D6-CFBE-43EC-B526-AA0E3D526859}" type="datetimeFigureOut">
              <a:rPr lang="ru-RU"/>
              <a:pPr>
                <a:defRPr/>
              </a:pPr>
              <a:t>11.04.2018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2D85F687-F610-450D-ABA5-FD975760A504}" type="slidenum">
              <a:rPr lang="ru-RU"/>
              <a:pPr>
                <a:defRPr/>
              </a:pPr>
              <a:t>‹#›</a:t>
            </a:fld>
            <a:endParaRPr lang="ru-RU"/>
          </a:p>
        </p:txBody>
      </p:sp>
    </p:spTree>
    <p:extLst>
      <p:ext uri="{BB962C8B-B14F-4D97-AF65-F5344CB8AC3E}">
        <p14:creationId xmlns:p14="http://schemas.microsoft.com/office/powerpoint/2010/main" val="1511162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420675E9-97BB-40DF-BD88-964593C38709}" type="datetimeFigureOut">
              <a:rPr lang="ru-RU"/>
              <a:pPr>
                <a:defRPr/>
              </a:pPr>
              <a:t>11.04.2018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3291F30-8310-4888-8674-A69F2BE03ADD}" type="slidenum">
              <a:rPr lang="ru-RU"/>
              <a:pPr>
                <a:defRPr/>
              </a:pPr>
              <a:t>‹#›</a:t>
            </a:fld>
            <a:endParaRPr lang="ru-RU"/>
          </a:p>
        </p:txBody>
      </p:sp>
    </p:spTree>
    <p:extLst>
      <p:ext uri="{BB962C8B-B14F-4D97-AF65-F5344CB8AC3E}">
        <p14:creationId xmlns:p14="http://schemas.microsoft.com/office/powerpoint/2010/main" val="11576818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A5A49AA-239D-4E14-818B-1B28F4EE36AC}" type="datetimeFigureOut">
              <a:rPr lang="ru-RU"/>
              <a:pPr>
                <a:defRPr/>
              </a:pPr>
              <a:t>11.04.2018</a:t>
            </a:fld>
            <a:endParaRPr lang="ru-RU"/>
          </a:p>
        </p:txBody>
      </p:sp>
      <p:sp>
        <p:nvSpPr>
          <p:cNvPr id="5" name="Нижний колонтитул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8E8E2CF-FBFE-444C-BF1E-ADE24E72838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8" name="Group 15"/>
          <p:cNvGrpSpPr>
            <a:grpSpLocks noChangeAspect="1"/>
          </p:cNvGrpSpPr>
          <p:nvPr/>
        </p:nvGrpSpPr>
        <p:grpSpPr bwMode="hidden">
          <a:xfrm>
            <a:off x="211665" y="1679429"/>
            <a:ext cx="8723376"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B4C71EC6-210F-42DE-9C53-41977AD35B3D}" type="datetimeFigureOut">
              <a:rPr lang="ru-RU" smtClean="0">
                <a:solidFill>
                  <a:srgbClr val="073E87"/>
                </a:solidFill>
                <a:latin typeface="Candara"/>
                <a:cs typeface="+mn-cs"/>
              </a:rPr>
              <a:pPr fontAlgn="auto">
                <a:spcBef>
                  <a:spcPts val="0"/>
                </a:spcBef>
                <a:spcAft>
                  <a:spcPts val="0"/>
                </a:spcAft>
              </a:pPr>
              <a:t>11.04.2018</a:t>
            </a:fld>
            <a:endParaRPr lang="ru-RU">
              <a:solidFill>
                <a:srgbClr val="073E87"/>
              </a:solidFill>
              <a:latin typeface="Candara"/>
              <a:cs typeface="+mn-cs"/>
            </a:endParaRPr>
          </a:p>
        </p:txBody>
      </p:sp>
      <p:sp>
        <p:nvSpPr>
          <p:cNvPr id="5" name="Footer Placeholder 4"/>
          <p:cNvSpPr>
            <a:spLocks noGrp="1"/>
          </p:cNvSpPr>
          <p:nvPr>
            <p:ph type="ftr" sz="quarter" idx="3"/>
          </p:nvPr>
        </p:nvSpPr>
        <p:spPr>
          <a:xfrm>
            <a:off x="19364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ru-RU" dirty="0">
              <a:solidFill>
                <a:srgbClr val="073E87"/>
              </a:solidFill>
              <a:latin typeface="Candara"/>
              <a:cs typeface="+mn-cs"/>
            </a:endParaRPr>
          </a:p>
        </p:txBody>
      </p:sp>
      <p:sp>
        <p:nvSpPr>
          <p:cNvPr id="6" name="Slide Number Placeholder 5"/>
          <p:cNvSpPr>
            <a:spLocks noGrp="1"/>
          </p:cNvSpPr>
          <p:nvPr>
            <p:ph type="sldNum" sz="quarter" idx="4"/>
          </p:nvPr>
        </p:nvSpPr>
        <p:spPr>
          <a:xfrm>
            <a:off x="3991088" y="6250164"/>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B19B0651-EE4F-4900-A07F-96A6BFA9D0F0}" type="slidenum">
              <a:rPr lang="ru-RU" smtClean="0">
                <a:solidFill>
                  <a:srgbClr val="073E87"/>
                </a:solidFill>
                <a:latin typeface="Candara"/>
                <a:cs typeface="+mn-cs"/>
              </a:rPr>
              <a:pPr fontAlgn="auto">
                <a:spcBef>
                  <a:spcPts val="0"/>
                </a:spcBef>
                <a:spcAft>
                  <a:spcPts val="0"/>
                </a:spcAft>
              </a:pPr>
              <a:t>‹#›</a:t>
            </a:fld>
            <a:endParaRPr lang="ru-RU">
              <a:solidFill>
                <a:srgbClr val="073E87"/>
              </a:solidFill>
              <a:latin typeface="Candara"/>
              <a:cs typeface="+mn-cs"/>
            </a:endParaRPr>
          </a:p>
        </p:txBody>
      </p:sp>
      <p:sp>
        <p:nvSpPr>
          <p:cNvPr id="3" name="Text Placeholder 2"/>
          <p:cNvSpPr>
            <a:spLocks noGrp="1"/>
          </p:cNvSpPr>
          <p:nvPr>
            <p:ph type="body" idx="1"/>
          </p:nvPr>
        </p:nvSpPr>
        <p:spPr>
          <a:xfrm>
            <a:off x="872070" y="2675467"/>
            <a:ext cx="7408333" cy="3450696"/>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5" name="TextBox 14"/>
          <p:cNvSpPr txBox="1"/>
          <p:nvPr userDrawn="1"/>
        </p:nvSpPr>
        <p:spPr>
          <a:xfrm>
            <a:off x="27469" y="6554307"/>
            <a:ext cx="6891251" cy="253916"/>
          </a:xfrm>
          <a:prstGeom prst="rect">
            <a:avLst/>
          </a:prstGeom>
          <a:noFill/>
        </p:spPr>
        <p:txBody>
          <a:bodyPr wrap="square" rtlCol="0">
            <a:spAutoFit/>
          </a:bodyPr>
          <a:lstStyle/>
          <a:p>
            <a:pPr fontAlgn="auto">
              <a:spcBef>
                <a:spcPts val="0"/>
              </a:spcBef>
              <a:spcAft>
                <a:spcPts val="0"/>
              </a:spcAft>
              <a:defRPr/>
            </a:pPr>
            <a:r>
              <a:rPr lang="ru-RU" sz="1050" b="1" spc="200" dirty="0">
                <a:solidFill>
                  <a:srgbClr val="31B6FD">
                    <a:lumMod val="50000"/>
                  </a:srgbClr>
                </a:solidFill>
                <a:latin typeface="Arial" panose="020B0604020202020204" pitchFamily="34" charset="0"/>
                <a:cs typeface="Arial" panose="020B0604020202020204" pitchFamily="34" charset="0"/>
              </a:rPr>
              <a:t>Ассоциация медицинских сестер России </a:t>
            </a:r>
          </a:p>
        </p:txBody>
      </p:sp>
    </p:spTree>
    <p:extLst>
      <p:ext uri="{BB962C8B-B14F-4D97-AF65-F5344CB8AC3E}">
        <p14:creationId xmlns:p14="http://schemas.microsoft.com/office/powerpoint/2010/main" val="714355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fld id="{EA5A49AA-239D-4E14-818B-1B28F4EE36AC}" type="datetimeFigureOut">
              <a:rPr lang="ru-RU" smtClean="0"/>
              <a:pPr>
                <a:defRPr/>
              </a:pPr>
              <a:t>11.04.2018</a:t>
            </a:fld>
            <a:endParaRPr lang="ru-RU"/>
          </a:p>
        </p:txBody>
      </p:sp>
      <p:sp>
        <p:nvSpPr>
          <p:cNvPr id="5" name="Footer Placeholder 4"/>
          <p:cNvSpPr>
            <a:spLocks noGrp="1"/>
          </p:cNvSpPr>
          <p:nvPr>
            <p:ph type="ftr" sz="quarter" idx="3"/>
          </p:nvPr>
        </p:nvSpPr>
        <p:spPr>
          <a:xfrm>
            <a:off x="193644"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ru-RU"/>
          </a:p>
        </p:txBody>
      </p:sp>
      <p:sp>
        <p:nvSpPr>
          <p:cNvPr id="6" name="Slide Number Placeholder 5"/>
          <p:cNvSpPr>
            <a:spLocks noGrp="1"/>
          </p:cNvSpPr>
          <p:nvPr>
            <p:ph type="sldNum" sz="quarter" idx="4"/>
          </p:nvPr>
        </p:nvSpPr>
        <p:spPr>
          <a:xfrm>
            <a:off x="3991088" y="6250164"/>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E8E8E2CF-FBFE-444C-BF1E-ADE24E72838E}" type="slidenum">
              <a:rPr lang="ru-RU" smtClean="0"/>
              <a:pPr>
                <a:defRPr/>
              </a:pPr>
              <a:t>‹#›</a:t>
            </a:fld>
            <a:endParaRPr lang="ru-RU"/>
          </a:p>
        </p:txBody>
      </p:sp>
      <p:sp>
        <p:nvSpPr>
          <p:cNvPr id="3" name="Text Placeholder 2"/>
          <p:cNvSpPr>
            <a:spLocks noGrp="1"/>
          </p:cNvSpPr>
          <p:nvPr>
            <p:ph type="body" idx="1"/>
          </p:nvPr>
        </p:nvSpPr>
        <p:spPr>
          <a:xfrm>
            <a:off x="872070"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gif"/></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gif"/><Relationship Id="rId5" Type="http://schemas.openxmlformats.org/officeDocument/2006/relationships/image" Target="../media/image43.jpe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5.gif"/><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5.gif"/><Relationship Id="rId7"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5.gi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6.jpe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microsoft.com/office/2007/relationships/hdphoto" Target="../media/hdphoto2.wdp"/><Relationship Id="rId5" Type="http://schemas.openxmlformats.org/officeDocument/2006/relationships/diagramQuickStyle" Target="../diagrams/quickStyle5.xml"/><Relationship Id="rId10" Type="http://schemas.openxmlformats.org/officeDocument/2006/relationships/image" Target="../media/image80.jpeg"/><Relationship Id="rId4" Type="http://schemas.openxmlformats.org/officeDocument/2006/relationships/diagramLayout" Target="../diagrams/layout5.xml"/><Relationship Id="rId9"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86.jpeg"/><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25.gif"/></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6.jpeg"/><Relationship Id="rId7" Type="http://schemas.openxmlformats.org/officeDocument/2006/relationships/diagramColors" Target="../diagrams/colors6.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5.gif"/></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6.jpeg"/><Relationship Id="rId7" Type="http://schemas.openxmlformats.org/officeDocument/2006/relationships/diagramColors" Target="../diagrams/colors7.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5.gif"/></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hyperlink" Target="mailto:Julia@medsestre.ru" TargetMode="External"/><Relationship Id="rId4" Type="http://schemas.openxmlformats.org/officeDocument/2006/relationships/image" Target="../media/image25.gif"/></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hyperlink" Target="mailto:RNA@medsestre.r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microsoft.com/office/2007/relationships/hdphoto" Target="../media/hdphoto1.wdp"/><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мои документы\Мои документы\РАМС\ДОКЛАДЫ\ДОКЛАДЫ 2017\ПРЕЗЕНТАЦИЯ О РАМС\Для презентации_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3"/>
            <a:ext cx="9144000" cy="646723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51817" y="908726"/>
            <a:ext cx="8768493" cy="2585323"/>
          </a:xfrm>
          <a:prstGeom prst="rect">
            <a:avLst/>
          </a:prstGeom>
          <a:noFill/>
        </p:spPr>
        <p:txBody>
          <a:bodyPr>
            <a:spAutoFit/>
          </a:bodyPr>
          <a:lstStyle/>
          <a:p>
            <a:pPr algn="r" fontAlgn="auto">
              <a:spcBef>
                <a:spcPts val="0"/>
              </a:spcBef>
              <a:spcAft>
                <a:spcPts val="0"/>
              </a:spcAft>
              <a:defRPr/>
            </a:pPr>
            <a:r>
              <a:rPr lang="ru-RU" sz="5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mn-lt"/>
                <a:cs typeface="+mn-cs"/>
              </a:rPr>
              <a:t>Развитие сестринской практики - итоги и стратегические перспективы</a:t>
            </a:r>
          </a:p>
        </p:txBody>
      </p:sp>
      <p:sp>
        <p:nvSpPr>
          <p:cNvPr id="2054" name="TextBox 5"/>
          <p:cNvSpPr txBox="1">
            <a:spLocks noChangeArrowheads="1"/>
          </p:cNvSpPr>
          <p:nvPr/>
        </p:nvSpPr>
        <p:spPr bwMode="auto">
          <a:xfrm>
            <a:off x="4427538" y="4797425"/>
            <a:ext cx="4413250" cy="163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ru-RU" altLang="ru-RU" sz="2000" b="1" dirty="0"/>
              <a:t>Саркисова В.А. </a:t>
            </a:r>
            <a:r>
              <a:rPr lang="ru-RU" altLang="ru-RU" sz="1600" b="1" dirty="0"/>
              <a:t/>
            </a:r>
            <a:br>
              <a:rPr lang="ru-RU" altLang="ru-RU" sz="1600" b="1" dirty="0"/>
            </a:br>
            <a:r>
              <a:rPr lang="ru-RU" altLang="ru-RU" sz="1600" b="1" dirty="0"/>
              <a:t>президент Общероссийской общественной организации «Ассоциация медицинских сестер России»</a:t>
            </a:r>
            <a:br>
              <a:rPr lang="ru-RU" altLang="ru-RU" sz="1600" b="1" dirty="0"/>
            </a:br>
            <a:r>
              <a:rPr lang="ru-RU" altLang="ru-RU" sz="1600" b="1" dirty="0"/>
              <a:t>председатель Европейского форума сестринских и акушерских ассоциаций</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318822" y="274639"/>
            <a:ext cx="6910783" cy="1143000"/>
          </a:xfrm>
        </p:spPr>
        <p:txBody>
          <a:bodyPr>
            <a:noAutofit/>
          </a:bodyPr>
          <a:lstStyle/>
          <a:p>
            <a:pPr algn="l"/>
            <a:r>
              <a:rPr lang="ru-RU" sz="3200" b="1" dirty="0" smtClean="0">
                <a:solidFill>
                  <a:schemeClr val="tx2"/>
                </a:solidFill>
              </a:rPr>
              <a:t>Организационная структура РАМС</a:t>
            </a:r>
            <a:endParaRPr lang="ru-RU" sz="3200" b="1" dirty="0">
              <a:solidFill>
                <a:schemeClr val="tx2"/>
              </a:solidFill>
            </a:endParaRPr>
          </a:p>
        </p:txBody>
      </p:sp>
      <p:graphicFrame>
        <p:nvGraphicFramePr>
          <p:cNvPr id="4" name="Содержимое 7"/>
          <p:cNvGraphicFramePr>
            <a:graphicFrameLocks/>
          </p:cNvGraphicFramePr>
          <p:nvPr>
            <p:extLst>
              <p:ext uri="{D42A27DB-BD31-4B8C-83A1-F6EECF244321}">
                <p14:modId xmlns:p14="http://schemas.microsoft.com/office/powerpoint/2010/main" val="2108514240"/>
              </p:ext>
            </p:extLst>
          </p:nvPr>
        </p:nvGraphicFramePr>
        <p:xfrm>
          <a:off x="804852" y="1196752"/>
          <a:ext cx="7391400" cy="230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05805" y="4293100"/>
            <a:ext cx="7429552" cy="461665"/>
          </a:xfrm>
          <a:prstGeom prst="rect">
            <a:avLst/>
          </a:prstGeom>
          <a:solidFill>
            <a:srgbClr val="C000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a:spAutoFit/>
          </a:bodyPr>
          <a:lstStyle/>
          <a:p>
            <a:pPr algn="ctr" fontAlgn="auto">
              <a:spcBef>
                <a:spcPts val="0"/>
              </a:spcBef>
              <a:spcAft>
                <a:spcPts val="0"/>
              </a:spcAft>
              <a:defRPr/>
            </a:pPr>
            <a:r>
              <a:rPr lang="ru-RU" sz="2400" b="1" dirty="0" smtClean="0">
                <a:solidFill>
                  <a:srgbClr val="FFFFFF"/>
                </a:solidFill>
              </a:rPr>
              <a:t>Координационный совет</a:t>
            </a:r>
            <a:endParaRPr lang="ru-RU" sz="2400" b="1" dirty="0">
              <a:solidFill>
                <a:srgbClr val="FFFFFF"/>
              </a:solidFill>
            </a:endParaRPr>
          </a:p>
        </p:txBody>
      </p:sp>
      <p:pic>
        <p:nvPicPr>
          <p:cNvPr id="6"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9518" y="442468"/>
            <a:ext cx="754285" cy="75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79518" y="3442149"/>
            <a:ext cx="2062127" cy="707886"/>
          </a:xfrm>
          <a:prstGeom prst="rect">
            <a:avLst/>
          </a:prstGeom>
          <a:solidFill>
            <a:srgbClr val="0066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spcBef>
                <a:spcPts val="0"/>
              </a:spcBef>
              <a:spcAft>
                <a:spcPts val="0"/>
              </a:spcAft>
              <a:defRPr/>
            </a:pPr>
            <a:r>
              <a:rPr lang="ru-RU" sz="2000" dirty="0" smtClean="0">
                <a:solidFill>
                  <a:srgbClr val="FFFFFF"/>
                </a:solidFill>
              </a:rPr>
              <a:t>Этический комитет</a:t>
            </a:r>
            <a:endParaRPr lang="ru-RU" sz="2000" dirty="0">
              <a:solidFill>
                <a:srgbClr val="FFFFFF"/>
              </a:solidFill>
            </a:endParaRPr>
          </a:p>
        </p:txBody>
      </p:sp>
      <p:sp>
        <p:nvSpPr>
          <p:cNvPr id="8" name="TextBox 7"/>
          <p:cNvSpPr txBox="1"/>
          <p:nvPr/>
        </p:nvSpPr>
        <p:spPr>
          <a:xfrm>
            <a:off x="2339758" y="3442149"/>
            <a:ext cx="2062127" cy="707886"/>
          </a:xfrm>
          <a:prstGeom prst="rect">
            <a:avLst/>
          </a:prstGeom>
          <a:solidFill>
            <a:srgbClr val="0066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spcBef>
                <a:spcPts val="0"/>
              </a:spcBef>
              <a:spcAft>
                <a:spcPts val="0"/>
              </a:spcAft>
              <a:defRPr/>
            </a:pPr>
            <a:r>
              <a:rPr lang="ru-RU" sz="2000" dirty="0" smtClean="0">
                <a:solidFill>
                  <a:srgbClr val="FFFFFF"/>
                </a:solidFill>
              </a:rPr>
              <a:t>Профессиональный комитет</a:t>
            </a:r>
            <a:endParaRPr lang="ru-RU" sz="2000" dirty="0">
              <a:solidFill>
                <a:srgbClr val="FFFFFF"/>
              </a:solidFill>
            </a:endParaRPr>
          </a:p>
        </p:txBody>
      </p:sp>
      <p:sp>
        <p:nvSpPr>
          <p:cNvPr id="9" name="TextBox 8"/>
          <p:cNvSpPr txBox="1"/>
          <p:nvPr/>
        </p:nvSpPr>
        <p:spPr>
          <a:xfrm>
            <a:off x="4534592" y="3442149"/>
            <a:ext cx="2062127" cy="707886"/>
          </a:xfrm>
          <a:prstGeom prst="rect">
            <a:avLst/>
          </a:prstGeom>
          <a:solidFill>
            <a:srgbClr val="0066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spcBef>
                <a:spcPts val="0"/>
              </a:spcBef>
              <a:spcAft>
                <a:spcPts val="0"/>
              </a:spcAft>
              <a:defRPr/>
            </a:pPr>
            <a:r>
              <a:rPr lang="ru-RU" sz="2000" dirty="0" smtClean="0">
                <a:solidFill>
                  <a:srgbClr val="FFFFFF"/>
                </a:solidFill>
              </a:rPr>
              <a:t>Информационный комитет</a:t>
            </a:r>
            <a:endParaRPr lang="ru-RU" sz="2000" dirty="0">
              <a:solidFill>
                <a:srgbClr val="FFFFFF"/>
              </a:solidFill>
            </a:endParaRPr>
          </a:p>
        </p:txBody>
      </p:sp>
      <p:sp>
        <p:nvSpPr>
          <p:cNvPr id="10" name="TextBox 9"/>
          <p:cNvSpPr txBox="1"/>
          <p:nvPr/>
        </p:nvSpPr>
        <p:spPr>
          <a:xfrm>
            <a:off x="6732246" y="3442153"/>
            <a:ext cx="2062127" cy="646331"/>
          </a:xfrm>
          <a:prstGeom prst="rect">
            <a:avLst/>
          </a:prstGeom>
          <a:solidFill>
            <a:srgbClr val="006600"/>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wrap="square">
            <a:spAutoFit/>
          </a:bodyPr>
          <a:lstStyle/>
          <a:p>
            <a:pPr algn="ctr" fontAlgn="auto">
              <a:spcBef>
                <a:spcPts val="0"/>
              </a:spcBef>
              <a:spcAft>
                <a:spcPts val="0"/>
              </a:spcAft>
              <a:defRPr/>
            </a:pPr>
            <a:r>
              <a:rPr lang="ru-RU" b="1" dirty="0" smtClean="0">
                <a:solidFill>
                  <a:srgbClr val="FFFFFF"/>
                </a:solidFill>
              </a:rPr>
              <a:t>По связям с общественностью</a:t>
            </a:r>
            <a:endParaRPr lang="ru-RU" b="1" dirty="0">
              <a:solidFill>
                <a:srgbClr val="FFFFFF"/>
              </a:solidFill>
            </a:endParaRPr>
          </a:p>
        </p:txBody>
      </p:sp>
      <p:sp>
        <p:nvSpPr>
          <p:cNvPr id="11" name="TextBox 10"/>
          <p:cNvSpPr txBox="1"/>
          <p:nvPr/>
        </p:nvSpPr>
        <p:spPr>
          <a:xfrm>
            <a:off x="805805" y="4885300"/>
            <a:ext cx="7429552" cy="461665"/>
          </a:xfrm>
          <a:prstGeom prst="rect">
            <a:avLst/>
          </a:prstGeom>
          <a:solidFill>
            <a:schemeClr val="accent6">
              <a:lumMod val="75000"/>
            </a:schemeClr>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a:spAutoFit/>
          </a:bodyPr>
          <a:lstStyle/>
          <a:p>
            <a:pPr algn="ctr" fontAlgn="auto">
              <a:spcBef>
                <a:spcPts val="0"/>
              </a:spcBef>
              <a:spcAft>
                <a:spcPts val="0"/>
              </a:spcAft>
              <a:defRPr/>
            </a:pPr>
            <a:r>
              <a:rPr lang="ru-RU" sz="2400" b="1" dirty="0" smtClean="0">
                <a:solidFill>
                  <a:srgbClr val="FFFFFF"/>
                </a:solidFill>
              </a:rPr>
              <a:t>Специализированные секции</a:t>
            </a:r>
            <a:endParaRPr lang="ru-RU" sz="2400" b="1" dirty="0">
              <a:solidFill>
                <a:srgbClr val="FFFFFF"/>
              </a:solidFill>
            </a:endParaRPr>
          </a:p>
        </p:txBody>
      </p:sp>
      <p:sp>
        <p:nvSpPr>
          <p:cNvPr id="12" name="TextBox 11"/>
          <p:cNvSpPr txBox="1"/>
          <p:nvPr/>
        </p:nvSpPr>
        <p:spPr>
          <a:xfrm>
            <a:off x="805805" y="5499365"/>
            <a:ext cx="7429552" cy="461665"/>
          </a:xfrm>
          <a:prstGeom prst="rect">
            <a:avLst/>
          </a:prstGeom>
          <a:solidFill>
            <a:srgbClr val="3399FF"/>
          </a:solidFill>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a:spAutoFit/>
          </a:bodyPr>
          <a:lstStyle/>
          <a:p>
            <a:pPr algn="ctr" fontAlgn="auto">
              <a:spcBef>
                <a:spcPts val="0"/>
              </a:spcBef>
              <a:spcAft>
                <a:spcPts val="0"/>
              </a:spcAft>
              <a:defRPr/>
            </a:pPr>
            <a:r>
              <a:rPr lang="ru-RU" sz="2400" b="1" dirty="0" smtClean="0">
                <a:solidFill>
                  <a:srgbClr val="FFFFFF"/>
                </a:solidFill>
              </a:rPr>
              <a:t>Региональные организации</a:t>
            </a:r>
            <a:endParaRPr lang="ru-RU" sz="2400" b="1" dirty="0">
              <a:solidFill>
                <a:srgbClr val="FFFFFF"/>
              </a:solidFill>
            </a:endParaRPr>
          </a:p>
        </p:txBody>
      </p:sp>
    </p:spTree>
    <p:extLst>
      <p:ext uri="{BB962C8B-B14F-4D97-AF65-F5344CB8AC3E}">
        <p14:creationId xmlns:p14="http://schemas.microsoft.com/office/powerpoint/2010/main" val="2403640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K:\мои документы\Мои документы\РАМС\СЕМИНАР ИСПОЛНИТЕЛЬНЫХ ДИРЕКТОРОВ\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flipV="1">
            <a:off x="0" y="4896743"/>
            <a:ext cx="9144000" cy="196126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www.medsestre.ru/files/pimg/presidenty/kropacheva_o_s_.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6445" y="4129044"/>
            <a:ext cx="1813750" cy="20078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71806" y="4120474"/>
            <a:ext cx="1731009" cy="2009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http://www.medsestre.ru/files/pimg/presidenty/zorina_t_a_(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54505" y="643680"/>
            <a:ext cx="1721246" cy="2028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9" name="Picture 11" descr="http://www.medsestre.ru/files/pimg/presidenty/glazkova_tv.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23962" y="680354"/>
            <a:ext cx="1404857" cy="20138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3" name="Picture 15" descr="http://www.medsestre.ru/files/pimg/presidenty/kudrina_t_v_.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25445" y="4125150"/>
            <a:ext cx="1421053" cy="2015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5" name="Picture 17" descr="http://www.medsestre.ru/files/pimg/presidenty/nikitina_n_v_.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1144" y="4102365"/>
            <a:ext cx="1380656" cy="2045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29543" y="644640"/>
            <a:ext cx="1494419" cy="2049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9" name="Picture 21" descr="http://www.medsestre.ru/files/pimg/presidenty/solovev_n_f_.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446498" y="4120474"/>
            <a:ext cx="1431697" cy="2025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02815" y="644636"/>
            <a:ext cx="1420191" cy="2028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http://www.medsestre.ru/files/pimg/sarkisova.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23314" y="631179"/>
            <a:ext cx="1437579" cy="2082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91145" y="332656"/>
            <a:ext cx="7337668" cy="369332"/>
          </a:xfrm>
          <a:prstGeom prst="rect">
            <a:avLst/>
          </a:prstGeom>
          <a:noFill/>
        </p:spPr>
        <p:txBody>
          <a:bodyPr wrap="square" rtlCol="0">
            <a:spAutoFit/>
          </a:bodyPr>
          <a:lstStyle/>
          <a:p>
            <a:r>
              <a:rPr lang="ru-RU" b="1" dirty="0" smtClean="0">
                <a:solidFill>
                  <a:prstClr val="white"/>
                </a:solidFill>
              </a:rPr>
              <a:t> Санкт-Петербург      Омск            Астрахань        Москва             </a:t>
            </a:r>
            <a:r>
              <a:rPr lang="ru-RU" b="1" dirty="0" err="1" smtClean="0">
                <a:solidFill>
                  <a:prstClr val="white"/>
                </a:solidFill>
              </a:rPr>
              <a:t>Лен.обл</a:t>
            </a:r>
            <a:r>
              <a:rPr lang="ru-RU" b="1" dirty="0" smtClean="0">
                <a:solidFill>
                  <a:prstClr val="white"/>
                </a:solidFill>
              </a:rPr>
              <a:t>.</a:t>
            </a:r>
            <a:endParaRPr lang="ru-RU" b="1" dirty="0">
              <a:solidFill>
                <a:prstClr val="white"/>
              </a:solidFill>
            </a:endParaRPr>
          </a:p>
        </p:txBody>
      </p:sp>
      <p:sp>
        <p:nvSpPr>
          <p:cNvPr id="24" name="TextBox 23"/>
          <p:cNvSpPr txBox="1"/>
          <p:nvPr/>
        </p:nvSpPr>
        <p:spPr>
          <a:xfrm>
            <a:off x="1523314" y="6136927"/>
            <a:ext cx="7354881" cy="369332"/>
          </a:xfrm>
          <a:prstGeom prst="rect">
            <a:avLst/>
          </a:prstGeom>
          <a:noFill/>
        </p:spPr>
        <p:txBody>
          <a:bodyPr wrap="square" rtlCol="0">
            <a:spAutoFit/>
          </a:bodyPr>
          <a:lstStyle/>
          <a:p>
            <a:r>
              <a:rPr lang="ru-RU" b="1" dirty="0" smtClean="0">
                <a:solidFill>
                  <a:prstClr val="white"/>
                </a:solidFill>
              </a:rPr>
              <a:t>  Вологда            Брянск                      Киров               Иваново           </a:t>
            </a:r>
            <a:r>
              <a:rPr lang="ru-RU" b="1" dirty="0" err="1" smtClean="0">
                <a:solidFill>
                  <a:prstClr val="white"/>
                </a:solidFill>
              </a:rPr>
              <a:t>Иваново</a:t>
            </a:r>
            <a:endParaRPr lang="ru-RU" b="1" dirty="0">
              <a:solidFill>
                <a:prstClr val="white"/>
              </a:solidFill>
            </a:endParaRPr>
          </a:p>
        </p:txBody>
      </p:sp>
      <p:sp>
        <p:nvSpPr>
          <p:cNvPr id="7" name="TextBox 6"/>
          <p:cNvSpPr txBox="1"/>
          <p:nvPr/>
        </p:nvSpPr>
        <p:spPr>
          <a:xfrm>
            <a:off x="939186" y="3068964"/>
            <a:ext cx="7265628" cy="769441"/>
          </a:xfrm>
          <a:prstGeom prst="rect">
            <a:avLst/>
          </a:prstGeom>
          <a:noFill/>
        </p:spPr>
        <p:txBody>
          <a:bodyPr wrap="square" rtlCol="0">
            <a:spAutoFit/>
          </a:bodyPr>
          <a:lstStyle/>
          <a:p>
            <a:pPr algn="ctr"/>
            <a:r>
              <a:rPr lang="ru-RU" sz="4400" b="1" i="1" dirty="0" smtClean="0">
                <a:solidFill>
                  <a:srgbClr val="002060"/>
                </a:solidFill>
              </a:rPr>
              <a:t>Правление РАМС</a:t>
            </a:r>
            <a:endParaRPr lang="ru-RU" sz="4400" i="1" dirty="0">
              <a:solidFill>
                <a:srgbClr val="002060"/>
              </a:solidFill>
            </a:endParaRPr>
          </a:p>
        </p:txBody>
      </p:sp>
      <p:pic>
        <p:nvPicPr>
          <p:cNvPr id="27"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31935" y="2661788"/>
            <a:ext cx="1414513" cy="14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657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мои документы\Мои документы\ФОТО 2017\КООРД СОВЕТ 2017\DSC_1163.jpg"/>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0269" y="188640"/>
            <a:ext cx="9144000" cy="6141013"/>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a:xfrm>
            <a:off x="467544" y="188640"/>
            <a:ext cx="8229600" cy="1252728"/>
          </a:xfrm>
          <a:solidFill>
            <a:srgbClr val="FFFFFF">
              <a:alpha val="70980"/>
            </a:srgbClr>
          </a:solidFill>
          <a:ln>
            <a:solidFill>
              <a:srgbClr val="FFFFFF">
                <a:alpha val="58824"/>
              </a:srgbClr>
            </a:solidFill>
          </a:ln>
        </p:spPr>
        <p:txBody>
          <a:bodyPr/>
          <a:lstStyle/>
          <a:p>
            <a:r>
              <a:rPr lang="ru-RU" b="1" dirty="0" smtClean="0">
                <a:solidFill>
                  <a:schemeClr val="tx2"/>
                </a:solidFill>
              </a:rPr>
              <a:t>Координационный совет РАМС</a:t>
            </a:r>
            <a:endParaRPr lang="ru-RU" b="1" dirty="0">
              <a:solidFill>
                <a:schemeClr val="tx2"/>
              </a:solidFill>
            </a:endParaRPr>
          </a:p>
        </p:txBody>
      </p:sp>
      <p:sp>
        <p:nvSpPr>
          <p:cNvPr id="5" name="Заголовок 2"/>
          <p:cNvSpPr txBox="1">
            <a:spLocks/>
          </p:cNvSpPr>
          <p:nvPr/>
        </p:nvSpPr>
        <p:spPr>
          <a:xfrm>
            <a:off x="539552" y="5229200"/>
            <a:ext cx="8229600" cy="1252728"/>
          </a:xfrm>
          <a:prstGeom prst="rect">
            <a:avLst/>
          </a:prstGeom>
          <a:solidFill>
            <a:srgbClr val="FFFFFF">
              <a:alpha val="70980"/>
            </a:srgbClr>
          </a:solidFill>
          <a:ln>
            <a:solidFill>
              <a:srgbClr val="FFFFFF">
                <a:alpha val="58824"/>
              </a:srgbClr>
            </a:solidFill>
          </a:ln>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ru-RU" b="1" dirty="0" smtClean="0">
                <a:solidFill>
                  <a:srgbClr val="C00000"/>
                </a:solidFill>
              </a:rPr>
              <a:t>В составе совета руководители всех региональных отделений РАМС</a:t>
            </a:r>
            <a:endParaRPr lang="ru-RU" b="1" dirty="0">
              <a:solidFill>
                <a:srgbClr val="C00000"/>
              </a:solidFill>
            </a:endParaRPr>
          </a:p>
        </p:txBody>
      </p:sp>
      <p:pic>
        <p:nvPicPr>
          <p:cNvPr id="6"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91" y="861313"/>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161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729504"/>
            <a:ext cx="9193736" cy="6128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Заголовок 1"/>
          <p:cNvSpPr txBox="1">
            <a:spLocks/>
          </p:cNvSpPr>
          <p:nvPr/>
        </p:nvSpPr>
        <p:spPr bwMode="auto">
          <a:xfrm>
            <a:off x="-47115" y="49191"/>
            <a:ext cx="9191115" cy="787524"/>
          </a:xfrm>
          <a:prstGeom prst="rect">
            <a:avLst/>
          </a:prstGeom>
          <a:solidFill>
            <a:srgbClr val="FFFFFF">
              <a:alpha val="89020"/>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Специализированные секции</a:t>
            </a:r>
          </a:p>
        </p:txBody>
      </p:sp>
      <p:sp>
        <p:nvSpPr>
          <p:cNvPr id="12" name="Шестиугольник 11"/>
          <p:cNvSpPr/>
          <p:nvPr/>
        </p:nvSpPr>
        <p:spPr>
          <a:xfrm>
            <a:off x="107504" y="980728"/>
            <a:ext cx="1440160" cy="1152128"/>
          </a:xfrm>
          <a:prstGeom prst="hexagon">
            <a:avLst/>
          </a:prstGeom>
          <a:solidFill>
            <a:srgbClr val="FFFFCC">
              <a:alpha val="8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Шестиугольник 17"/>
          <p:cNvSpPr/>
          <p:nvPr/>
        </p:nvSpPr>
        <p:spPr>
          <a:xfrm>
            <a:off x="1403648" y="2914893"/>
            <a:ext cx="1440160" cy="1152128"/>
          </a:xfrm>
          <a:prstGeom prst="hexagon">
            <a:avLst/>
          </a:prstGeom>
          <a:solidFill>
            <a:srgbClr val="FFFFFF">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Шестиугольник 18"/>
          <p:cNvSpPr/>
          <p:nvPr/>
        </p:nvSpPr>
        <p:spPr>
          <a:xfrm>
            <a:off x="107504" y="3501008"/>
            <a:ext cx="1440160" cy="1152128"/>
          </a:xfrm>
          <a:prstGeom prst="hexagon">
            <a:avLst/>
          </a:prstGeom>
          <a:solidFill>
            <a:srgbClr val="FFFFFF">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Шестиугольник 19"/>
          <p:cNvSpPr/>
          <p:nvPr/>
        </p:nvSpPr>
        <p:spPr>
          <a:xfrm>
            <a:off x="1403648" y="4221088"/>
            <a:ext cx="1440160" cy="1152128"/>
          </a:xfrm>
          <a:prstGeom prst="hexagon">
            <a:avLst/>
          </a:prstGeom>
          <a:solidFill>
            <a:srgbClr val="FFFFFF">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Шестиугольник 20"/>
          <p:cNvSpPr/>
          <p:nvPr/>
        </p:nvSpPr>
        <p:spPr>
          <a:xfrm>
            <a:off x="2700813" y="3638177"/>
            <a:ext cx="1440160" cy="1152128"/>
          </a:xfrm>
          <a:prstGeom prst="hexagon">
            <a:avLst/>
          </a:prstGeom>
          <a:solidFill>
            <a:srgbClr val="FFFFFF">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Шестиугольник 21"/>
          <p:cNvSpPr/>
          <p:nvPr/>
        </p:nvSpPr>
        <p:spPr>
          <a:xfrm>
            <a:off x="2700813" y="4941168"/>
            <a:ext cx="1440160" cy="1152128"/>
          </a:xfrm>
          <a:prstGeom prst="hexagon">
            <a:avLst/>
          </a:prstGeom>
          <a:solidFill>
            <a:srgbClr val="FFFFFF">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Шестиугольник 22"/>
          <p:cNvSpPr/>
          <p:nvPr/>
        </p:nvSpPr>
        <p:spPr>
          <a:xfrm>
            <a:off x="1403648" y="5517232"/>
            <a:ext cx="1440160" cy="1152128"/>
          </a:xfrm>
          <a:prstGeom prst="hexagon">
            <a:avLst/>
          </a:prstGeom>
          <a:solidFill>
            <a:srgbClr val="FFFFFF">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Шестиугольник 23"/>
          <p:cNvSpPr/>
          <p:nvPr/>
        </p:nvSpPr>
        <p:spPr>
          <a:xfrm>
            <a:off x="107504" y="4804629"/>
            <a:ext cx="1440160" cy="1152128"/>
          </a:xfrm>
          <a:prstGeom prst="hexagon">
            <a:avLst/>
          </a:prstGeom>
          <a:solidFill>
            <a:srgbClr val="FFFFFF">
              <a:alpha val="7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179512" y="1329083"/>
            <a:ext cx="1296144" cy="523220"/>
          </a:xfrm>
          <a:prstGeom prst="rect">
            <a:avLst/>
          </a:prstGeom>
          <a:noFill/>
        </p:spPr>
        <p:txBody>
          <a:bodyPr wrap="square" rtlCol="0">
            <a:spAutoFit/>
          </a:bodyPr>
          <a:lstStyle/>
          <a:p>
            <a:pPr algn="ctr"/>
            <a:r>
              <a:rPr lang="ru-RU" sz="1400" b="1" dirty="0" smtClean="0"/>
              <a:t>Сестринские исследования</a:t>
            </a:r>
            <a:endParaRPr lang="ru-RU" sz="1400" b="1" dirty="0"/>
          </a:p>
        </p:txBody>
      </p:sp>
      <p:sp>
        <p:nvSpPr>
          <p:cNvPr id="26" name="TextBox 25"/>
          <p:cNvSpPr txBox="1"/>
          <p:nvPr/>
        </p:nvSpPr>
        <p:spPr>
          <a:xfrm>
            <a:off x="1421786" y="2995559"/>
            <a:ext cx="1368152" cy="954107"/>
          </a:xfrm>
          <a:prstGeom prst="rect">
            <a:avLst/>
          </a:prstGeom>
          <a:noFill/>
        </p:spPr>
        <p:txBody>
          <a:bodyPr wrap="square" rtlCol="0">
            <a:spAutoFit/>
          </a:bodyPr>
          <a:lstStyle/>
          <a:p>
            <a:pPr algn="ctr"/>
            <a:r>
              <a:rPr lang="ru-RU" sz="1400" b="1" dirty="0" smtClean="0"/>
              <a:t>Эндоскопия</a:t>
            </a:r>
          </a:p>
          <a:p>
            <a:pPr algn="ctr"/>
            <a:r>
              <a:rPr lang="ru-RU" sz="1400" b="1" dirty="0" smtClean="0"/>
              <a:t>Операционное дело</a:t>
            </a:r>
          </a:p>
          <a:p>
            <a:pPr algn="ctr"/>
            <a:r>
              <a:rPr lang="ru-RU" sz="1400" b="1" dirty="0" smtClean="0"/>
              <a:t>стерилизация</a:t>
            </a:r>
            <a:endParaRPr lang="ru-RU" sz="1400" b="1" dirty="0"/>
          </a:p>
        </p:txBody>
      </p:sp>
      <p:sp>
        <p:nvSpPr>
          <p:cNvPr id="27" name="TextBox 26"/>
          <p:cNvSpPr txBox="1"/>
          <p:nvPr/>
        </p:nvSpPr>
        <p:spPr>
          <a:xfrm>
            <a:off x="176891" y="3688439"/>
            <a:ext cx="1296144" cy="738664"/>
          </a:xfrm>
          <a:prstGeom prst="rect">
            <a:avLst/>
          </a:prstGeom>
          <a:noFill/>
        </p:spPr>
        <p:txBody>
          <a:bodyPr wrap="square" rtlCol="0">
            <a:spAutoFit/>
          </a:bodyPr>
          <a:lstStyle/>
          <a:p>
            <a:pPr algn="ctr"/>
            <a:r>
              <a:rPr lang="ru-RU" sz="1400" b="1" dirty="0" smtClean="0"/>
              <a:t>Психиатрия</a:t>
            </a:r>
          </a:p>
          <a:p>
            <a:pPr algn="ctr"/>
            <a:r>
              <a:rPr lang="ru-RU" sz="1400" b="1" dirty="0" smtClean="0"/>
              <a:t>Фтизиатрия</a:t>
            </a:r>
          </a:p>
          <a:p>
            <a:pPr algn="ctr"/>
            <a:r>
              <a:rPr lang="ru-RU" sz="1400" b="1" dirty="0" smtClean="0"/>
              <a:t>Онкология  </a:t>
            </a:r>
            <a:endParaRPr lang="ru-RU" sz="1400" b="1" dirty="0"/>
          </a:p>
        </p:txBody>
      </p:sp>
      <p:sp>
        <p:nvSpPr>
          <p:cNvPr id="28" name="TextBox 27"/>
          <p:cNvSpPr txBox="1"/>
          <p:nvPr/>
        </p:nvSpPr>
        <p:spPr>
          <a:xfrm>
            <a:off x="202287" y="4941168"/>
            <a:ext cx="1296144" cy="523220"/>
          </a:xfrm>
          <a:prstGeom prst="rect">
            <a:avLst/>
          </a:prstGeom>
          <a:noFill/>
        </p:spPr>
        <p:txBody>
          <a:bodyPr wrap="square" rtlCol="0">
            <a:spAutoFit/>
          </a:bodyPr>
          <a:lstStyle/>
          <a:p>
            <a:pPr algn="ctr"/>
            <a:r>
              <a:rPr lang="ru-RU" sz="1400" b="1" dirty="0" smtClean="0"/>
              <a:t>Лечебное дело</a:t>
            </a:r>
            <a:endParaRPr lang="ru-RU" sz="1400" b="1" dirty="0"/>
          </a:p>
        </p:txBody>
      </p:sp>
      <p:sp>
        <p:nvSpPr>
          <p:cNvPr id="29" name="TextBox 28"/>
          <p:cNvSpPr txBox="1"/>
          <p:nvPr/>
        </p:nvSpPr>
        <p:spPr>
          <a:xfrm>
            <a:off x="202287" y="5426436"/>
            <a:ext cx="1296144" cy="307777"/>
          </a:xfrm>
          <a:prstGeom prst="rect">
            <a:avLst/>
          </a:prstGeom>
          <a:noFill/>
        </p:spPr>
        <p:txBody>
          <a:bodyPr wrap="square" rtlCol="0">
            <a:spAutoFit/>
          </a:bodyPr>
          <a:lstStyle/>
          <a:p>
            <a:pPr algn="ctr"/>
            <a:r>
              <a:rPr lang="ru-RU" sz="1400" b="1" dirty="0" smtClean="0"/>
              <a:t>Акушерство </a:t>
            </a:r>
            <a:endParaRPr lang="ru-RU" sz="1400" b="1" dirty="0"/>
          </a:p>
        </p:txBody>
      </p:sp>
      <p:sp>
        <p:nvSpPr>
          <p:cNvPr id="30" name="TextBox 29"/>
          <p:cNvSpPr txBox="1"/>
          <p:nvPr/>
        </p:nvSpPr>
        <p:spPr>
          <a:xfrm>
            <a:off x="1483453" y="5599071"/>
            <a:ext cx="1296144" cy="954107"/>
          </a:xfrm>
          <a:prstGeom prst="rect">
            <a:avLst/>
          </a:prstGeom>
          <a:noFill/>
        </p:spPr>
        <p:txBody>
          <a:bodyPr wrap="square" rtlCol="0">
            <a:spAutoFit/>
          </a:bodyPr>
          <a:lstStyle/>
          <a:p>
            <a:pPr algn="ctr"/>
            <a:r>
              <a:rPr lang="ru-RU" sz="1400" b="1" dirty="0" smtClean="0"/>
              <a:t>Первичное здравоохранение</a:t>
            </a:r>
          </a:p>
          <a:p>
            <a:pPr algn="ctr"/>
            <a:r>
              <a:rPr lang="ru-RU" sz="1400" b="1" dirty="0" smtClean="0"/>
              <a:t>Реабилитация </a:t>
            </a:r>
            <a:endParaRPr lang="ru-RU" sz="1400" b="1" dirty="0"/>
          </a:p>
        </p:txBody>
      </p:sp>
      <p:sp>
        <p:nvSpPr>
          <p:cNvPr id="31" name="TextBox 30"/>
          <p:cNvSpPr txBox="1"/>
          <p:nvPr/>
        </p:nvSpPr>
        <p:spPr>
          <a:xfrm>
            <a:off x="1380879" y="4427107"/>
            <a:ext cx="1462935" cy="954107"/>
          </a:xfrm>
          <a:prstGeom prst="rect">
            <a:avLst/>
          </a:prstGeom>
          <a:noFill/>
        </p:spPr>
        <p:txBody>
          <a:bodyPr wrap="square" rtlCol="0">
            <a:spAutoFit/>
          </a:bodyPr>
          <a:lstStyle/>
          <a:p>
            <a:pPr algn="ctr"/>
            <a:r>
              <a:rPr lang="ru-RU" sz="1400" b="1" dirty="0"/>
              <a:t>Стоматология </a:t>
            </a:r>
            <a:r>
              <a:rPr lang="ru-RU" sz="1400" b="1" dirty="0" smtClean="0"/>
              <a:t>Анестезиология</a:t>
            </a:r>
          </a:p>
          <a:p>
            <a:pPr algn="ctr"/>
            <a:r>
              <a:rPr lang="ru-RU" sz="1400" b="1" dirty="0" smtClean="0"/>
              <a:t>Наркология </a:t>
            </a:r>
          </a:p>
          <a:p>
            <a:pPr algn="ctr"/>
            <a:endParaRPr lang="ru-RU" sz="1400" b="1" dirty="0"/>
          </a:p>
        </p:txBody>
      </p:sp>
      <p:sp>
        <p:nvSpPr>
          <p:cNvPr id="32" name="TextBox 31"/>
          <p:cNvSpPr txBox="1"/>
          <p:nvPr/>
        </p:nvSpPr>
        <p:spPr>
          <a:xfrm>
            <a:off x="2772821" y="3968011"/>
            <a:ext cx="1296144" cy="523220"/>
          </a:xfrm>
          <a:prstGeom prst="rect">
            <a:avLst/>
          </a:prstGeom>
          <a:noFill/>
        </p:spPr>
        <p:txBody>
          <a:bodyPr wrap="square" rtlCol="0">
            <a:spAutoFit/>
          </a:bodyPr>
          <a:lstStyle/>
          <a:p>
            <a:pPr algn="ctr"/>
            <a:r>
              <a:rPr lang="ru-RU" sz="1400" b="1" dirty="0" smtClean="0"/>
              <a:t>Педиатрия Неонатология </a:t>
            </a:r>
            <a:endParaRPr lang="ru-RU" sz="1400" b="1" dirty="0"/>
          </a:p>
        </p:txBody>
      </p:sp>
      <p:sp>
        <p:nvSpPr>
          <p:cNvPr id="33" name="TextBox 32"/>
          <p:cNvSpPr txBox="1"/>
          <p:nvPr/>
        </p:nvSpPr>
        <p:spPr>
          <a:xfrm>
            <a:off x="2717086" y="5147900"/>
            <a:ext cx="1462935" cy="738664"/>
          </a:xfrm>
          <a:prstGeom prst="rect">
            <a:avLst/>
          </a:prstGeom>
          <a:noFill/>
        </p:spPr>
        <p:txBody>
          <a:bodyPr wrap="square" rtlCol="0">
            <a:spAutoFit/>
          </a:bodyPr>
          <a:lstStyle/>
          <a:p>
            <a:pPr algn="ctr"/>
            <a:r>
              <a:rPr lang="ru-RU" sz="1400" b="1" dirty="0" smtClean="0"/>
              <a:t>Лучевая, лабораторная диагностика</a:t>
            </a:r>
            <a:endParaRPr lang="ru-RU" sz="1400" b="1" dirty="0"/>
          </a:p>
        </p:txBody>
      </p:sp>
      <p:pic>
        <p:nvPicPr>
          <p:cNvPr id="25"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88117" y="76349"/>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848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0" y="514475"/>
            <a:ext cx="8229600" cy="787400"/>
          </a:xfrm>
        </p:spPr>
        <p:txBody>
          <a:bodyPr/>
          <a:lstStyle/>
          <a:p>
            <a:r>
              <a:rPr lang="ru-RU" b="1" dirty="0" smtClean="0">
                <a:solidFill>
                  <a:schemeClr val="tx2"/>
                </a:solidFill>
              </a:rPr>
              <a:t>Ключевые члены</a:t>
            </a:r>
            <a:endParaRPr lang="ru-RU" b="1" dirty="0">
              <a:solidFill>
                <a:schemeClr val="tx2"/>
              </a:solidFill>
            </a:endParaRPr>
          </a:p>
        </p:txBody>
      </p:sp>
      <p:pic>
        <p:nvPicPr>
          <p:cNvPr id="4"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8" y="548681"/>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484784"/>
            <a:ext cx="2739158" cy="2016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7968" y="3851849"/>
            <a:ext cx="3168352" cy="2554545"/>
          </a:xfrm>
          <a:prstGeom prst="rect">
            <a:avLst/>
          </a:prstGeom>
          <a:noFill/>
        </p:spPr>
        <p:txBody>
          <a:bodyPr wrap="square" rtlCol="0">
            <a:spAutoFit/>
          </a:bodyPr>
          <a:lstStyle/>
          <a:p>
            <a:pPr marL="342900" indent="-342900">
              <a:buFont typeface="Arial" panose="020B0604020202020204" pitchFamily="34" charset="0"/>
              <a:buChar char="•"/>
            </a:pPr>
            <a:r>
              <a:rPr lang="ru-RU" sz="2000" b="1" dirty="0" smtClean="0"/>
              <a:t>Ключевые члены </a:t>
            </a:r>
            <a:r>
              <a:rPr lang="ru-RU" sz="2000" dirty="0" smtClean="0"/>
              <a:t>– активные участники общественной организации на местах;</a:t>
            </a:r>
          </a:p>
          <a:p>
            <a:pPr marL="342900" indent="-342900">
              <a:buFont typeface="Arial" panose="020B0604020202020204" pitchFamily="34" charset="0"/>
              <a:buChar char="•"/>
            </a:pPr>
            <a:r>
              <a:rPr lang="ru-RU" sz="2000" dirty="0" smtClean="0"/>
              <a:t>Определяются на основе самовыдвижения и рекомендаций коллег</a:t>
            </a:r>
            <a:endParaRPr lang="ru-RU" sz="2000" dirty="0"/>
          </a:p>
        </p:txBody>
      </p:sp>
      <p:sp>
        <p:nvSpPr>
          <p:cNvPr id="7" name="Правая фигурная скобка 6"/>
          <p:cNvSpPr/>
          <p:nvPr/>
        </p:nvSpPr>
        <p:spPr>
          <a:xfrm>
            <a:off x="3134694" y="1268760"/>
            <a:ext cx="645218" cy="5256584"/>
          </a:xfrm>
          <a:prstGeom prst="rightBrace">
            <a:avLst>
              <a:gd name="adj1" fmla="val 87432"/>
              <a:gd name="adj2" fmla="val 49798"/>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ru-RU"/>
          </a:p>
        </p:txBody>
      </p:sp>
      <p:sp>
        <p:nvSpPr>
          <p:cNvPr id="8" name="TextBox 7"/>
          <p:cNvSpPr txBox="1"/>
          <p:nvPr/>
        </p:nvSpPr>
        <p:spPr>
          <a:xfrm>
            <a:off x="3981266" y="1364771"/>
            <a:ext cx="4968552" cy="5016758"/>
          </a:xfrm>
          <a:prstGeom prst="rect">
            <a:avLst/>
          </a:prstGeom>
          <a:noFill/>
        </p:spPr>
        <p:txBody>
          <a:bodyPr wrap="square" rtlCol="0">
            <a:spAutoFit/>
          </a:bodyPr>
          <a:lstStyle/>
          <a:p>
            <a:pPr marL="285750" indent="-285750">
              <a:buFont typeface="Arial" panose="020B0604020202020204" pitchFamily="34" charset="0"/>
              <a:buChar char="•"/>
            </a:pPr>
            <a:r>
              <a:rPr lang="ru-RU" sz="2000" dirty="0" smtClean="0"/>
              <a:t>Информируют членов ассоциации о конференциях, семинарах, акциях, проектах, конкурсах Ассоциации;</a:t>
            </a:r>
          </a:p>
          <a:p>
            <a:pPr marL="285750" indent="-285750">
              <a:buFont typeface="Arial" panose="020B0604020202020204" pitchFamily="34" charset="0"/>
              <a:buChar char="•"/>
            </a:pPr>
            <a:r>
              <a:rPr lang="ru-RU" sz="2000" dirty="0" smtClean="0"/>
              <a:t>Помогают  в организации таких мероприятий</a:t>
            </a:r>
          </a:p>
          <a:p>
            <a:pPr marL="285750" indent="-285750">
              <a:buFont typeface="Arial" panose="020B0604020202020204" pitchFamily="34" charset="0"/>
              <a:buChar char="•"/>
            </a:pPr>
            <a:r>
              <a:rPr lang="ru-RU" sz="2000" dirty="0" smtClean="0"/>
              <a:t>Содействуют вовлечению специалистов</a:t>
            </a:r>
          </a:p>
          <a:p>
            <a:pPr marL="285750" indent="-285750">
              <a:buFont typeface="Arial" panose="020B0604020202020204" pitchFamily="34" charset="0"/>
              <a:buChar char="•"/>
            </a:pPr>
            <a:r>
              <a:rPr lang="ru-RU" sz="2000" dirty="0" smtClean="0"/>
              <a:t>Обсуждают с членами актуальные для учреждения, специальности, профессии проблемы, задачи, документы</a:t>
            </a:r>
          </a:p>
          <a:p>
            <a:pPr marL="285750" indent="-285750">
              <a:buFont typeface="Arial" panose="020B0604020202020204" pitchFamily="34" charset="0"/>
              <a:buChar char="•"/>
            </a:pPr>
            <a:r>
              <a:rPr lang="ru-RU" sz="2000" dirty="0" smtClean="0"/>
              <a:t>Доводят до ассоциации мнение  ее членов</a:t>
            </a:r>
          </a:p>
          <a:p>
            <a:pPr marL="285750" indent="-285750">
              <a:buFont typeface="Arial" panose="020B0604020202020204" pitchFamily="34" charset="0"/>
              <a:buChar char="•"/>
            </a:pPr>
            <a:r>
              <a:rPr lang="ru-RU" sz="2000" dirty="0" smtClean="0"/>
              <a:t>Помогают в сборе взносов</a:t>
            </a:r>
          </a:p>
          <a:p>
            <a:pPr marL="285750" indent="-285750">
              <a:buFont typeface="Arial" panose="020B0604020202020204" pitchFamily="34" charset="0"/>
              <a:buChar char="•"/>
            </a:pPr>
            <a:r>
              <a:rPr lang="ru-RU" sz="2000" dirty="0" smtClean="0"/>
              <a:t>Решают иные вопросы в интересах организации и ее членов</a:t>
            </a:r>
          </a:p>
          <a:p>
            <a:pPr marL="285750" indent="-285750">
              <a:buFont typeface="Arial" panose="020B0604020202020204" pitchFamily="34" charset="0"/>
              <a:buChar char="•"/>
            </a:pPr>
            <a:r>
              <a:rPr lang="ru-RU" sz="2000" dirty="0" smtClean="0"/>
              <a:t>Служат основным связующим звеном между организацией и ее членами</a:t>
            </a:r>
            <a:endParaRPr lang="ru-RU" sz="2000" dirty="0"/>
          </a:p>
        </p:txBody>
      </p:sp>
    </p:spTree>
    <p:extLst>
      <p:ext uri="{BB962C8B-B14F-4D97-AF65-F5344CB8AC3E}">
        <p14:creationId xmlns:p14="http://schemas.microsoft.com/office/powerpoint/2010/main" val="3721262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60232" y="3550029"/>
            <a:ext cx="1975054" cy="2678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Заголовок 2"/>
          <p:cNvSpPr>
            <a:spLocks noGrp="1"/>
          </p:cNvSpPr>
          <p:nvPr>
            <p:ph type="title" idx="4294967295"/>
          </p:nvPr>
        </p:nvSpPr>
        <p:spPr>
          <a:xfrm>
            <a:off x="899598" y="850585"/>
            <a:ext cx="4321175" cy="1252539"/>
          </a:xfrm>
        </p:spPr>
        <p:txBody>
          <a:bodyPr>
            <a:noAutofit/>
          </a:bodyPr>
          <a:lstStyle/>
          <a:p>
            <a:pPr algn="l"/>
            <a:r>
              <a:rPr lang="ru-RU" sz="3600" b="1" dirty="0">
                <a:solidFill>
                  <a:schemeClr val="tx2"/>
                </a:solidFill>
              </a:rPr>
              <a:t>Информационная деятельность</a:t>
            </a:r>
          </a:p>
        </p:txBody>
      </p:sp>
      <p:pic>
        <p:nvPicPr>
          <p:cNvPr id="16" name="Picture 2"/>
          <p:cNvPicPr>
            <a:picLocks noGrp="1" noChangeAspect="1" noChangeArrowheads="1"/>
          </p:cNvPicPr>
          <p:nvPr>
            <p:ph idx="4294967295"/>
          </p:nvPr>
        </p:nvPicPr>
        <p:blipFill rotWithShape="1">
          <a:blip r:embed="rId4" cstate="screen">
            <a:extLst>
              <a:ext uri="{28A0092B-C50C-407E-A947-70E740481C1C}">
                <a14:useLocalDpi xmlns:a14="http://schemas.microsoft.com/office/drawing/2010/main"/>
              </a:ext>
            </a:extLst>
          </a:blip>
          <a:srcRect/>
          <a:stretch/>
        </p:blipFill>
        <p:spPr bwMode="auto">
          <a:xfrm>
            <a:off x="199385" y="2276876"/>
            <a:ext cx="4357688" cy="37449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descr="K:\мои документы\Мои документы\РАМС\КООРД СОВЕТ 2017\вестник 2016 обложки\Обложка Вестник_8-2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69395" y="3550029"/>
            <a:ext cx="1674358" cy="26526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518" y="507876"/>
            <a:ext cx="648069" cy="68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K:\мои документы\Мои документы\РАМС\КООРД СОВЕТ 2017\вестник 2016 обложки\6-7_Page_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14067" y="129196"/>
            <a:ext cx="1829686" cy="2939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descr="K:\мои документы\Мои документы\РАМС\КООРД СОВЕТ 2017\вестник 2016 обложки\6-7_Page_2.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43760" y="177484"/>
            <a:ext cx="1829811" cy="2891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049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a:ext>
            </a:extLst>
          </a:blip>
          <a:srcRect/>
          <a:stretch/>
        </p:blipFill>
        <p:spPr bwMode="auto">
          <a:xfrm>
            <a:off x="-1" y="844869"/>
            <a:ext cx="7035643" cy="600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Click on the sli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3279" y="5085184"/>
            <a:ext cx="2634638" cy="1762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bwMode="auto">
          <a:xfrm>
            <a:off x="5799" y="49191"/>
            <a:ext cx="9066199" cy="787524"/>
          </a:xfrm>
          <a:prstGeom prst="rect">
            <a:avLst/>
          </a:prstGeom>
          <a:solidFill>
            <a:srgbClr val="FFFFFF">
              <a:alpha val="89020"/>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Информационная деятельность</a:t>
            </a:r>
          </a:p>
        </p:txBody>
      </p:sp>
      <p:pic>
        <p:nvPicPr>
          <p:cNvPr id="12" name="Picture 2" descr="C:\Users\Natasha\Documents\Мои документы\ФОТО 2012\Фото Форум\IMG_282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53279" y="3092612"/>
            <a:ext cx="2627646" cy="1862821"/>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K:\мои документы\Мои документы\ФОТО 2014\ТБ СИМПОЗИУМ НОЯБРЬ БОЛЬШИЕ\ТБ 11 14\DSC_1047.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3405" y="1124745"/>
            <a:ext cx="2628593" cy="1893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4198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8" y="507876"/>
            <a:ext cx="648069" cy="68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9592" y="716243"/>
            <a:ext cx="4752528" cy="523220"/>
          </a:xfrm>
          <a:prstGeom prst="rect">
            <a:avLst/>
          </a:prstGeom>
          <a:noFill/>
        </p:spPr>
        <p:txBody>
          <a:bodyPr wrap="square" rtlCol="0">
            <a:spAutoFit/>
          </a:bodyPr>
          <a:lstStyle/>
          <a:p>
            <a:r>
              <a:rPr lang="ru-RU" sz="2800" b="1" dirty="0" smtClean="0"/>
              <a:t>Сотрудничество</a:t>
            </a:r>
            <a:endParaRPr lang="ru-RU" sz="2800" b="1" dirty="0"/>
          </a:p>
        </p:txBody>
      </p:sp>
      <p:pic>
        <p:nvPicPr>
          <p:cNvPr id="4098" name="Picture 2" descr="Главная страница"/>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6142" y="1712081"/>
            <a:ext cx="208597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Министерство здравоохранения Российской Федерации"/>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3552" y="1935917"/>
            <a:ext cx="3086709" cy="628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nacmedpalata.ru/i/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79808" y="3092893"/>
            <a:ext cx="13716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static.wixstatic.com/media/b488e5_d5aaa2b5605041d99d8669f7a72b2587~mv2.png/v1/fill/w_185,h_72,al_c,usm_0.66_1.00_0.01/b488e5_d5aaa2b5605041d99d8669f7a72b2587~mv2.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2784" y="2993028"/>
            <a:ext cx="1762125"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28190" y="2897933"/>
            <a:ext cx="1526687" cy="87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descr="http://www.arfpoint.ru/img/logo3.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41023" y="5733257"/>
            <a:ext cx="5710237" cy="84296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irbis-group.ru/images/cnpk/KNOPKI/MINISTERSTVA/06_%EC%E8%ED%20%F2%F0%F3%E4%E0.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773583" y="1599983"/>
            <a:ext cx="1561550" cy="11862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endoscopia.ru/img/top_left.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371615" y="3847215"/>
            <a:ext cx="3454464" cy="11287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naf.ucoz.ru/980kh103.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1463" y="4949985"/>
            <a:ext cx="5648786" cy="59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7859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8" y="507876"/>
            <a:ext cx="648069" cy="68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9592" y="716246"/>
            <a:ext cx="4752528" cy="954107"/>
          </a:xfrm>
          <a:prstGeom prst="rect">
            <a:avLst/>
          </a:prstGeom>
          <a:noFill/>
        </p:spPr>
        <p:txBody>
          <a:bodyPr wrap="square" rtlCol="0">
            <a:spAutoFit/>
          </a:bodyPr>
          <a:lstStyle/>
          <a:p>
            <a:r>
              <a:rPr lang="ru-RU" sz="2800" b="1" dirty="0" smtClean="0"/>
              <a:t>Международное сотрудничество</a:t>
            </a:r>
            <a:endParaRPr lang="ru-RU" sz="2800" b="1" dirty="0"/>
          </a:p>
        </p:txBody>
      </p:sp>
      <p:pic>
        <p:nvPicPr>
          <p:cNvPr id="9218" name="Picture 2" descr="K:\мои документы\Мои документы\РАМС\ФОРУМ ВОЗ\ПРЕДСЕДАТЕЛЬСТВО\ЛОГОТИП 2017\LOGO_European Forum_full title_0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47762" y="1687231"/>
            <a:ext cx="2880320" cy="250806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export22.ru/public/images/news/385/thumbs/700x700/100716.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5426" y="1641141"/>
            <a:ext cx="2988420" cy="130012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hms.jhpiego.org/wp-content/uploads/2016/08/icn-1024x576.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9000" y="1844827"/>
            <a:ext cx="2452405" cy="13794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546" y="3224306"/>
            <a:ext cx="1944216" cy="646331"/>
          </a:xfrm>
          <a:prstGeom prst="rect">
            <a:avLst/>
          </a:prstGeom>
          <a:noFill/>
        </p:spPr>
        <p:txBody>
          <a:bodyPr wrap="square" rtlCol="0">
            <a:spAutoFit/>
          </a:bodyPr>
          <a:lstStyle/>
          <a:p>
            <a:r>
              <a:rPr lang="ru-RU" dirty="0" smtClean="0"/>
              <a:t>Международный совет медсестер</a:t>
            </a:r>
            <a:endParaRPr lang="ru-RU" dirty="0"/>
          </a:p>
        </p:txBody>
      </p:sp>
      <p:pic>
        <p:nvPicPr>
          <p:cNvPr id="16" name="Picture 1"/>
          <p:cNvPicPr/>
          <p:nvPr/>
        </p:nvPicPr>
        <p:blipFill rotWithShape="1">
          <a:blip r:embed="rId7" cstate="screen">
            <a:extLst>
              <a:ext uri="{28A0092B-C50C-407E-A947-70E740481C1C}">
                <a14:useLocalDpi xmlns:a14="http://schemas.microsoft.com/office/drawing/2010/main"/>
              </a:ext>
            </a:extLst>
          </a:blip>
          <a:srcRect/>
          <a:stretch/>
        </p:blipFill>
        <p:spPr>
          <a:xfrm>
            <a:off x="827581" y="5047383"/>
            <a:ext cx="7524750" cy="1661316"/>
          </a:xfrm>
          <a:prstGeom prst="rect">
            <a:avLst/>
          </a:prstGeom>
        </p:spPr>
      </p:pic>
      <p:pic>
        <p:nvPicPr>
          <p:cNvPr id="9224" name="Picture 8" descr="http://www.aievv.be/wp-content/uploads/2014/03/esgena.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98801" y="2927217"/>
            <a:ext cx="1653530" cy="1619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822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16423" y="68628"/>
            <a:ext cx="690763" cy="69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2"/>
          <p:cNvSpPr>
            <a:spLocks noGrp="1"/>
          </p:cNvSpPr>
          <p:nvPr>
            <p:ph type="title" idx="4294967295"/>
          </p:nvPr>
        </p:nvSpPr>
        <p:spPr>
          <a:xfrm>
            <a:off x="914400" y="744542"/>
            <a:ext cx="8229600" cy="1252537"/>
          </a:xfrm>
        </p:spPr>
        <p:txBody>
          <a:bodyPr>
            <a:normAutofit/>
          </a:bodyPr>
          <a:lstStyle/>
          <a:p>
            <a:r>
              <a:rPr lang="ru-RU" sz="3600" b="1" dirty="0" smtClean="0">
                <a:solidFill>
                  <a:srgbClr val="002060"/>
                </a:solidFill>
              </a:rPr>
              <a:t>Международный Совет Медсестер</a:t>
            </a:r>
            <a:endParaRPr lang="ru-RU" sz="3600" b="1" dirty="0">
              <a:solidFill>
                <a:srgbClr val="002060"/>
              </a:solidFill>
            </a:endParaRPr>
          </a:p>
        </p:txBody>
      </p:sp>
      <p:sp>
        <p:nvSpPr>
          <p:cNvPr id="5" name="Объект 4"/>
          <p:cNvSpPr>
            <a:spLocks noGrp="1"/>
          </p:cNvSpPr>
          <p:nvPr>
            <p:ph sz="quarter" idx="4294967295"/>
          </p:nvPr>
        </p:nvSpPr>
        <p:spPr>
          <a:xfrm>
            <a:off x="395536" y="2132856"/>
            <a:ext cx="3822700" cy="4024312"/>
          </a:xfrm>
        </p:spPr>
        <p:txBody>
          <a:bodyPr>
            <a:normAutofit fontScale="92500"/>
          </a:bodyPr>
          <a:lstStyle/>
          <a:p>
            <a:r>
              <a:rPr lang="ru-RU" dirty="0" smtClean="0"/>
              <a:t>Национальные ассоциации медицинских сестер из 130 стран</a:t>
            </a:r>
          </a:p>
          <a:p>
            <a:r>
              <a:rPr lang="ru-RU" dirty="0" smtClean="0"/>
              <a:t>История, насчитывающая более 100 лет</a:t>
            </a:r>
          </a:p>
          <a:p>
            <a:r>
              <a:rPr lang="ru-RU" dirty="0" smtClean="0"/>
              <a:t>Проекты поддержки сестринского персонала в странах, испытывающих экстремальные проблемы</a:t>
            </a:r>
            <a:endParaRPr lang="ru-RU" dirty="0"/>
          </a:p>
        </p:txBody>
      </p:sp>
      <p:sp>
        <p:nvSpPr>
          <p:cNvPr id="6" name="Объект 5"/>
          <p:cNvSpPr>
            <a:spLocks noGrp="1"/>
          </p:cNvSpPr>
          <p:nvPr>
            <p:ph sz="quarter" idx="4294967295"/>
          </p:nvPr>
        </p:nvSpPr>
        <p:spPr>
          <a:xfrm>
            <a:off x="4283974" y="2132860"/>
            <a:ext cx="4743449" cy="4224337"/>
          </a:xfrm>
        </p:spPr>
        <p:txBody>
          <a:bodyPr>
            <a:normAutofit fontScale="92500" lnSpcReduction="10000"/>
          </a:bodyPr>
          <a:lstStyle/>
          <a:p>
            <a:r>
              <a:rPr lang="ru-RU" dirty="0" smtClean="0"/>
              <a:t>Проекты профессионального развития – в области Туберкулеза, в области телемедицины, в области регулирования практики</a:t>
            </a:r>
          </a:p>
          <a:p>
            <a:r>
              <a:rPr lang="ru-RU" dirty="0" smtClean="0"/>
              <a:t>Конгрессы, проходящие раз в два года</a:t>
            </a:r>
          </a:p>
          <a:p>
            <a:r>
              <a:rPr lang="ru-RU" dirty="0" smtClean="0"/>
              <a:t>Совместные заседания руководителей ассоциаций, главных специалистов по сестринскому делу и руководителей регулирующих органов</a:t>
            </a:r>
            <a:endParaRPr lang="ru-RU" dirty="0"/>
          </a:p>
        </p:txBody>
      </p:sp>
      <p:pic>
        <p:nvPicPr>
          <p:cNvPr id="2050" name="Picture 2" descr="http://www.icn.ch/templates/ja_purity/images/logo.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7056"/>
            <a:ext cx="3810000" cy="104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9148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121"/>
          <a:stretch/>
        </p:blipFill>
        <p:spPr bwMode="auto">
          <a:xfrm>
            <a:off x="29094" y="791884"/>
            <a:ext cx="9114909" cy="605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328" y="35545"/>
            <a:ext cx="1619672" cy="99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4026" y="191715"/>
            <a:ext cx="7128792" cy="1938992"/>
          </a:xfrm>
          <a:prstGeom prst="rect">
            <a:avLst/>
          </a:prstGeom>
          <a:noFill/>
        </p:spPr>
        <p:txBody>
          <a:bodyPr wrap="square" rtlCol="0">
            <a:spAutoFit/>
          </a:bodyPr>
          <a:lstStyle/>
          <a:p>
            <a:r>
              <a:rPr lang="ru-RU" sz="2400" dirty="0" smtClean="0">
                <a:solidFill>
                  <a:srgbClr val="C00000"/>
                </a:solidFill>
              </a:rPr>
              <a:t>1992 год – создание Межрегиональной ассоциации медицинских сестер</a:t>
            </a:r>
          </a:p>
          <a:p>
            <a:r>
              <a:rPr lang="ru-RU" sz="2400" dirty="0" smtClean="0">
                <a:solidFill>
                  <a:srgbClr val="C00000"/>
                </a:solidFill>
              </a:rPr>
              <a:t>2002г. – регистрация Общероссийской общественной организации «Ассоциация медицинских сестер России»</a:t>
            </a:r>
            <a:endParaRPr lang="ru-RU" sz="2400" dirty="0">
              <a:solidFill>
                <a:srgbClr val="C00000"/>
              </a:solidFill>
            </a:endParaRPr>
          </a:p>
        </p:txBody>
      </p:sp>
    </p:spTree>
    <p:extLst>
      <p:ext uri="{BB962C8B-B14F-4D97-AF65-F5344CB8AC3E}">
        <p14:creationId xmlns:p14="http://schemas.microsoft.com/office/powerpoint/2010/main" val="648193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4433" y="260653"/>
            <a:ext cx="5040560" cy="954107"/>
          </a:xfrm>
          <a:prstGeom prst="rect">
            <a:avLst/>
          </a:prstGeom>
          <a:noFill/>
        </p:spPr>
        <p:txBody>
          <a:bodyPr wrap="square" rtlCol="0">
            <a:spAutoFit/>
          </a:bodyPr>
          <a:lstStyle/>
          <a:p>
            <a:r>
              <a:rPr lang="ru-RU" sz="2800" b="1" dirty="0">
                <a:solidFill>
                  <a:srgbClr val="C00000"/>
                </a:solidFill>
              </a:rPr>
              <a:t>Международный день медицинской сестры </a:t>
            </a:r>
            <a:r>
              <a:rPr lang="ru-RU" sz="2800" b="1" dirty="0" smtClean="0">
                <a:solidFill>
                  <a:srgbClr val="C00000"/>
                </a:solidFill>
              </a:rPr>
              <a:t>2018</a:t>
            </a:r>
            <a:endParaRPr lang="ru-RU" sz="2800" b="1" dirty="0">
              <a:solidFill>
                <a:srgbClr val="C00000"/>
              </a:solidFill>
            </a:endParaRPr>
          </a:p>
        </p:txBody>
      </p:sp>
      <p:pic>
        <p:nvPicPr>
          <p:cNvPr id="6"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609" y="593968"/>
            <a:ext cx="640831" cy="62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83568" y="1340768"/>
            <a:ext cx="4392488" cy="1569660"/>
          </a:xfrm>
          <a:prstGeom prst="rect">
            <a:avLst/>
          </a:prstGeom>
          <a:noFill/>
        </p:spPr>
        <p:txBody>
          <a:bodyPr wrap="square" rtlCol="0">
            <a:spAutoFit/>
          </a:bodyPr>
          <a:lstStyle/>
          <a:p>
            <a:r>
              <a:rPr lang="ru-RU" sz="2400" b="1" dirty="0" smtClean="0">
                <a:solidFill>
                  <a:srgbClr val="002060"/>
                </a:solidFill>
              </a:rPr>
              <a:t>Медицинским сестрам принадлежит ведущий голос в защите </a:t>
            </a:r>
          </a:p>
          <a:p>
            <a:r>
              <a:rPr lang="ru-RU" sz="2400" b="1" dirty="0" smtClean="0">
                <a:solidFill>
                  <a:srgbClr val="FF0000"/>
                </a:solidFill>
              </a:rPr>
              <a:t>ПРАВ ЧЕЛОВЕКА НА ЗДОРОВЬЕ</a:t>
            </a:r>
            <a:endParaRPr lang="ru-RU" sz="2400" b="1" dirty="0">
              <a:solidFill>
                <a:srgbClr val="FF0000"/>
              </a:solidFill>
            </a:endParaRPr>
          </a:p>
        </p:txBody>
      </p:sp>
      <p:pic>
        <p:nvPicPr>
          <p:cNvPr id="9" name="Picture 2" descr="K:\мои документы\Мои документы\РАМС\ДОКЛАДЫ\ДОКЛАДЫ 2018\ICN_poster_ICN_1_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102" y="980728"/>
            <a:ext cx="3781080" cy="5328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81229" y="3140968"/>
            <a:ext cx="4284945" cy="2677656"/>
          </a:xfrm>
          <a:prstGeom prst="rect">
            <a:avLst/>
          </a:prstGeom>
          <a:noFill/>
        </p:spPr>
        <p:txBody>
          <a:bodyPr wrap="square" rtlCol="0">
            <a:spAutoFit/>
          </a:bodyPr>
          <a:lstStyle/>
          <a:p>
            <a:pPr marL="285750" indent="-285750">
              <a:buFont typeface="Arial" panose="020B0604020202020204" pitchFamily="34" charset="0"/>
              <a:buChar char="•"/>
            </a:pPr>
            <a:r>
              <a:rPr lang="ru-RU" sz="2400" b="1" dirty="0" smtClean="0">
                <a:solidFill>
                  <a:srgbClr val="002060"/>
                </a:solidFill>
              </a:rPr>
              <a:t>Вне зависимости от географического расположения</a:t>
            </a:r>
          </a:p>
          <a:p>
            <a:pPr marL="285750" indent="-285750">
              <a:buFont typeface="Arial" panose="020B0604020202020204" pitchFamily="34" charset="0"/>
              <a:buChar char="•"/>
            </a:pPr>
            <a:r>
              <a:rPr lang="ru-RU" sz="2400" b="1" dirty="0" smtClean="0">
                <a:solidFill>
                  <a:srgbClr val="002060"/>
                </a:solidFill>
              </a:rPr>
              <a:t>Вне зависимости от типа учреждения</a:t>
            </a:r>
          </a:p>
          <a:p>
            <a:pPr marL="285750" indent="-285750">
              <a:buFont typeface="Arial" panose="020B0604020202020204" pitchFamily="34" charset="0"/>
              <a:buChar char="•"/>
            </a:pPr>
            <a:r>
              <a:rPr lang="ru-RU" sz="2400" b="1" dirty="0" smtClean="0">
                <a:solidFill>
                  <a:srgbClr val="002060"/>
                </a:solidFill>
              </a:rPr>
              <a:t>Медицинская помощь должна быть доступна всем</a:t>
            </a:r>
            <a:endParaRPr lang="ru-RU" sz="2400" b="1" dirty="0">
              <a:solidFill>
                <a:srgbClr val="002060"/>
              </a:solidFill>
            </a:endParaRPr>
          </a:p>
        </p:txBody>
      </p:sp>
    </p:spTree>
    <p:extLst>
      <p:ext uri="{BB962C8B-B14F-4D97-AF65-F5344CB8AC3E}">
        <p14:creationId xmlns:p14="http://schemas.microsoft.com/office/powerpoint/2010/main" val="19622399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aidsresurs.rs/files/imagecache/glavna-slika-clanka/imag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7" y="5541235"/>
            <a:ext cx="2983979" cy="62406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067944" y="1590472"/>
            <a:ext cx="4752528" cy="4016484"/>
          </a:xfrm>
          <a:prstGeom prst="rect">
            <a:avLst/>
          </a:prstGeom>
        </p:spPr>
        <p:txBody>
          <a:bodyPr wrap="square">
            <a:spAutoFit/>
          </a:bodyPr>
          <a:lstStyle/>
          <a:p>
            <a:pPr marL="285750" lvl="0" indent="-285750">
              <a:spcBef>
                <a:spcPts val="600"/>
              </a:spcBef>
              <a:buFont typeface="Arial" panose="020B0604020202020204" pitchFamily="34" charset="0"/>
              <a:buChar char="•"/>
            </a:pPr>
            <a:r>
              <a:rPr lang="ru-RU" sz="2400" b="1" dirty="0"/>
              <a:t>На </a:t>
            </a:r>
            <a:r>
              <a:rPr lang="ru-RU" sz="2400" b="1" dirty="0">
                <a:solidFill>
                  <a:srgbClr val="C00000"/>
                </a:solidFill>
              </a:rPr>
              <a:t>9% </a:t>
            </a:r>
            <a:r>
              <a:rPr lang="ru-RU" sz="2400" b="1" dirty="0"/>
              <a:t>для пациентов с сердечным приступом, пневмонией;</a:t>
            </a:r>
          </a:p>
          <a:p>
            <a:pPr marL="285750" lvl="0" indent="-285750">
              <a:spcBef>
                <a:spcPts val="600"/>
              </a:spcBef>
              <a:buFont typeface="Arial" panose="020B0604020202020204" pitchFamily="34" charset="0"/>
              <a:buChar char="•"/>
            </a:pPr>
            <a:r>
              <a:rPr lang="ru-RU" sz="2400" b="1" dirty="0"/>
              <a:t>На </a:t>
            </a:r>
            <a:r>
              <a:rPr lang="ru-RU" sz="2400" b="1" dirty="0">
                <a:solidFill>
                  <a:srgbClr val="C00000"/>
                </a:solidFill>
              </a:rPr>
              <a:t>8% </a:t>
            </a:r>
            <a:r>
              <a:rPr lang="ru-RU" sz="2400" b="1" dirty="0"/>
              <a:t>для пациентов, перенесших замену тазобедренного и коленного сустава;</a:t>
            </a:r>
          </a:p>
          <a:p>
            <a:pPr marL="285750" lvl="0" indent="-285750">
              <a:spcBef>
                <a:spcPts val="600"/>
              </a:spcBef>
              <a:buFont typeface="Arial" panose="020B0604020202020204" pitchFamily="34" charset="0"/>
              <a:buChar char="•"/>
            </a:pPr>
            <a:r>
              <a:rPr lang="ru-RU" sz="2400" b="1" dirty="0"/>
              <a:t>На </a:t>
            </a:r>
            <a:r>
              <a:rPr lang="ru-RU" sz="2400" b="1" dirty="0">
                <a:solidFill>
                  <a:srgbClr val="C00000"/>
                </a:solidFill>
              </a:rPr>
              <a:t>3% </a:t>
            </a:r>
            <a:r>
              <a:rPr lang="ru-RU" sz="2400" b="1" dirty="0"/>
              <a:t>для пациентов отделений общей хирургии;</a:t>
            </a:r>
          </a:p>
          <a:p>
            <a:pPr marL="285750" lvl="0" indent="-285750">
              <a:spcBef>
                <a:spcPts val="600"/>
              </a:spcBef>
              <a:buFont typeface="Arial" panose="020B0604020202020204" pitchFamily="34" charset="0"/>
              <a:buChar char="•"/>
            </a:pPr>
            <a:r>
              <a:rPr lang="ru-RU" sz="2400" b="1" dirty="0"/>
              <a:t>На </a:t>
            </a:r>
            <a:r>
              <a:rPr lang="ru-RU" sz="2400" b="1" dirty="0">
                <a:solidFill>
                  <a:srgbClr val="C00000"/>
                </a:solidFill>
              </a:rPr>
              <a:t>11% </a:t>
            </a:r>
            <a:r>
              <a:rPr lang="ru-RU" sz="2400" b="1" dirty="0"/>
              <a:t>для детей. </a:t>
            </a:r>
          </a:p>
        </p:txBody>
      </p:sp>
      <p:sp>
        <p:nvSpPr>
          <p:cNvPr id="5" name="Заголовок 1"/>
          <p:cNvSpPr txBox="1">
            <a:spLocks/>
          </p:cNvSpPr>
          <p:nvPr/>
        </p:nvSpPr>
        <p:spPr>
          <a:xfrm>
            <a:off x="457200" y="338328"/>
            <a:ext cx="8229600" cy="823414"/>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800" b="1" dirty="0" smtClean="0">
                <a:solidFill>
                  <a:srgbClr val="002060"/>
                </a:solidFill>
              </a:rPr>
              <a:t>Конгресс Международного совета медсестер</a:t>
            </a:r>
            <a:endParaRPr lang="ru-RU" sz="2800" b="1" dirty="0">
              <a:solidFill>
                <a:srgbClr val="002060"/>
              </a:solidFill>
            </a:endParaRPr>
          </a:p>
        </p:txBody>
      </p:sp>
      <p:pic>
        <p:nvPicPr>
          <p:cNvPr id="6" name="Picture 2" descr="http://www.icn.ch/templates/ja_purity/images/logo.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415" y="310430"/>
            <a:ext cx="827584" cy="851312"/>
          </a:xfrm>
          <a:prstGeom prst="rect">
            <a:avLst/>
          </a:prstGeom>
          <a:noFill/>
          <a:extLst>
            <a:ext uri="{909E8E84-426E-40DD-AFC4-6F175D3DCCD1}">
              <a14:hiddenFill xmlns:a14="http://schemas.microsoft.com/office/drawing/2010/main">
                <a:solidFill>
                  <a:srgbClr val="FFFFFF"/>
                </a:solidFill>
              </a14:hiddenFill>
            </a:ext>
          </a:extLst>
        </p:spPr>
      </p:pic>
      <p:sp>
        <p:nvSpPr>
          <p:cNvPr id="7" name="Скругленная прямоугольная выноска 6"/>
          <p:cNvSpPr/>
          <p:nvPr/>
        </p:nvSpPr>
        <p:spPr>
          <a:xfrm>
            <a:off x="323528" y="1590472"/>
            <a:ext cx="3384376" cy="3566721"/>
          </a:xfrm>
          <a:prstGeom prst="wedgeRoundRectCallout">
            <a:avLst>
              <a:gd name="adj1" fmla="val 59309"/>
              <a:gd name="adj2" fmla="val -1316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ru-RU" sz="2000" b="1" dirty="0"/>
              <a:t>Серия исследований, посвященных проблеме повторных госпитализаций, позволила установить</a:t>
            </a:r>
            <a:r>
              <a:rPr lang="ru-RU" sz="2000" dirty="0"/>
              <a:t>, </a:t>
            </a:r>
            <a:r>
              <a:rPr lang="ru-RU" sz="2000" b="1" dirty="0">
                <a:solidFill>
                  <a:srgbClr val="C00000"/>
                </a:solidFill>
              </a:rPr>
              <a:t>что увеличение нагрузки сестры на 1 пациента повышает уровень повторных </a:t>
            </a:r>
            <a:r>
              <a:rPr lang="ru-RU" sz="2000" b="1" dirty="0" smtClean="0">
                <a:solidFill>
                  <a:srgbClr val="C00000"/>
                </a:solidFill>
              </a:rPr>
              <a:t>госпитализаций</a:t>
            </a:r>
            <a:endParaRPr lang="ru-RU" sz="2000" b="1" dirty="0">
              <a:solidFill>
                <a:srgbClr val="C00000"/>
              </a:solidFill>
            </a:endParaRPr>
          </a:p>
        </p:txBody>
      </p:sp>
    </p:spTree>
    <p:extLst>
      <p:ext uri="{BB962C8B-B14F-4D97-AF65-F5344CB8AC3E}">
        <p14:creationId xmlns:p14="http://schemas.microsoft.com/office/powerpoint/2010/main" val="457728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cn.ch/templates/ja_purity/images/logo.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7504" y="260648"/>
            <a:ext cx="827584" cy="867349"/>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txBox="1">
            <a:spLocks/>
          </p:cNvSpPr>
          <p:nvPr/>
        </p:nvSpPr>
        <p:spPr>
          <a:xfrm>
            <a:off x="755576" y="166300"/>
            <a:ext cx="8229600" cy="12530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800" b="1" smtClean="0">
                <a:solidFill>
                  <a:srgbClr val="002060"/>
                </a:solidFill>
              </a:rPr>
              <a:t>Конгресс Международного Совета Медсестер</a:t>
            </a:r>
            <a:endParaRPr lang="ru-RU" sz="2800" b="1" dirty="0">
              <a:solidFill>
                <a:srgbClr val="002060"/>
              </a:solidFill>
            </a:endParaRPr>
          </a:p>
        </p:txBody>
      </p:sp>
      <p:pic>
        <p:nvPicPr>
          <p:cNvPr id="4" name="Рисунок 3"/>
          <p:cNvPicPr/>
          <p:nvPr/>
        </p:nvPicPr>
        <p:blipFill>
          <a:blip r:embed="rId3">
            <a:extLst>
              <a:ext uri="{28A0092B-C50C-407E-A947-70E740481C1C}">
                <a14:useLocalDpi xmlns:a14="http://schemas.microsoft.com/office/drawing/2010/main"/>
              </a:ext>
            </a:extLst>
          </a:blip>
          <a:srcRect/>
          <a:stretch>
            <a:fillRect/>
          </a:stretch>
        </p:blipFill>
        <p:spPr bwMode="auto">
          <a:xfrm>
            <a:off x="3995937" y="1772815"/>
            <a:ext cx="4716651" cy="4392489"/>
          </a:xfrm>
          <a:prstGeom prst="rect">
            <a:avLst/>
          </a:prstGeom>
          <a:noFill/>
        </p:spPr>
      </p:pic>
      <p:sp>
        <p:nvSpPr>
          <p:cNvPr id="5" name="Прямоугольник 4"/>
          <p:cNvSpPr/>
          <p:nvPr/>
        </p:nvSpPr>
        <p:spPr>
          <a:xfrm>
            <a:off x="402852" y="2468893"/>
            <a:ext cx="3312368" cy="2308324"/>
          </a:xfrm>
          <a:prstGeom prst="rect">
            <a:avLst/>
          </a:prstGeom>
        </p:spPr>
        <p:txBody>
          <a:bodyPr wrap="square">
            <a:spAutoFit/>
          </a:bodyPr>
          <a:lstStyle/>
          <a:p>
            <a:r>
              <a:rPr lang="ru-RU" sz="2400" b="1" dirty="0" smtClean="0"/>
              <a:t>Выводы исследования:</a:t>
            </a:r>
            <a:r>
              <a:rPr lang="ru-RU" sz="2400" b="1" dirty="0" smtClean="0">
                <a:solidFill>
                  <a:srgbClr val="C00000"/>
                </a:solidFill>
              </a:rPr>
              <a:t> чем </a:t>
            </a:r>
            <a:r>
              <a:rPr lang="ru-RU" sz="2400" b="1" dirty="0">
                <a:solidFill>
                  <a:srgbClr val="C00000"/>
                </a:solidFill>
              </a:rPr>
              <a:t>выше процент сестер бакалавров, тем ниже риски пациентов пострадать результате лечения.  </a:t>
            </a:r>
          </a:p>
        </p:txBody>
      </p:sp>
      <p:pic>
        <p:nvPicPr>
          <p:cNvPr id="4098" name="Picture 2" descr="http://www.aidsresurs.rs/files/imagecache/glavna-slika-clanka/imag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8196" y="5445224"/>
            <a:ext cx="2983979"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225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827584" y="338138"/>
            <a:ext cx="7402016" cy="1252537"/>
          </a:xfrm>
        </p:spPr>
        <p:txBody>
          <a:bodyPr>
            <a:noAutofit/>
          </a:bodyPr>
          <a:lstStyle/>
          <a:p>
            <a:r>
              <a:rPr lang="ru-RU" sz="2800" b="1" dirty="0" smtClean="0">
                <a:solidFill>
                  <a:srgbClr val="C00000"/>
                </a:solidFill>
              </a:rPr>
              <a:t>Конгресс Международного совета медсестер</a:t>
            </a:r>
            <a:endParaRPr lang="ru-RU" sz="2800" b="1" dirty="0">
              <a:solidFill>
                <a:srgbClr val="C00000"/>
              </a:solidFill>
            </a:endParaRPr>
          </a:p>
        </p:txBody>
      </p:sp>
      <p:sp>
        <p:nvSpPr>
          <p:cNvPr id="4" name="Объект 3"/>
          <p:cNvSpPr>
            <a:spLocks noGrp="1"/>
          </p:cNvSpPr>
          <p:nvPr>
            <p:ph sz="quarter" idx="4294967295"/>
          </p:nvPr>
        </p:nvSpPr>
        <p:spPr>
          <a:xfrm>
            <a:off x="5259586" y="1916832"/>
            <a:ext cx="3344862" cy="2295525"/>
          </a:xfrm>
        </p:spPr>
        <p:txBody>
          <a:bodyPr>
            <a:noAutofit/>
          </a:bodyPr>
          <a:lstStyle/>
          <a:p>
            <a:r>
              <a:rPr lang="ru-RU" sz="2800" b="1" dirty="0">
                <a:solidFill>
                  <a:srgbClr val="002060"/>
                </a:solidFill>
              </a:rPr>
              <a:t>Развитие образования</a:t>
            </a:r>
          </a:p>
          <a:p>
            <a:pPr lvl="1"/>
            <a:r>
              <a:rPr lang="ru-RU" sz="2800" dirty="0">
                <a:solidFill>
                  <a:srgbClr val="002060"/>
                </a:solidFill>
              </a:rPr>
              <a:t>Исследования и доказательная практика</a:t>
            </a:r>
          </a:p>
          <a:p>
            <a:pPr lvl="1"/>
            <a:r>
              <a:rPr lang="ru-RU" sz="2800" dirty="0">
                <a:solidFill>
                  <a:srgbClr val="002060"/>
                </a:solidFill>
              </a:rPr>
              <a:t>Управление и организация</a:t>
            </a:r>
          </a:p>
          <a:p>
            <a:pPr lvl="1"/>
            <a:r>
              <a:rPr lang="ru-RU" sz="2800" dirty="0">
                <a:solidFill>
                  <a:srgbClr val="002060"/>
                </a:solidFill>
              </a:rPr>
              <a:t>Преподавание </a:t>
            </a:r>
          </a:p>
          <a:p>
            <a:endParaRPr lang="ru-RU" sz="2800" dirty="0"/>
          </a:p>
        </p:txBody>
      </p:sp>
      <p:pic>
        <p:nvPicPr>
          <p:cNvPr id="5"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84033" y="548680"/>
            <a:ext cx="640831"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icn.ch/templates/ja_purity/images/logo.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4" y="419005"/>
            <a:ext cx="827584" cy="849756"/>
          </a:xfrm>
          <a:prstGeom prst="rect">
            <a:avLst/>
          </a:prstGeom>
          <a:noFill/>
          <a:extLst>
            <a:ext uri="{909E8E84-426E-40DD-AFC4-6F175D3DCCD1}">
              <a14:hiddenFill xmlns:a14="http://schemas.microsoft.com/office/drawing/2010/main">
                <a:solidFill>
                  <a:srgbClr val="FFFFFF"/>
                </a:solidFill>
              </a14:hiddenFill>
            </a:ext>
          </a:extLst>
        </p:spPr>
      </p:pic>
      <p:sp>
        <p:nvSpPr>
          <p:cNvPr id="10" name="Скругленная прямоугольная выноска 9"/>
          <p:cNvSpPr/>
          <p:nvPr/>
        </p:nvSpPr>
        <p:spPr>
          <a:xfrm>
            <a:off x="395536" y="1628800"/>
            <a:ext cx="4392488" cy="4824536"/>
          </a:xfrm>
          <a:prstGeom prst="wedgeRoundRectCallout">
            <a:avLst>
              <a:gd name="adj1" fmla="val 59667"/>
              <a:gd name="adj2" fmla="val -3225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marL="342900" lvl="0" indent="-342900">
              <a:buFont typeface="Arial" panose="020B0604020202020204" pitchFamily="34" charset="0"/>
              <a:buChar char="•"/>
            </a:pPr>
            <a:r>
              <a:rPr lang="ru-RU" sz="2000" b="1" dirty="0"/>
              <a:t>Европейский парламент одобрил новую траекторию образования на уровне </a:t>
            </a:r>
            <a:r>
              <a:rPr lang="ru-RU" sz="2000" b="1" dirty="0" err="1"/>
              <a:t>бакалавриата</a:t>
            </a:r>
            <a:r>
              <a:rPr lang="ru-RU" sz="2000" b="1" dirty="0"/>
              <a:t> для всех стран Евросоюза; </a:t>
            </a:r>
            <a:endParaRPr lang="ru-RU" sz="2000" b="1" dirty="0" smtClean="0"/>
          </a:p>
          <a:p>
            <a:pPr marL="342900" lvl="0" indent="-342900">
              <a:buFont typeface="Arial" panose="020B0604020202020204" pitchFamily="34" charset="0"/>
              <a:buChar char="•"/>
            </a:pPr>
            <a:r>
              <a:rPr lang="ru-RU" sz="2000" b="1" dirty="0" smtClean="0"/>
              <a:t>США </a:t>
            </a:r>
            <a:r>
              <a:rPr lang="ru-RU" sz="2000" b="1" dirty="0"/>
              <a:t>поставили цель достижения 80% сестер бакалавров в составе кадров к 2020 году; </a:t>
            </a:r>
            <a:endParaRPr lang="ru-RU" sz="2000" b="1" dirty="0" smtClean="0"/>
          </a:p>
          <a:p>
            <a:pPr marL="342900" lvl="0" indent="-342900">
              <a:buFont typeface="Arial" panose="020B0604020202020204" pitchFamily="34" charset="0"/>
              <a:buChar char="•"/>
            </a:pPr>
            <a:r>
              <a:rPr lang="ru-RU" sz="2000" b="1" dirty="0" smtClean="0"/>
              <a:t>Китай </a:t>
            </a:r>
            <a:r>
              <a:rPr lang="ru-RU" sz="2000" b="1" dirty="0"/>
              <a:t>взял курс на активное развитие </a:t>
            </a:r>
            <a:r>
              <a:rPr lang="ru-RU" sz="2000" b="1" dirty="0" err="1"/>
              <a:t>бакалавриата</a:t>
            </a:r>
            <a:r>
              <a:rPr lang="ru-RU" sz="2000" b="1" dirty="0"/>
              <a:t> и увеличение доли сестер бакалавров; </a:t>
            </a:r>
          </a:p>
        </p:txBody>
      </p:sp>
    </p:spTree>
    <p:extLst>
      <p:ext uri="{BB962C8B-B14F-4D97-AF65-F5344CB8AC3E}">
        <p14:creationId xmlns:p14="http://schemas.microsoft.com/office/powerpoint/2010/main" val="2856837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539552" y="620688"/>
            <a:ext cx="7667625" cy="841375"/>
          </a:xfrm>
        </p:spPr>
        <p:txBody>
          <a:bodyPr>
            <a:noAutofit/>
          </a:bodyPr>
          <a:lstStyle/>
          <a:p>
            <a:r>
              <a:rPr lang="ru-RU" sz="3200" b="1" dirty="0" smtClean="0">
                <a:solidFill>
                  <a:srgbClr val="C00000"/>
                </a:solidFill>
              </a:rPr>
              <a:t>Европейский форум национальных сестринских и акушерских ассоциаций</a:t>
            </a:r>
            <a:endParaRPr lang="ru-RU" sz="2000" dirty="0">
              <a:solidFill>
                <a:srgbClr val="C00000"/>
              </a:solidFill>
            </a:endParaRPr>
          </a:p>
        </p:txBody>
      </p:sp>
      <p:sp>
        <p:nvSpPr>
          <p:cNvPr id="3" name="Объект 2"/>
          <p:cNvSpPr>
            <a:spLocks noGrp="1"/>
          </p:cNvSpPr>
          <p:nvPr>
            <p:ph idx="4294967295"/>
          </p:nvPr>
        </p:nvSpPr>
        <p:spPr>
          <a:xfrm>
            <a:off x="4067944" y="2276872"/>
            <a:ext cx="4860925" cy="2304256"/>
          </a:xfrm>
        </p:spPr>
        <p:txBody>
          <a:bodyPr>
            <a:normAutofit/>
          </a:bodyPr>
          <a:lstStyle/>
          <a:p>
            <a:r>
              <a:rPr lang="ru-RU" dirty="0" smtClean="0"/>
              <a:t>Члены форума – национальные ассоциации медсестер и акушерок из стран Европейского региона ВОЗ</a:t>
            </a:r>
          </a:p>
          <a:p>
            <a:r>
              <a:rPr lang="ru-RU" dirty="0" smtClean="0"/>
              <a:t>27 ассоциаций </a:t>
            </a:r>
            <a:endParaRPr lang="en-US" dirty="0" smtClean="0"/>
          </a:p>
          <a:p>
            <a:pPr marL="0" indent="0">
              <a:buNone/>
            </a:pPr>
            <a:endParaRPr lang="ru-RU" dirty="0" smtClean="0"/>
          </a:p>
        </p:txBody>
      </p:sp>
      <p:pic>
        <p:nvPicPr>
          <p:cNvPr id="12" name="Picture 2" descr="K:\мои документы\Мои документы\РАМС\ФОРУМ ВОЗ\ПРЕДСЕДАТЕЛЬСТВО\БЕРЛИН 2017\ПЯТАЯ РАССЫЛКА ДОКУМЕНТЫ НА ОБСУЖДЕНИЕ\логотип\Final_LOGO_European Forum_Page_2.jpg"/>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23528" y="1852046"/>
            <a:ext cx="4032448" cy="3864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6802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K:\мои документы\Мои документы\ФОТОГРАФИИ 2016\ВОЗ ВСТРЕЧА В САНКТ-ПЕТЕРБУРГЕ АВГУСТ\DSC05968.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7635" y="4287054"/>
            <a:ext cx="1848801" cy="1296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5" descr="K:\мои документы\Мои документы\ФОТОГРАФИИ 2016\ФОРУМ КОПЕНГАГЕН ФЕВРАЛЬ 2016\EFNNMA 2016-096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1724" y="3594941"/>
            <a:ext cx="1944216" cy="13963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idx="4294967295"/>
          </p:nvPr>
        </p:nvSpPr>
        <p:spPr>
          <a:xfrm>
            <a:off x="888530" y="352269"/>
            <a:ext cx="5627688" cy="1252537"/>
          </a:xfrm>
        </p:spPr>
        <p:txBody>
          <a:bodyPr>
            <a:noAutofit/>
          </a:bodyPr>
          <a:lstStyle/>
          <a:p>
            <a:r>
              <a:rPr lang="ru-RU" sz="2800" b="1" dirty="0">
                <a:solidFill>
                  <a:srgbClr val="002060"/>
                </a:solidFill>
              </a:rPr>
              <a:t>Европейский форум сестринских и акушерских ассоциаций и ВОЗ</a:t>
            </a:r>
          </a:p>
        </p:txBody>
      </p:sp>
      <p:sp>
        <p:nvSpPr>
          <p:cNvPr id="10" name="Объект 9"/>
          <p:cNvSpPr>
            <a:spLocks noGrp="1"/>
          </p:cNvSpPr>
          <p:nvPr>
            <p:ph idx="4294967295"/>
          </p:nvPr>
        </p:nvSpPr>
        <p:spPr>
          <a:xfrm>
            <a:off x="216400" y="1645000"/>
            <a:ext cx="5285324" cy="4656137"/>
          </a:xfrm>
        </p:spPr>
        <p:txBody>
          <a:bodyPr>
            <a:noAutofit/>
          </a:bodyPr>
          <a:lstStyle/>
          <a:p>
            <a:r>
              <a:rPr lang="ru-RU" sz="2000" b="1" dirty="0" smtClean="0">
                <a:solidFill>
                  <a:srgbClr val="002060"/>
                </a:solidFill>
              </a:rPr>
              <a:t>Деятельность форума</a:t>
            </a:r>
          </a:p>
          <a:p>
            <a:r>
              <a:rPr lang="ru-RU" sz="2000" b="1" dirty="0" smtClean="0">
                <a:solidFill>
                  <a:srgbClr val="002060"/>
                </a:solidFill>
              </a:rPr>
              <a:t>Ежегодные заседания Форума</a:t>
            </a:r>
            <a:r>
              <a:rPr lang="ru-RU" sz="2000" b="1" dirty="0">
                <a:solidFill>
                  <a:srgbClr val="002060"/>
                </a:solidFill>
              </a:rPr>
              <a:t> </a:t>
            </a:r>
            <a:r>
              <a:rPr lang="ru-RU" sz="2000" b="1" dirty="0" smtClean="0">
                <a:solidFill>
                  <a:srgbClr val="002060"/>
                </a:solidFill>
              </a:rPr>
              <a:t>с участием руководителей национальных сестринских и акушерских ассоциаций</a:t>
            </a:r>
          </a:p>
          <a:p>
            <a:r>
              <a:rPr lang="ru-RU" sz="2000" b="1" dirty="0" smtClean="0">
                <a:solidFill>
                  <a:srgbClr val="002060"/>
                </a:solidFill>
              </a:rPr>
              <a:t>Взаимодействие с Европейским региональным офисом ВОЗ (Подписан Меморандум о взаимопонимании)</a:t>
            </a:r>
            <a:endParaRPr lang="ru-RU" sz="2000" b="1" dirty="0">
              <a:solidFill>
                <a:srgbClr val="002060"/>
              </a:solidFill>
            </a:endParaRPr>
          </a:p>
          <a:p>
            <a:r>
              <a:rPr lang="ru-RU" sz="2000" b="1" dirty="0" smtClean="0">
                <a:solidFill>
                  <a:srgbClr val="002060"/>
                </a:solidFill>
              </a:rPr>
              <a:t>Разработка и утверждение стратегических документов, влияние на политику в Европейском регионе ВОЗ</a:t>
            </a:r>
          </a:p>
          <a:p>
            <a:r>
              <a:rPr lang="ru-RU" sz="2000" b="1" dirty="0" smtClean="0">
                <a:solidFill>
                  <a:srgbClr val="002060"/>
                </a:solidFill>
              </a:rPr>
              <a:t>Поддержка реализации программ, проведение исследований и сбора данных</a:t>
            </a:r>
            <a:endParaRPr lang="ru-RU" sz="2000" b="1" dirty="0">
              <a:solidFill>
                <a:srgbClr val="002060"/>
              </a:solidFill>
            </a:endParaRPr>
          </a:p>
          <a:p>
            <a:endParaRPr lang="ru-RU" sz="2000" b="1" dirty="0">
              <a:solidFill>
                <a:srgbClr val="002060"/>
              </a:solidFill>
            </a:endParaRPr>
          </a:p>
        </p:txBody>
      </p:sp>
      <p:pic>
        <p:nvPicPr>
          <p:cNvPr id="6" name="Picture 2" descr="K:\мои документы\Мои документы\ФОТОГРАФИИ 2016\ФОРУМ КОПЕНГАГЕН ФЕВРАЛЬ 2016\EFNNMA 2016--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4294" y="547528"/>
            <a:ext cx="1764225" cy="1225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K:\мои документы\Мои документы\ФОТОГРАФИИ 2016\ФОРУМ КОПЕНГАГЕН ФЕВРАЛЬ 2016\EFNNMA 2016--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0114" y="1604807"/>
            <a:ext cx="1872208" cy="1320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4" descr="K:\мои документы\Мои документы\ФОТОГРАФИИ 2016\ФОРУМ КОПЕНГАГЕН ФЕВРАЛЬ 2016\EFNNMA 2016-0948.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4294" y="2372893"/>
            <a:ext cx="1800199" cy="1272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K:\мои документы\Мои документы\РАМС\ФОРУМ ВОЗ\ПРЕДСЕДАТЕЛЬСТВО\БЕРЛИН 2017\ПЯТАЯ РАССЫЛКА ДОКУМЕНТЫ НА ОБСУЖДЕНИЕ\логотип\Final_LOGO_European Forum_Page_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7504" y="176619"/>
            <a:ext cx="926001" cy="98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26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K:\мои документы\Мои документы\РАМС\ФОРУМ ВОЗ\0 САЙТ\5 BANNERS\directions_e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62332" y="1340768"/>
            <a:ext cx="2520280" cy="3552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Заголовок 1"/>
          <p:cNvSpPr>
            <a:spLocks noGrp="1"/>
          </p:cNvSpPr>
          <p:nvPr>
            <p:ph type="title" idx="4294967295"/>
          </p:nvPr>
        </p:nvSpPr>
        <p:spPr>
          <a:xfrm>
            <a:off x="1033505" y="548681"/>
            <a:ext cx="5410601" cy="840316"/>
          </a:xfrm>
        </p:spPr>
        <p:txBody>
          <a:bodyPr>
            <a:noAutofit/>
          </a:bodyPr>
          <a:lstStyle/>
          <a:p>
            <a:r>
              <a:rPr lang="ru-RU" sz="2800" b="1" dirty="0" smtClean="0">
                <a:solidFill>
                  <a:srgbClr val="C00000"/>
                </a:solidFill>
              </a:rPr>
              <a:t>Европейский форум национальных сестринских и акушерских ассоциаций</a:t>
            </a:r>
            <a:endParaRPr lang="ru-RU" sz="1800" dirty="0">
              <a:solidFill>
                <a:srgbClr val="C00000"/>
              </a:solidFill>
            </a:endParaRPr>
          </a:p>
        </p:txBody>
      </p:sp>
      <p:sp>
        <p:nvSpPr>
          <p:cNvPr id="2" name="TextBox 1"/>
          <p:cNvSpPr txBox="1"/>
          <p:nvPr/>
        </p:nvSpPr>
        <p:spPr>
          <a:xfrm>
            <a:off x="263845" y="1772816"/>
            <a:ext cx="5604300" cy="401648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ru-RU" sz="2000" dirty="0" smtClean="0"/>
              <a:t>Специалистами ВОЗ, Форума, представителями сотрудничающих центров разработан документ – </a:t>
            </a:r>
            <a:r>
              <a:rPr lang="ru-RU" sz="2000" b="1" i="1" dirty="0" smtClean="0"/>
              <a:t>Европейские стратегические руководства по развитию сестринского и акушерского дела</a:t>
            </a:r>
          </a:p>
          <a:p>
            <a:pPr marL="285750" indent="-285750">
              <a:spcBef>
                <a:spcPts val="600"/>
              </a:spcBef>
              <a:buFont typeface="Arial" panose="020B0604020202020204" pitchFamily="34" charset="0"/>
              <a:buChar char="•"/>
            </a:pPr>
            <a:r>
              <a:rPr lang="ru-RU" sz="2000" i="1" dirty="0" smtClean="0"/>
              <a:t>Также создан </a:t>
            </a:r>
            <a:r>
              <a:rPr lang="ru-RU" sz="2000" b="1" i="1" dirty="0" smtClean="0"/>
              <a:t>Сборник примеров передовой сестринской и акушерской практики</a:t>
            </a:r>
            <a:endParaRPr lang="ru-RU" sz="2000" b="1" i="1" dirty="0"/>
          </a:p>
          <a:p>
            <a:pPr marL="285750" indent="-285750">
              <a:spcBef>
                <a:spcPts val="600"/>
              </a:spcBef>
              <a:buFont typeface="Arial" panose="020B0604020202020204" pitchFamily="34" charset="0"/>
              <a:buChar char="•"/>
            </a:pPr>
            <a:r>
              <a:rPr lang="ru-RU" sz="2000" b="1" i="1" dirty="0" smtClean="0"/>
              <a:t>Деятельность Форума направлена на распространение и поддержку реализации данного документа</a:t>
            </a:r>
          </a:p>
          <a:p>
            <a:pPr marL="285750" indent="-285750">
              <a:spcBef>
                <a:spcPts val="600"/>
              </a:spcBef>
              <a:buFont typeface="Arial" panose="020B0604020202020204" pitchFamily="34" charset="0"/>
              <a:buChar char="•"/>
            </a:pPr>
            <a:r>
              <a:rPr lang="ru-RU" sz="2000" b="1" i="1" dirty="0"/>
              <a:t>Документ доступен на 5 языках, в том числе на </a:t>
            </a:r>
            <a:r>
              <a:rPr lang="ru-RU" sz="2000" b="1" i="1" dirty="0" smtClean="0"/>
              <a:t>русском</a:t>
            </a:r>
            <a:endParaRPr lang="ru-RU" sz="2000" b="1" i="1" dirty="0"/>
          </a:p>
        </p:txBody>
      </p:sp>
      <p:pic>
        <p:nvPicPr>
          <p:cNvPr id="15" name="Picture 2" descr="K:\мои документы\Мои документы\РАМС\ФОРУМ ВОЗ\ПРЕДСЕДАТЕЛЬСТВО\БЕРЛИН 2017\ПЯТАЯ РАССЫЛКА ДОКУМЕНТЫ НА ОБСУЖДЕНИЕ\логотип\Final_LOGO_European Forum_Page_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6397" y="176619"/>
            <a:ext cx="926001" cy="988825"/>
          </a:xfrm>
          <a:prstGeom prst="rect">
            <a:avLst/>
          </a:prstGeom>
          <a:noFill/>
          <a:extLst>
            <a:ext uri="{909E8E84-426E-40DD-AFC4-6F175D3DCCD1}">
              <a14:hiddenFill xmlns:a14="http://schemas.microsoft.com/office/drawing/2010/main">
                <a:solidFill>
                  <a:srgbClr val="FFFFFF"/>
                </a:solidFill>
              </a14:hiddenFill>
            </a:ext>
          </a:extLst>
        </p:spPr>
      </p:pic>
      <p:sp>
        <p:nvSpPr>
          <p:cNvPr id="4" name="Скругленная прямоугольная выноска 3"/>
          <p:cNvSpPr/>
          <p:nvPr/>
        </p:nvSpPr>
        <p:spPr>
          <a:xfrm>
            <a:off x="6156176" y="5309246"/>
            <a:ext cx="2736304" cy="960107"/>
          </a:xfrm>
          <a:prstGeom prst="wedgeRoundRectCallout">
            <a:avLst>
              <a:gd name="adj1" fmla="val -34279"/>
              <a:gd name="adj2" fmla="val -749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http://efnnma.org</a:t>
            </a:r>
            <a:r>
              <a:rPr lang="en-US" sz="2400" b="1" dirty="0" smtClean="0"/>
              <a:t>/</a:t>
            </a:r>
            <a:endParaRPr lang="ru-RU" sz="2400" b="1" dirty="0"/>
          </a:p>
        </p:txBody>
      </p:sp>
    </p:spTree>
    <p:extLst>
      <p:ext uri="{BB962C8B-B14F-4D97-AF65-F5344CB8AC3E}">
        <p14:creationId xmlns:p14="http://schemas.microsoft.com/office/powerpoint/2010/main" val="2677579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K:\мои документы\Мои документы\РАМС\ФОРУМ ВОЗ\0 САЙТ\5 BANNERS\directions_e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38466" y="1600350"/>
            <a:ext cx="2520280" cy="3696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Заголовок 1"/>
          <p:cNvSpPr>
            <a:spLocks noGrp="1"/>
          </p:cNvSpPr>
          <p:nvPr>
            <p:ph type="title" idx="4294967295"/>
          </p:nvPr>
        </p:nvSpPr>
        <p:spPr>
          <a:xfrm>
            <a:off x="1033505" y="548681"/>
            <a:ext cx="5410601" cy="840316"/>
          </a:xfrm>
        </p:spPr>
        <p:txBody>
          <a:bodyPr>
            <a:noAutofit/>
          </a:bodyPr>
          <a:lstStyle/>
          <a:p>
            <a:r>
              <a:rPr lang="ru-RU" sz="2800" b="1" dirty="0" smtClean="0">
                <a:solidFill>
                  <a:srgbClr val="C00000"/>
                </a:solidFill>
              </a:rPr>
              <a:t>Европейский форум национальных сестринских и акушерских ассоциаций</a:t>
            </a:r>
            <a:endParaRPr lang="ru-RU" sz="1800" dirty="0">
              <a:solidFill>
                <a:srgbClr val="C00000"/>
              </a:solidFill>
            </a:endParaRPr>
          </a:p>
        </p:txBody>
      </p:sp>
      <p:pic>
        <p:nvPicPr>
          <p:cNvPr id="15" name="Picture 2" descr="K:\мои документы\Мои документы\РАМС\ФОРУМ ВОЗ\ПРЕДСЕДАТЕЛЬСТВО\БЕРЛИН 2017\ПЯТАЯ РАССЫЛКА ДОКУМЕНТЫ НА ОБСУЖДЕНИЕ\логотип\Final_LOGO_European Forum_Page_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505" y="207927"/>
            <a:ext cx="926001" cy="9168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6619" y="2372883"/>
            <a:ext cx="5400600" cy="2923877"/>
          </a:xfrm>
          <a:prstGeom prst="rect">
            <a:avLst/>
          </a:prstGeom>
          <a:noFill/>
        </p:spPr>
        <p:txBody>
          <a:bodyPr wrap="square" rtlCol="0">
            <a:spAutoFit/>
          </a:bodyPr>
          <a:lstStyle/>
          <a:p>
            <a:pPr>
              <a:spcBef>
                <a:spcPts val="1200"/>
              </a:spcBef>
            </a:pPr>
            <a:r>
              <a:rPr lang="ru-RU" sz="2400" b="1" u="sng" dirty="0" smtClean="0"/>
              <a:t>4 приоритета:</a:t>
            </a:r>
          </a:p>
          <a:p>
            <a:pPr marL="342900" indent="-342900">
              <a:spcBef>
                <a:spcPts val="1200"/>
              </a:spcBef>
              <a:buFont typeface="+mj-lt"/>
              <a:buAutoNum type="arabicPeriod"/>
            </a:pPr>
            <a:r>
              <a:rPr lang="ru-RU" sz="2400" dirty="0" smtClean="0"/>
              <a:t>Развитие образования</a:t>
            </a:r>
          </a:p>
          <a:p>
            <a:pPr marL="342900" indent="-342900">
              <a:spcBef>
                <a:spcPts val="1200"/>
              </a:spcBef>
              <a:buFont typeface="+mj-lt"/>
              <a:buAutoNum type="arabicPeriod"/>
            </a:pPr>
            <a:r>
              <a:rPr lang="ru-RU" sz="2400" dirty="0" smtClean="0"/>
              <a:t>Планирование кадровых ресурсов</a:t>
            </a:r>
          </a:p>
          <a:p>
            <a:pPr marL="342900" indent="-342900">
              <a:spcBef>
                <a:spcPts val="1200"/>
              </a:spcBef>
              <a:buFont typeface="+mj-lt"/>
              <a:buAutoNum type="arabicPeriod"/>
            </a:pPr>
            <a:r>
              <a:rPr lang="ru-RU" sz="2400" dirty="0" smtClean="0"/>
              <a:t>Благоприятные условия труда</a:t>
            </a:r>
          </a:p>
          <a:p>
            <a:pPr marL="342900" indent="-342900">
              <a:spcBef>
                <a:spcPts val="1200"/>
              </a:spcBef>
              <a:buFont typeface="+mj-lt"/>
              <a:buAutoNum type="arabicPeriod"/>
            </a:pPr>
            <a:r>
              <a:rPr lang="ru-RU" sz="2400" dirty="0" smtClean="0"/>
              <a:t>Поддержка научно-обоснованной практики</a:t>
            </a:r>
            <a:endParaRPr lang="ru-RU" sz="2400" dirty="0"/>
          </a:p>
        </p:txBody>
      </p:sp>
    </p:spTree>
    <p:extLst>
      <p:ext uri="{BB962C8B-B14F-4D97-AF65-F5344CB8AC3E}">
        <p14:creationId xmlns:p14="http://schemas.microsoft.com/office/powerpoint/2010/main" val="1308715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771800" y="407319"/>
            <a:ext cx="6130925" cy="1252538"/>
          </a:xfrm>
        </p:spPr>
        <p:txBody>
          <a:bodyPr>
            <a:noAutofit/>
          </a:bodyPr>
          <a:lstStyle/>
          <a:p>
            <a:r>
              <a:rPr lang="ru-RU" sz="3600" b="1" dirty="0" smtClean="0">
                <a:solidFill>
                  <a:srgbClr val="C00000"/>
                </a:solidFill>
              </a:rPr>
              <a:t>Первый сестринский форум стран БРИКС август 2017г.</a:t>
            </a:r>
            <a:endParaRPr lang="ru-RU" sz="3600" b="1" dirty="0">
              <a:solidFill>
                <a:srgbClr val="C00000"/>
              </a:solidFill>
            </a:endParaRPr>
          </a:p>
        </p:txBody>
      </p:sp>
      <p:pic>
        <p:nvPicPr>
          <p:cNvPr id="10242" name="Picture 2"/>
          <p:cNvPicPr>
            <a:picLocks noGrp="1" noChangeAspect="1" noChangeArrowheads="1"/>
          </p:cNvPicPr>
          <p:nvPr>
            <p:ph sz="quarter" idx="4294967295"/>
          </p:nvPr>
        </p:nvPicPr>
        <p:blipFill rotWithShape="1">
          <a:blip r:embed="rId2" cstate="screen">
            <a:extLst>
              <a:ext uri="{28A0092B-C50C-407E-A947-70E740481C1C}">
                <a14:useLocalDpi xmlns:a14="http://schemas.microsoft.com/office/drawing/2010/main"/>
              </a:ext>
            </a:extLst>
          </a:blip>
          <a:srcRect/>
          <a:stretch/>
        </p:blipFill>
        <p:spPr bwMode="auto">
          <a:xfrm>
            <a:off x="309010" y="3573016"/>
            <a:ext cx="8569325" cy="3179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9" y="452670"/>
            <a:ext cx="2341039" cy="132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33816" y="2060848"/>
            <a:ext cx="2197024"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smtClean="0"/>
              <a:t>В 2016 году создан сестринский альянс стран БРИКС</a:t>
            </a:r>
            <a:endParaRPr lang="ru-RU" b="1" dirty="0"/>
          </a:p>
        </p:txBody>
      </p:sp>
      <p:sp>
        <p:nvSpPr>
          <p:cNvPr id="7" name="TextBox 6"/>
          <p:cNvSpPr txBox="1"/>
          <p:nvPr/>
        </p:nvSpPr>
        <p:spPr>
          <a:xfrm>
            <a:off x="3131840" y="1850918"/>
            <a:ext cx="2304256"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b="1" dirty="0" smtClean="0"/>
              <a:t>В работе форума  принимали участие страны БРИКС – Бразилия, Россия, Индия, Китай и ЮАР</a:t>
            </a:r>
            <a:endParaRPr lang="ru-RU" b="1" dirty="0"/>
          </a:p>
        </p:txBody>
      </p:sp>
      <p:sp>
        <p:nvSpPr>
          <p:cNvPr id="6" name="Прямоугольник 5"/>
          <p:cNvSpPr/>
          <p:nvPr/>
        </p:nvSpPr>
        <p:spPr>
          <a:xfrm>
            <a:off x="5868144" y="1645350"/>
            <a:ext cx="2664296"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b="1" dirty="0" smtClean="0"/>
              <a:t>Участники рассмотрели особенности систем здравоохранения</a:t>
            </a:r>
            <a:r>
              <a:rPr lang="ru-RU" b="1" dirty="0"/>
              <a:t>, </a:t>
            </a:r>
            <a:r>
              <a:rPr lang="ru-RU" b="1" dirty="0" smtClean="0"/>
              <a:t>подготовки кадров и правового обеспечения сестринской помощи</a:t>
            </a:r>
            <a:endParaRPr lang="ru-RU" b="1" dirty="0"/>
          </a:p>
        </p:txBody>
      </p:sp>
    </p:spTree>
    <p:extLst>
      <p:ext uri="{BB962C8B-B14F-4D97-AF65-F5344CB8AC3E}">
        <p14:creationId xmlns:p14="http://schemas.microsoft.com/office/powerpoint/2010/main" val="230954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ФОТО ВОЗ 2016\RUSSIAN NURSES FOR WHO\4 LENINGRAD OBLAST TOSNO\DSC_223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 y="20789"/>
            <a:ext cx="9201153" cy="6805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7" name="Схема 6"/>
          <p:cNvGraphicFramePr/>
          <p:nvPr>
            <p:extLst>
              <p:ext uri="{D42A27DB-BD31-4B8C-83A1-F6EECF244321}">
                <p14:modId xmlns:p14="http://schemas.microsoft.com/office/powerpoint/2010/main" val="3612408910"/>
              </p:ext>
            </p:extLst>
          </p:nvPr>
        </p:nvGraphicFramePr>
        <p:xfrm>
          <a:off x="251526" y="3284984"/>
          <a:ext cx="4680519" cy="2520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3249" y="4653137"/>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19878" y="3514604"/>
            <a:ext cx="5500797" cy="3093154"/>
          </a:xfrm>
          <a:prstGeom prst="rect">
            <a:avLst/>
          </a:prstGeom>
          <a:solidFill>
            <a:srgbClr val="FFFFFF">
              <a:alpha val="56078"/>
            </a:srgbClr>
          </a:solidFill>
        </p:spPr>
        <p:txBody>
          <a:bodyPr wrap="square" rtlCol="0">
            <a:spAutoFit/>
          </a:bodyPr>
          <a:lstStyle/>
          <a:p>
            <a:pPr marL="285750" indent="-285750">
              <a:spcBef>
                <a:spcPts val="600"/>
              </a:spcBef>
              <a:buFont typeface="Arial" panose="020B0604020202020204" pitchFamily="34" charset="0"/>
              <a:buChar char="•"/>
            </a:pPr>
            <a:r>
              <a:rPr lang="ru-RU" sz="2000" b="1" dirty="0" smtClean="0"/>
              <a:t>Разработка и внедрение </a:t>
            </a:r>
            <a:r>
              <a:rPr lang="ru-RU" sz="2000" b="1" dirty="0" err="1" smtClean="0"/>
              <a:t>проф.стандарта</a:t>
            </a:r>
            <a:r>
              <a:rPr lang="ru-RU" sz="2000" b="1" dirty="0" smtClean="0"/>
              <a:t>;</a:t>
            </a:r>
          </a:p>
          <a:p>
            <a:pPr marL="285750" indent="-285750">
              <a:spcBef>
                <a:spcPts val="600"/>
              </a:spcBef>
              <a:buFont typeface="Arial" panose="020B0604020202020204" pitchFamily="34" charset="0"/>
              <a:buChar char="•"/>
            </a:pPr>
            <a:r>
              <a:rPr lang="ru-RU" sz="2000" b="1" dirty="0" smtClean="0"/>
              <a:t>Внесение предложений в законодательные акты, приказы, решения, касающиеся здравоохранения, сестринского, акушерского и лечебного дела;</a:t>
            </a:r>
          </a:p>
          <a:p>
            <a:pPr marL="285750" indent="-285750">
              <a:spcBef>
                <a:spcPts val="600"/>
              </a:spcBef>
              <a:buFont typeface="Arial" panose="020B0604020202020204" pitchFamily="34" charset="0"/>
              <a:buChar char="•"/>
            </a:pPr>
            <a:r>
              <a:rPr lang="ru-RU" sz="2000" b="1" dirty="0" smtClean="0"/>
              <a:t>Участие в проведении аккредитации медицинских работников</a:t>
            </a:r>
          </a:p>
          <a:p>
            <a:pPr marL="285750" indent="-285750">
              <a:spcBef>
                <a:spcPts val="600"/>
              </a:spcBef>
              <a:buFont typeface="Arial" panose="020B0604020202020204" pitchFamily="34" charset="0"/>
              <a:buChar char="•"/>
            </a:pPr>
            <a:r>
              <a:rPr lang="ru-RU" sz="2000" b="1" dirty="0" smtClean="0"/>
              <a:t>Рецензирование учебных мероприятий в рамках НМО…</a:t>
            </a:r>
          </a:p>
        </p:txBody>
      </p:sp>
    </p:spTree>
    <p:extLst>
      <p:ext uri="{BB962C8B-B14F-4D97-AF65-F5344CB8AC3E}">
        <p14:creationId xmlns:p14="http://schemas.microsoft.com/office/powerpoint/2010/main" val="2199472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Natasha\Desktop\РАБОЧИЙ СТОЛ\ВСЕРОССИЙСКИЙ ФОРУМ\ПОДГОТОВКА\КНИГА ПО ИСТОРИИ РАМС\РАМС\фото к РАМС\1 фото.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13222" y="-1"/>
            <a:ext cx="5061392" cy="685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08" y="2931182"/>
            <a:ext cx="5854700"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Natasha\Desktop\РАБОЧИЙ СТОЛ\ВСЕРОССИЙСКИЙ ФОРУМ\ПОДГОТОВКА\КНИГА ПО ИСТОРИИ РАМС\РАМС\фото к РАМС\1_2 фото.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3425361"/>
            <a:ext cx="4500173" cy="34567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C:\Users\Natasha\Desktop\РАБОЧИЙ СТОЛ\ВСЕРОССИЙСКИЙ ФОРУМ\ПОДГОТОВКА\КНИГА ПО ИСТОРИИ РАМС\РАМС\фото к РАМС\1_1 фото.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09" y="4213"/>
            <a:ext cx="4470492" cy="342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520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6"/>
          <p:cNvGraphicFramePr>
            <a:graphicFrameLocks/>
          </p:cNvGraphicFramePr>
          <p:nvPr>
            <p:extLst>
              <p:ext uri="{D42A27DB-BD31-4B8C-83A1-F6EECF244321}">
                <p14:modId xmlns:p14="http://schemas.microsoft.com/office/powerpoint/2010/main" val="4189612635"/>
              </p:ext>
            </p:extLst>
          </p:nvPr>
        </p:nvGraphicFramePr>
        <p:xfrm>
          <a:off x="323528" y="1734413"/>
          <a:ext cx="6048672" cy="3969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1530" y="273325"/>
            <a:ext cx="648069" cy="63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4"/>
          <p:cNvSpPr txBox="1">
            <a:spLocks/>
          </p:cNvSpPr>
          <p:nvPr/>
        </p:nvSpPr>
        <p:spPr>
          <a:xfrm>
            <a:off x="971600" y="481685"/>
            <a:ext cx="4968552" cy="1723179"/>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b="1" dirty="0"/>
              <a:t>Профессиональное регулирование</a:t>
            </a:r>
            <a:br>
              <a:rPr lang="ru-RU" b="1" dirty="0"/>
            </a:br>
            <a:endParaRPr lang="ru-RU" dirty="0"/>
          </a:p>
        </p:txBody>
      </p:sp>
      <p:pic>
        <p:nvPicPr>
          <p:cNvPr id="33794" name="Picture 2" descr="http://www.medsestre.ru/files/pimg/oblozhka_profstandarty_2.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03648" y="3140973"/>
            <a:ext cx="1401606" cy="1872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Grp="1" noChangeAspect="1" noChangeArrowheads="1"/>
          </p:cNvPicPr>
          <p:nvPr>
            <p:ph idx="1"/>
          </p:nvPr>
        </p:nvPicPr>
        <p:blipFill rotWithShape="1">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p:blipFill>
        <p:spPr bwMode="auto">
          <a:xfrm>
            <a:off x="6474004" y="2132856"/>
            <a:ext cx="2395641" cy="1704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475266" y="4005068"/>
            <a:ext cx="2376264" cy="1617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Группа 8"/>
          <p:cNvGrpSpPr/>
          <p:nvPr/>
        </p:nvGrpSpPr>
        <p:grpSpPr>
          <a:xfrm>
            <a:off x="6864895" y="327820"/>
            <a:ext cx="2004748" cy="965885"/>
            <a:chOff x="2120132" y="719978"/>
            <a:chExt cx="2004748" cy="959971"/>
          </a:xfrm>
        </p:grpSpPr>
        <p:sp>
          <p:nvSpPr>
            <p:cNvPr id="10" name="Скругленный прямоугольник 9"/>
            <p:cNvSpPr/>
            <p:nvPr/>
          </p:nvSpPr>
          <p:spPr>
            <a:xfrm>
              <a:off x="2120132" y="719978"/>
              <a:ext cx="2004748" cy="959971"/>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Скругленный прямоугольник 4"/>
            <p:cNvSpPr/>
            <p:nvPr/>
          </p:nvSpPr>
          <p:spPr>
            <a:xfrm>
              <a:off x="2166994" y="766840"/>
              <a:ext cx="1911024" cy="8662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ru-RU" sz="1600" b="1" dirty="0">
                  <a:solidFill>
                    <a:srgbClr val="FFFFFF"/>
                  </a:solidFill>
                </a:rPr>
                <a:t>Профессиональное регулирование</a:t>
              </a:r>
            </a:p>
          </p:txBody>
        </p:sp>
      </p:grpSp>
    </p:spTree>
    <p:extLst>
      <p:ext uri="{BB962C8B-B14F-4D97-AF65-F5344CB8AC3E}">
        <p14:creationId xmlns:p14="http://schemas.microsoft.com/office/powerpoint/2010/main" val="3946920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30" y="273325"/>
            <a:ext cx="648069" cy="63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Заголовок 4"/>
          <p:cNvSpPr txBox="1">
            <a:spLocks/>
          </p:cNvSpPr>
          <p:nvPr/>
        </p:nvSpPr>
        <p:spPr>
          <a:xfrm>
            <a:off x="971600" y="481685"/>
            <a:ext cx="4968552" cy="114711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b="1" dirty="0">
                <a:solidFill>
                  <a:schemeClr val="tx2"/>
                </a:solidFill>
              </a:rPr>
              <a:t>Профессиональное </a:t>
            </a:r>
            <a:r>
              <a:rPr lang="ru-RU" b="1" dirty="0" smtClean="0">
                <a:solidFill>
                  <a:schemeClr val="tx2"/>
                </a:solidFill>
              </a:rPr>
              <a:t>регулирование</a:t>
            </a:r>
            <a:endParaRPr lang="ru-RU" dirty="0">
              <a:solidFill>
                <a:schemeClr val="tx2"/>
              </a:solidFill>
            </a:endParaRPr>
          </a:p>
        </p:txBody>
      </p:sp>
      <p:grpSp>
        <p:nvGrpSpPr>
          <p:cNvPr id="9" name="Группа 8"/>
          <p:cNvGrpSpPr/>
          <p:nvPr/>
        </p:nvGrpSpPr>
        <p:grpSpPr>
          <a:xfrm>
            <a:off x="6864895" y="327820"/>
            <a:ext cx="2004748" cy="965885"/>
            <a:chOff x="2120132" y="719978"/>
            <a:chExt cx="2004748" cy="959971"/>
          </a:xfrm>
        </p:grpSpPr>
        <p:sp>
          <p:nvSpPr>
            <p:cNvPr id="10" name="Скругленный прямоугольник 9"/>
            <p:cNvSpPr/>
            <p:nvPr/>
          </p:nvSpPr>
          <p:spPr>
            <a:xfrm>
              <a:off x="2120132" y="719978"/>
              <a:ext cx="2004748" cy="959971"/>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Скругленный прямоугольник 4"/>
            <p:cNvSpPr/>
            <p:nvPr/>
          </p:nvSpPr>
          <p:spPr>
            <a:xfrm>
              <a:off x="2166994" y="766840"/>
              <a:ext cx="1911024" cy="8662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ru-RU" sz="1600" b="1" dirty="0">
                  <a:solidFill>
                    <a:srgbClr val="FFFFFF"/>
                  </a:solidFill>
                </a:rPr>
                <a:t>Профессиональное регулирование</a:t>
              </a:r>
            </a:p>
          </p:txBody>
        </p:sp>
      </p:grpSp>
      <p:sp>
        <p:nvSpPr>
          <p:cNvPr id="2" name="Объект 1"/>
          <p:cNvSpPr>
            <a:spLocks noGrp="1"/>
          </p:cNvSpPr>
          <p:nvPr>
            <p:ph idx="4294967295"/>
          </p:nvPr>
        </p:nvSpPr>
        <p:spPr>
          <a:xfrm>
            <a:off x="323534" y="1916836"/>
            <a:ext cx="4392483" cy="4536505"/>
          </a:xfrm>
        </p:spPr>
        <p:txBody>
          <a:bodyPr>
            <a:normAutofit fontScale="85000" lnSpcReduction="20000"/>
          </a:bodyPr>
          <a:lstStyle/>
          <a:p>
            <a:r>
              <a:rPr lang="ru-RU" dirty="0" smtClean="0"/>
              <a:t>Защита профессионального статуса медицинской сестры, фельдшера, акушерки (участие в обсуждении квалификационных уровней по проф. стандарту – основы будущей рамки квалификаций с последствиями для оплаты труда)</a:t>
            </a:r>
          </a:p>
          <a:p>
            <a:r>
              <a:rPr lang="ru-RU" dirty="0" smtClean="0"/>
              <a:t>Обсуждение ситуации с содержание работы санитарок, с оплатой труда медицинским сестрам и санитаркам с региональными ассоциациями и руководителями территориальных органов управления здравоохранением</a:t>
            </a:r>
          </a:p>
          <a:p>
            <a:endParaRPr lang="ru-RU" dirty="0" smtClean="0"/>
          </a:p>
          <a:p>
            <a:endParaRPr lang="ru-RU" dirty="0"/>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084753" y="1538243"/>
            <a:ext cx="3738033" cy="5093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457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мои документы\Мои документы\РАМС\ДОКЛАДЫ\ДОКЛАДЫ 2017\22 ноября новые роли Серебренникова\20171120_113104_Page_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6552" y="116632"/>
            <a:ext cx="4447456" cy="6655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3" descr="K:\мои документы\Мои документы\РАМС\ДОКЛАДЫ\ДОКЛАДЫ 2017\22 ноября новые роли Серебренникова\20171120_113104_Page_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44014" y="116636"/>
            <a:ext cx="4367229" cy="6655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21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8" y="548683"/>
            <a:ext cx="648071"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surgut.bezformata.ru/content/image21611904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62306" y="1702209"/>
            <a:ext cx="2165432" cy="2190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http://www.surgu.ru/pictures/785/show/230x230/crop/56525-Medic-40.jpg?sh=0ca4b6f65c2039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3528" y="1702209"/>
            <a:ext cx="2190750" cy="2190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27583" y="548117"/>
            <a:ext cx="6408712" cy="954107"/>
          </a:xfrm>
          <a:prstGeom prst="rect">
            <a:avLst/>
          </a:prstGeom>
          <a:noFill/>
        </p:spPr>
        <p:txBody>
          <a:bodyPr wrap="square" rtlCol="0">
            <a:spAutoFit/>
          </a:bodyPr>
          <a:lstStyle/>
          <a:p>
            <a:r>
              <a:rPr lang="ru-RU" sz="2800" b="1" dirty="0" smtClean="0"/>
              <a:t>Участие в проведении аккредитации медицинских работников</a:t>
            </a:r>
            <a:endParaRPr lang="ru-RU" sz="2800" b="1" dirty="0"/>
          </a:p>
        </p:txBody>
      </p:sp>
      <p:sp>
        <p:nvSpPr>
          <p:cNvPr id="4" name="AutoShape 38"/>
          <p:cNvSpPr>
            <a:spLocks noChangeArrowheads="1"/>
          </p:cNvSpPr>
          <p:nvPr/>
        </p:nvSpPr>
        <p:spPr bwMode="gray">
          <a:xfrm>
            <a:off x="2375790" y="1620813"/>
            <a:ext cx="4738762" cy="2353543"/>
          </a:xfrm>
          <a:prstGeom prst="upArrow">
            <a:avLst>
              <a:gd name="adj1" fmla="val 64941"/>
              <a:gd name="adj2" fmla="val 54849"/>
            </a:avLst>
          </a:prstGeom>
          <a:gradFill rotWithShape="1">
            <a:gsLst>
              <a:gs pos="0">
                <a:srgbClr val="8F8CD2"/>
              </a:gs>
              <a:gs pos="100000">
                <a:srgbClr val="8F8CD2">
                  <a:gamma/>
                  <a:tint val="0"/>
                  <a:invGamma/>
                  <a:alpha val="0"/>
                </a:srgbClr>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endParaRPr>
          </a:p>
        </p:txBody>
      </p:sp>
      <p:sp>
        <p:nvSpPr>
          <p:cNvPr id="5" name="Прямоугольник 4"/>
          <p:cNvSpPr/>
          <p:nvPr/>
        </p:nvSpPr>
        <p:spPr>
          <a:xfrm>
            <a:off x="328004" y="4509120"/>
            <a:ext cx="1631910" cy="1512168"/>
          </a:xfrm>
          <a:prstGeom prst="rect">
            <a:avLst/>
          </a:prstGeom>
          <a:solidFill>
            <a:srgbClr val="9966FF">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solidFill>
              </a:rPr>
              <a:t>Предложения по содержанию первичной аккредитации</a:t>
            </a:r>
            <a:endParaRPr lang="ru-RU" sz="1600" b="1" dirty="0">
              <a:solidFill>
                <a:schemeClr val="tx2"/>
              </a:solidFill>
            </a:endParaRPr>
          </a:p>
        </p:txBody>
      </p:sp>
      <p:sp>
        <p:nvSpPr>
          <p:cNvPr id="6" name="Прямоугольник 5"/>
          <p:cNvSpPr/>
          <p:nvPr/>
        </p:nvSpPr>
        <p:spPr>
          <a:xfrm>
            <a:off x="2171179" y="4509120"/>
            <a:ext cx="1467145" cy="1512168"/>
          </a:xfrm>
          <a:prstGeom prst="rect">
            <a:avLst/>
          </a:prstGeom>
          <a:solidFill>
            <a:srgbClr val="9966FF">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solidFill>
              </a:rPr>
              <a:t>Выбор экспертов в состав </a:t>
            </a:r>
            <a:r>
              <a:rPr lang="ru-RU" sz="1600" b="1" dirty="0" err="1" smtClean="0">
                <a:solidFill>
                  <a:schemeClr val="tx2"/>
                </a:solidFill>
              </a:rPr>
              <a:t>аккредитационных</a:t>
            </a:r>
            <a:r>
              <a:rPr lang="ru-RU" sz="1600" b="1" dirty="0" smtClean="0">
                <a:solidFill>
                  <a:schemeClr val="tx2"/>
                </a:solidFill>
              </a:rPr>
              <a:t> комиссий</a:t>
            </a:r>
            <a:endParaRPr lang="ru-RU" sz="1600" b="1" dirty="0">
              <a:solidFill>
                <a:schemeClr val="tx2"/>
              </a:solidFill>
            </a:endParaRPr>
          </a:p>
        </p:txBody>
      </p:sp>
      <p:sp>
        <p:nvSpPr>
          <p:cNvPr id="7" name="Прямоугольник 6"/>
          <p:cNvSpPr/>
          <p:nvPr/>
        </p:nvSpPr>
        <p:spPr>
          <a:xfrm>
            <a:off x="3779912" y="4507941"/>
            <a:ext cx="1512168" cy="1512171"/>
          </a:xfrm>
          <a:prstGeom prst="rect">
            <a:avLst/>
          </a:prstGeom>
          <a:solidFill>
            <a:srgbClr val="9966FF">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solidFill>
              </a:rPr>
              <a:t>Проведение первичной аккредитации выпускников</a:t>
            </a:r>
            <a:endParaRPr lang="ru-RU" sz="1600" b="1" dirty="0">
              <a:solidFill>
                <a:schemeClr val="tx2"/>
              </a:solidFill>
            </a:endParaRPr>
          </a:p>
        </p:txBody>
      </p:sp>
      <p:sp>
        <p:nvSpPr>
          <p:cNvPr id="8" name="TextBox 7"/>
          <p:cNvSpPr txBox="1"/>
          <p:nvPr/>
        </p:nvSpPr>
        <p:spPr>
          <a:xfrm>
            <a:off x="3478189" y="2276872"/>
            <a:ext cx="2533977" cy="1754326"/>
          </a:xfrm>
          <a:prstGeom prst="rect">
            <a:avLst/>
          </a:prstGeom>
          <a:noFill/>
        </p:spPr>
        <p:txBody>
          <a:bodyPr wrap="square" rtlCol="0">
            <a:spAutoFit/>
          </a:bodyPr>
          <a:lstStyle/>
          <a:p>
            <a:pPr algn="ctr"/>
            <a:r>
              <a:rPr lang="ru-RU" dirty="0" smtClean="0"/>
              <a:t>Внедрение аккредитации выпускников со средним профессиональным образованием – 2018г. </a:t>
            </a:r>
            <a:endParaRPr lang="ru-RU" dirty="0"/>
          </a:p>
        </p:txBody>
      </p:sp>
      <p:sp>
        <p:nvSpPr>
          <p:cNvPr id="9" name="Прямоугольник 8"/>
          <p:cNvSpPr/>
          <p:nvPr/>
        </p:nvSpPr>
        <p:spPr>
          <a:xfrm>
            <a:off x="5474589" y="4495197"/>
            <a:ext cx="1584176" cy="1512171"/>
          </a:xfrm>
          <a:prstGeom prst="rect">
            <a:avLst/>
          </a:prstGeom>
          <a:solidFill>
            <a:srgbClr val="9966FF">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solidFill>
              </a:rPr>
              <a:t>Подготовка первичной специализированной аккредитации</a:t>
            </a:r>
            <a:endParaRPr lang="ru-RU" sz="1600" b="1" dirty="0">
              <a:solidFill>
                <a:schemeClr val="tx2"/>
              </a:solidFill>
            </a:endParaRPr>
          </a:p>
        </p:txBody>
      </p:sp>
      <p:sp>
        <p:nvSpPr>
          <p:cNvPr id="10" name="Прямоугольник 9"/>
          <p:cNvSpPr/>
          <p:nvPr/>
        </p:nvSpPr>
        <p:spPr>
          <a:xfrm>
            <a:off x="7231305" y="4504593"/>
            <a:ext cx="1512168" cy="1482559"/>
          </a:xfrm>
          <a:prstGeom prst="rect">
            <a:avLst/>
          </a:prstGeom>
          <a:solidFill>
            <a:srgbClr val="9966FF">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2"/>
                </a:solidFill>
              </a:rPr>
              <a:t>Подготовка повторной аккредитации</a:t>
            </a:r>
            <a:endParaRPr lang="ru-RU" sz="1600" b="1" dirty="0">
              <a:solidFill>
                <a:schemeClr val="tx2"/>
              </a:solidFill>
            </a:endParaRPr>
          </a:p>
        </p:txBody>
      </p:sp>
    </p:spTree>
    <p:extLst>
      <p:ext uri="{BB962C8B-B14F-4D97-AF65-F5344CB8AC3E}">
        <p14:creationId xmlns:p14="http://schemas.microsoft.com/office/powerpoint/2010/main" val="2416817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29631" y="1340768"/>
            <a:ext cx="2887045"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8" y="476677"/>
            <a:ext cx="648071"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77098" y="1551864"/>
            <a:ext cx="5937635" cy="486287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ru-RU" sz="2000" b="1" dirty="0" smtClean="0"/>
              <a:t>НМО – непрерывное медицинское образование </a:t>
            </a:r>
            <a:r>
              <a:rPr lang="ru-RU" sz="2000" dirty="0" smtClean="0"/>
              <a:t>– обязательное условие будущей повторной аккредитации для практикующих специалистов</a:t>
            </a:r>
          </a:p>
          <a:p>
            <a:pPr marL="342900" indent="-342900">
              <a:spcBef>
                <a:spcPts val="600"/>
              </a:spcBef>
              <a:spcAft>
                <a:spcPts val="600"/>
              </a:spcAft>
              <a:buFont typeface="Arial" panose="020B0604020202020204" pitchFamily="34" charset="0"/>
              <a:buChar char="•"/>
            </a:pPr>
            <a:r>
              <a:rPr lang="ru-RU" sz="2000" b="1" dirty="0" smtClean="0"/>
              <a:t>НМО учитывает 14 часов/баллов</a:t>
            </a:r>
            <a:r>
              <a:rPr lang="ru-RU" sz="2000" dirty="0" smtClean="0"/>
              <a:t>, приобретенных за счет участия в аккредитованных образовательных мероприятиях или за счет изучения аккредитованных модулей</a:t>
            </a:r>
          </a:p>
          <a:p>
            <a:pPr marL="342900" indent="-342900">
              <a:spcBef>
                <a:spcPts val="600"/>
              </a:spcBef>
              <a:spcAft>
                <a:spcPts val="600"/>
              </a:spcAft>
              <a:buFont typeface="Arial" panose="020B0604020202020204" pitchFamily="34" charset="0"/>
              <a:buChar char="•"/>
            </a:pPr>
            <a:r>
              <a:rPr lang="ru-RU" sz="2000" b="1" dirty="0" smtClean="0"/>
              <a:t>РАМС – имеет статус провайдера  </a:t>
            </a:r>
            <a:r>
              <a:rPr lang="ru-RU" sz="2000" dirty="0" smtClean="0"/>
              <a:t>- самостоятельно организует такие мероприятия</a:t>
            </a:r>
          </a:p>
          <a:p>
            <a:pPr marL="342900" indent="-342900">
              <a:spcBef>
                <a:spcPts val="600"/>
              </a:spcBef>
              <a:spcAft>
                <a:spcPts val="600"/>
              </a:spcAft>
              <a:buFont typeface="Arial" panose="020B0604020202020204" pitchFamily="34" charset="0"/>
              <a:buChar char="•"/>
            </a:pPr>
            <a:r>
              <a:rPr lang="ru-RU" sz="2000" b="1" dirty="0" smtClean="0"/>
              <a:t>РАМС имеет статус рецензирующего общества </a:t>
            </a:r>
            <a:r>
              <a:rPr lang="ru-RU" sz="2000" dirty="0" smtClean="0"/>
              <a:t>– наши эксперты оценивают содержание ОМ, подготовленных другими провайдерами и принимает решение об их аккредитации</a:t>
            </a:r>
            <a:endParaRPr lang="ru-RU" sz="2000" dirty="0"/>
          </a:p>
        </p:txBody>
      </p:sp>
      <p:sp>
        <p:nvSpPr>
          <p:cNvPr id="13" name="TextBox 12"/>
          <p:cNvSpPr txBox="1"/>
          <p:nvPr/>
        </p:nvSpPr>
        <p:spPr>
          <a:xfrm>
            <a:off x="827587" y="385213"/>
            <a:ext cx="4891433" cy="830997"/>
          </a:xfrm>
          <a:prstGeom prst="rect">
            <a:avLst/>
          </a:prstGeom>
          <a:noFill/>
        </p:spPr>
        <p:txBody>
          <a:bodyPr wrap="square" rtlCol="0">
            <a:spAutoFit/>
          </a:bodyPr>
          <a:lstStyle/>
          <a:p>
            <a:r>
              <a:rPr lang="ru-RU" sz="2400" b="1" dirty="0" smtClean="0">
                <a:solidFill>
                  <a:schemeClr val="tx2"/>
                </a:solidFill>
              </a:rPr>
              <a:t>Рецензирование образовательных мероприятий</a:t>
            </a:r>
            <a:endParaRPr lang="ru-RU" sz="2400" b="1" dirty="0">
              <a:solidFill>
                <a:schemeClr val="tx2"/>
              </a:solidFill>
            </a:endParaRPr>
          </a:p>
        </p:txBody>
      </p:sp>
      <p:pic>
        <p:nvPicPr>
          <p:cNvPr id="1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9632" y="2636913"/>
            <a:ext cx="295389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45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ФОТО ВОЗ 2016\RUSSIAN NURSES FOR WHO\4 LENINGRAD OBLAST TOSNO\DSC_223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 y="20789"/>
            <a:ext cx="9201153" cy="6805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7" name="Схема 6"/>
          <p:cNvGraphicFramePr/>
          <p:nvPr>
            <p:extLst>
              <p:ext uri="{D42A27DB-BD31-4B8C-83A1-F6EECF244321}">
                <p14:modId xmlns:p14="http://schemas.microsoft.com/office/powerpoint/2010/main" val="1071510493"/>
              </p:ext>
            </p:extLst>
          </p:nvPr>
        </p:nvGraphicFramePr>
        <p:xfrm>
          <a:off x="30506" y="3284984"/>
          <a:ext cx="4757518" cy="2520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3249" y="4653137"/>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63893" y="3861051"/>
            <a:ext cx="5500797" cy="2092881"/>
          </a:xfrm>
          <a:prstGeom prst="rect">
            <a:avLst/>
          </a:prstGeom>
          <a:solidFill>
            <a:srgbClr val="FFFFFF">
              <a:alpha val="56078"/>
            </a:srgbClr>
          </a:solidFill>
        </p:spPr>
        <p:txBody>
          <a:bodyPr wrap="square" rtlCol="0">
            <a:spAutoFit/>
          </a:bodyPr>
          <a:lstStyle/>
          <a:p>
            <a:pPr marL="285750" indent="-285750">
              <a:spcBef>
                <a:spcPts val="600"/>
              </a:spcBef>
              <a:buFont typeface="Arial" panose="020B0604020202020204" pitchFamily="34" charset="0"/>
              <a:buChar char="•"/>
            </a:pPr>
            <a:r>
              <a:rPr lang="ru-RU" sz="2000" b="1" dirty="0" smtClean="0"/>
              <a:t>Проведение обучающих семинаров, научно-практических конференций, в том числе, в рамках НМО</a:t>
            </a:r>
          </a:p>
          <a:p>
            <a:pPr marL="285750" indent="-285750">
              <a:spcBef>
                <a:spcPts val="600"/>
              </a:spcBef>
              <a:buFont typeface="Arial" panose="020B0604020202020204" pitchFamily="34" charset="0"/>
              <a:buChar char="•"/>
            </a:pPr>
            <a:r>
              <a:rPr lang="ru-RU" sz="2000" b="1" dirty="0" smtClean="0"/>
              <a:t>Лоббирование доступности высшего образования</a:t>
            </a:r>
          </a:p>
          <a:p>
            <a:pPr marL="285750" indent="-285750">
              <a:spcBef>
                <a:spcPts val="600"/>
              </a:spcBef>
              <a:buFont typeface="Arial" panose="020B0604020202020204" pitchFamily="34" charset="0"/>
              <a:buChar char="•"/>
            </a:pPr>
            <a:r>
              <a:rPr lang="ru-RU" sz="2000" b="1" dirty="0" smtClean="0"/>
              <a:t>Международные проекты</a:t>
            </a:r>
          </a:p>
        </p:txBody>
      </p:sp>
    </p:spTree>
    <p:extLst>
      <p:ext uri="{BB962C8B-B14F-4D97-AF65-F5344CB8AC3E}">
        <p14:creationId xmlns:p14="http://schemas.microsoft.com/office/powerpoint/2010/main" val="225656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559" y="806699"/>
            <a:ext cx="9136283" cy="605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Заголовок 1"/>
          <p:cNvSpPr txBox="1">
            <a:spLocks/>
          </p:cNvSpPr>
          <p:nvPr/>
        </p:nvSpPr>
        <p:spPr bwMode="auto">
          <a:xfrm>
            <a:off x="0" y="49190"/>
            <a:ext cx="9144000" cy="1003548"/>
          </a:xfrm>
          <a:prstGeom prst="rect">
            <a:avLst/>
          </a:prstGeom>
          <a:solidFill>
            <a:srgbClr val="FFFFFF">
              <a:alpha val="89020"/>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ru-RU" altLang="ru-RU" sz="3600" b="1" dirty="0" smtClean="0">
                <a:solidFill>
                  <a:srgbClr val="0033CC"/>
                </a:solidFill>
              </a:rPr>
              <a:t>Проведение аккредитованных образовательных мероприятий</a:t>
            </a:r>
          </a:p>
        </p:txBody>
      </p:sp>
      <p:sp>
        <p:nvSpPr>
          <p:cNvPr id="2" name="TextBox 1"/>
          <p:cNvSpPr txBox="1"/>
          <p:nvPr/>
        </p:nvSpPr>
        <p:spPr>
          <a:xfrm>
            <a:off x="7190055" y="1140397"/>
            <a:ext cx="1862708" cy="369332"/>
          </a:xfrm>
          <a:prstGeom prst="rect">
            <a:avLst/>
          </a:prstGeom>
          <a:solidFill>
            <a:srgbClr val="FFFFFF">
              <a:alpha val="78824"/>
            </a:srgbClr>
          </a:solidFill>
        </p:spPr>
        <p:txBody>
          <a:bodyPr wrap="square" rtlCol="0">
            <a:spAutoFit/>
          </a:bodyPr>
          <a:lstStyle/>
          <a:p>
            <a:pPr algn="ctr"/>
            <a:r>
              <a:rPr lang="ru-RU" dirty="0" smtClean="0"/>
              <a:t>Санкт-Петербург</a:t>
            </a:r>
            <a:endParaRPr lang="ru-RU" dirty="0"/>
          </a:p>
        </p:txBody>
      </p:sp>
      <p:sp>
        <p:nvSpPr>
          <p:cNvPr id="13" name="TextBox 12"/>
          <p:cNvSpPr txBox="1"/>
          <p:nvPr/>
        </p:nvSpPr>
        <p:spPr>
          <a:xfrm>
            <a:off x="5148064" y="1140397"/>
            <a:ext cx="1872208" cy="369332"/>
          </a:xfrm>
          <a:prstGeom prst="rect">
            <a:avLst/>
          </a:prstGeom>
          <a:solidFill>
            <a:srgbClr val="FFFFFF">
              <a:alpha val="78824"/>
            </a:srgbClr>
          </a:solidFill>
        </p:spPr>
        <p:txBody>
          <a:bodyPr wrap="square" rtlCol="0">
            <a:spAutoFit/>
          </a:bodyPr>
          <a:lstStyle/>
          <a:p>
            <a:pPr algn="ctr"/>
            <a:r>
              <a:rPr lang="ru-RU" dirty="0" smtClean="0"/>
              <a:t>Иваново</a:t>
            </a:r>
            <a:endParaRPr lang="ru-RU" dirty="0"/>
          </a:p>
        </p:txBody>
      </p:sp>
      <p:sp>
        <p:nvSpPr>
          <p:cNvPr id="14" name="TextBox 13"/>
          <p:cNvSpPr txBox="1"/>
          <p:nvPr/>
        </p:nvSpPr>
        <p:spPr>
          <a:xfrm>
            <a:off x="5148064" y="1580565"/>
            <a:ext cx="1872208" cy="369332"/>
          </a:xfrm>
          <a:prstGeom prst="rect">
            <a:avLst/>
          </a:prstGeom>
          <a:solidFill>
            <a:srgbClr val="FFFFFF">
              <a:alpha val="78824"/>
            </a:srgbClr>
          </a:solidFill>
        </p:spPr>
        <p:txBody>
          <a:bodyPr wrap="square" rtlCol="0">
            <a:spAutoFit/>
          </a:bodyPr>
          <a:lstStyle/>
          <a:p>
            <a:pPr algn="ctr"/>
            <a:r>
              <a:rPr lang="ru-RU" dirty="0" smtClean="0"/>
              <a:t>Астрахань</a:t>
            </a:r>
            <a:endParaRPr lang="ru-RU" dirty="0"/>
          </a:p>
        </p:txBody>
      </p:sp>
      <p:sp>
        <p:nvSpPr>
          <p:cNvPr id="15" name="TextBox 14"/>
          <p:cNvSpPr txBox="1"/>
          <p:nvPr/>
        </p:nvSpPr>
        <p:spPr>
          <a:xfrm>
            <a:off x="7192069" y="1580565"/>
            <a:ext cx="1860694" cy="369332"/>
          </a:xfrm>
          <a:prstGeom prst="rect">
            <a:avLst/>
          </a:prstGeom>
          <a:solidFill>
            <a:srgbClr val="FFFFFF">
              <a:alpha val="78824"/>
            </a:srgbClr>
          </a:solidFill>
        </p:spPr>
        <p:txBody>
          <a:bodyPr wrap="square" rtlCol="0">
            <a:spAutoFit/>
          </a:bodyPr>
          <a:lstStyle/>
          <a:p>
            <a:pPr algn="ctr"/>
            <a:r>
              <a:rPr lang="ru-RU" dirty="0" smtClean="0"/>
              <a:t>Тюмень</a:t>
            </a:r>
            <a:endParaRPr lang="ru-RU" dirty="0"/>
          </a:p>
        </p:txBody>
      </p:sp>
      <p:sp>
        <p:nvSpPr>
          <p:cNvPr id="16" name="TextBox 15"/>
          <p:cNvSpPr txBox="1"/>
          <p:nvPr/>
        </p:nvSpPr>
        <p:spPr>
          <a:xfrm>
            <a:off x="7192069" y="3235043"/>
            <a:ext cx="1860694" cy="369332"/>
          </a:xfrm>
          <a:prstGeom prst="rect">
            <a:avLst/>
          </a:prstGeom>
          <a:solidFill>
            <a:srgbClr val="FFFFFF">
              <a:alpha val="78824"/>
            </a:srgbClr>
          </a:solidFill>
        </p:spPr>
        <p:txBody>
          <a:bodyPr wrap="square" rtlCol="0">
            <a:spAutoFit/>
          </a:bodyPr>
          <a:lstStyle/>
          <a:p>
            <a:pPr algn="ctr"/>
            <a:r>
              <a:rPr lang="ru-RU" dirty="0" smtClean="0"/>
              <a:t>Вологда</a:t>
            </a:r>
            <a:endParaRPr lang="ru-RU" dirty="0"/>
          </a:p>
        </p:txBody>
      </p:sp>
      <p:sp>
        <p:nvSpPr>
          <p:cNvPr id="17" name="TextBox 16"/>
          <p:cNvSpPr txBox="1"/>
          <p:nvPr/>
        </p:nvSpPr>
        <p:spPr>
          <a:xfrm>
            <a:off x="7190055" y="2024460"/>
            <a:ext cx="1862708" cy="369332"/>
          </a:xfrm>
          <a:prstGeom prst="rect">
            <a:avLst/>
          </a:prstGeom>
          <a:solidFill>
            <a:srgbClr val="FFFFFF">
              <a:alpha val="78824"/>
            </a:srgbClr>
          </a:solidFill>
        </p:spPr>
        <p:txBody>
          <a:bodyPr wrap="square" rtlCol="0">
            <a:spAutoFit/>
          </a:bodyPr>
          <a:lstStyle/>
          <a:p>
            <a:pPr algn="ctr"/>
            <a:r>
              <a:rPr lang="ru-RU" dirty="0" smtClean="0"/>
              <a:t>Ростов-на-Дону</a:t>
            </a:r>
            <a:endParaRPr lang="ru-RU" dirty="0"/>
          </a:p>
        </p:txBody>
      </p:sp>
      <p:sp>
        <p:nvSpPr>
          <p:cNvPr id="18" name="TextBox 17"/>
          <p:cNvSpPr txBox="1"/>
          <p:nvPr/>
        </p:nvSpPr>
        <p:spPr>
          <a:xfrm>
            <a:off x="5157289" y="2024460"/>
            <a:ext cx="1872208" cy="369332"/>
          </a:xfrm>
          <a:prstGeom prst="rect">
            <a:avLst/>
          </a:prstGeom>
          <a:solidFill>
            <a:srgbClr val="FFFFFF">
              <a:alpha val="78824"/>
            </a:srgbClr>
          </a:solidFill>
        </p:spPr>
        <p:txBody>
          <a:bodyPr wrap="square" rtlCol="0">
            <a:spAutoFit/>
          </a:bodyPr>
          <a:lstStyle/>
          <a:p>
            <a:pPr algn="ctr"/>
            <a:r>
              <a:rPr lang="ru-RU" dirty="0" smtClean="0"/>
              <a:t>Омск</a:t>
            </a:r>
            <a:endParaRPr lang="ru-RU" dirty="0"/>
          </a:p>
        </p:txBody>
      </p:sp>
      <p:sp>
        <p:nvSpPr>
          <p:cNvPr id="19" name="TextBox 18"/>
          <p:cNvSpPr txBox="1"/>
          <p:nvPr/>
        </p:nvSpPr>
        <p:spPr>
          <a:xfrm>
            <a:off x="7180555" y="2490054"/>
            <a:ext cx="1872208" cy="646331"/>
          </a:xfrm>
          <a:prstGeom prst="rect">
            <a:avLst/>
          </a:prstGeom>
          <a:solidFill>
            <a:srgbClr val="FFFFFF">
              <a:alpha val="78824"/>
            </a:srgbClr>
          </a:solidFill>
        </p:spPr>
        <p:txBody>
          <a:bodyPr wrap="square" rtlCol="0">
            <a:spAutoFit/>
          </a:bodyPr>
          <a:lstStyle/>
          <a:p>
            <a:pPr algn="ctr"/>
            <a:r>
              <a:rPr lang="ru-RU" dirty="0" smtClean="0"/>
              <a:t>Ленинградская область</a:t>
            </a:r>
            <a:endParaRPr lang="ru-RU" dirty="0"/>
          </a:p>
        </p:txBody>
      </p:sp>
      <p:sp>
        <p:nvSpPr>
          <p:cNvPr id="20" name="TextBox 19"/>
          <p:cNvSpPr txBox="1"/>
          <p:nvPr/>
        </p:nvSpPr>
        <p:spPr>
          <a:xfrm>
            <a:off x="5162047" y="3235043"/>
            <a:ext cx="1872208" cy="369332"/>
          </a:xfrm>
          <a:prstGeom prst="rect">
            <a:avLst/>
          </a:prstGeom>
          <a:solidFill>
            <a:srgbClr val="FFFFFF">
              <a:alpha val="78824"/>
            </a:srgbClr>
          </a:solidFill>
        </p:spPr>
        <p:txBody>
          <a:bodyPr wrap="square" rtlCol="0">
            <a:spAutoFit/>
          </a:bodyPr>
          <a:lstStyle/>
          <a:p>
            <a:pPr algn="ctr"/>
            <a:r>
              <a:rPr lang="ru-RU" dirty="0" smtClean="0"/>
              <a:t>Петрозаводск</a:t>
            </a:r>
            <a:endParaRPr lang="ru-RU" dirty="0"/>
          </a:p>
        </p:txBody>
      </p:sp>
      <p:sp>
        <p:nvSpPr>
          <p:cNvPr id="21" name="TextBox 20"/>
          <p:cNvSpPr txBox="1"/>
          <p:nvPr/>
        </p:nvSpPr>
        <p:spPr>
          <a:xfrm>
            <a:off x="5167484" y="3690589"/>
            <a:ext cx="1872208" cy="369332"/>
          </a:xfrm>
          <a:prstGeom prst="rect">
            <a:avLst/>
          </a:prstGeom>
          <a:solidFill>
            <a:srgbClr val="FFFFFF">
              <a:alpha val="78824"/>
            </a:srgbClr>
          </a:solidFill>
        </p:spPr>
        <p:txBody>
          <a:bodyPr wrap="square" rtlCol="0">
            <a:spAutoFit/>
          </a:bodyPr>
          <a:lstStyle/>
          <a:p>
            <a:pPr algn="ctr"/>
            <a:r>
              <a:rPr lang="ru-RU" dirty="0" smtClean="0"/>
              <a:t>Киров</a:t>
            </a:r>
            <a:endParaRPr lang="ru-RU" dirty="0"/>
          </a:p>
        </p:txBody>
      </p:sp>
      <p:sp>
        <p:nvSpPr>
          <p:cNvPr id="22" name="TextBox 21"/>
          <p:cNvSpPr txBox="1"/>
          <p:nvPr/>
        </p:nvSpPr>
        <p:spPr>
          <a:xfrm>
            <a:off x="7197647" y="3690589"/>
            <a:ext cx="1855117" cy="369332"/>
          </a:xfrm>
          <a:prstGeom prst="rect">
            <a:avLst/>
          </a:prstGeom>
          <a:solidFill>
            <a:srgbClr val="FFFFFF">
              <a:alpha val="78824"/>
            </a:srgbClr>
          </a:solidFill>
        </p:spPr>
        <p:txBody>
          <a:bodyPr wrap="square" rtlCol="0">
            <a:spAutoFit/>
          </a:bodyPr>
          <a:lstStyle/>
          <a:p>
            <a:pPr algn="ctr"/>
            <a:r>
              <a:rPr lang="ru-RU" dirty="0" smtClean="0"/>
              <a:t>Якутск</a:t>
            </a:r>
            <a:endParaRPr lang="ru-RU" dirty="0"/>
          </a:p>
        </p:txBody>
      </p:sp>
      <p:sp>
        <p:nvSpPr>
          <p:cNvPr id="23" name="TextBox 22"/>
          <p:cNvSpPr txBox="1"/>
          <p:nvPr/>
        </p:nvSpPr>
        <p:spPr>
          <a:xfrm>
            <a:off x="5162047" y="4157383"/>
            <a:ext cx="1872208" cy="369332"/>
          </a:xfrm>
          <a:prstGeom prst="rect">
            <a:avLst/>
          </a:prstGeom>
          <a:solidFill>
            <a:srgbClr val="FFFFFF">
              <a:alpha val="78824"/>
            </a:srgbClr>
          </a:solidFill>
        </p:spPr>
        <p:txBody>
          <a:bodyPr wrap="square" rtlCol="0">
            <a:spAutoFit/>
          </a:bodyPr>
          <a:lstStyle/>
          <a:p>
            <a:pPr algn="ctr"/>
            <a:r>
              <a:rPr lang="ru-RU" dirty="0" smtClean="0"/>
              <a:t>Курск</a:t>
            </a:r>
            <a:endParaRPr lang="ru-RU" dirty="0"/>
          </a:p>
        </p:txBody>
      </p:sp>
      <p:sp>
        <p:nvSpPr>
          <p:cNvPr id="24" name="TextBox 23"/>
          <p:cNvSpPr txBox="1"/>
          <p:nvPr/>
        </p:nvSpPr>
        <p:spPr>
          <a:xfrm>
            <a:off x="7192069" y="4157383"/>
            <a:ext cx="1860694" cy="369332"/>
          </a:xfrm>
          <a:prstGeom prst="rect">
            <a:avLst/>
          </a:prstGeom>
          <a:solidFill>
            <a:srgbClr val="FFFFFF">
              <a:alpha val="78824"/>
            </a:srgbClr>
          </a:solidFill>
        </p:spPr>
        <p:txBody>
          <a:bodyPr wrap="square" rtlCol="0">
            <a:spAutoFit/>
          </a:bodyPr>
          <a:lstStyle/>
          <a:p>
            <a:pPr algn="ctr"/>
            <a:r>
              <a:rPr lang="ru-RU" dirty="0" smtClean="0"/>
              <a:t>Томск</a:t>
            </a:r>
            <a:endParaRPr lang="ru-RU" dirty="0"/>
          </a:p>
        </p:txBody>
      </p:sp>
      <p:sp>
        <p:nvSpPr>
          <p:cNvPr id="25" name="TextBox 24"/>
          <p:cNvSpPr txBox="1"/>
          <p:nvPr/>
        </p:nvSpPr>
        <p:spPr>
          <a:xfrm>
            <a:off x="5141365" y="4597121"/>
            <a:ext cx="1872208" cy="369332"/>
          </a:xfrm>
          <a:prstGeom prst="rect">
            <a:avLst/>
          </a:prstGeom>
          <a:solidFill>
            <a:srgbClr val="FFFFFF">
              <a:alpha val="78824"/>
            </a:srgbClr>
          </a:solidFill>
        </p:spPr>
        <p:txBody>
          <a:bodyPr wrap="square" rtlCol="0">
            <a:spAutoFit/>
          </a:bodyPr>
          <a:lstStyle/>
          <a:p>
            <a:pPr algn="ctr"/>
            <a:r>
              <a:rPr lang="ru-RU" dirty="0" smtClean="0"/>
              <a:t>Москва</a:t>
            </a:r>
            <a:endParaRPr lang="ru-RU" dirty="0"/>
          </a:p>
        </p:txBody>
      </p:sp>
      <p:sp>
        <p:nvSpPr>
          <p:cNvPr id="26" name="TextBox 25"/>
          <p:cNvSpPr txBox="1"/>
          <p:nvPr/>
        </p:nvSpPr>
        <p:spPr>
          <a:xfrm>
            <a:off x="5157289" y="2490054"/>
            <a:ext cx="1872208" cy="646331"/>
          </a:xfrm>
          <a:prstGeom prst="rect">
            <a:avLst/>
          </a:prstGeom>
          <a:solidFill>
            <a:srgbClr val="FFFFFF">
              <a:alpha val="78824"/>
            </a:srgbClr>
          </a:solidFill>
        </p:spPr>
        <p:txBody>
          <a:bodyPr wrap="square" rtlCol="0">
            <a:spAutoFit/>
          </a:bodyPr>
          <a:lstStyle/>
          <a:p>
            <a:pPr algn="ctr"/>
            <a:r>
              <a:rPr lang="ru-RU" dirty="0" smtClean="0"/>
              <a:t>Всероссийские </a:t>
            </a:r>
            <a:r>
              <a:rPr lang="ru-RU" dirty="0" err="1" smtClean="0"/>
              <a:t>вэбинары</a:t>
            </a:r>
            <a:endParaRPr lang="ru-RU" dirty="0"/>
          </a:p>
        </p:txBody>
      </p:sp>
      <p:sp>
        <p:nvSpPr>
          <p:cNvPr id="27" name="TextBox 26"/>
          <p:cNvSpPr txBox="1"/>
          <p:nvPr/>
        </p:nvSpPr>
        <p:spPr>
          <a:xfrm>
            <a:off x="7192069" y="4597121"/>
            <a:ext cx="1872208" cy="369332"/>
          </a:xfrm>
          <a:prstGeom prst="rect">
            <a:avLst/>
          </a:prstGeom>
          <a:solidFill>
            <a:srgbClr val="FFFFFF">
              <a:alpha val="78824"/>
            </a:srgbClr>
          </a:solidFill>
        </p:spPr>
        <p:txBody>
          <a:bodyPr wrap="square" rtlCol="0">
            <a:spAutoFit/>
          </a:bodyPr>
          <a:lstStyle/>
          <a:p>
            <a:pPr algn="ctr"/>
            <a:r>
              <a:rPr lang="ru-RU" dirty="0" smtClean="0"/>
              <a:t>Смоленск</a:t>
            </a:r>
            <a:endParaRPr lang="ru-RU" dirty="0"/>
          </a:p>
        </p:txBody>
      </p:sp>
      <p:sp>
        <p:nvSpPr>
          <p:cNvPr id="4" name="TextBox 3"/>
          <p:cNvSpPr txBox="1"/>
          <p:nvPr/>
        </p:nvSpPr>
        <p:spPr>
          <a:xfrm>
            <a:off x="5076056" y="5157192"/>
            <a:ext cx="2016224" cy="923330"/>
          </a:xfrm>
          <a:prstGeom prst="rect">
            <a:avLst/>
          </a:prstGeom>
          <a:solidFill>
            <a:srgbClr val="FFFFCC">
              <a:alpha val="85098"/>
            </a:srgbClr>
          </a:solidFill>
        </p:spPr>
        <p:txBody>
          <a:bodyPr wrap="square" rtlCol="0">
            <a:spAutoFit/>
          </a:bodyPr>
          <a:lstStyle/>
          <a:p>
            <a:r>
              <a:rPr lang="ru-RU" dirty="0" smtClean="0"/>
              <a:t>Аккредитованные в системе НМО мероприятия </a:t>
            </a:r>
            <a:endParaRPr lang="ru-RU" dirty="0"/>
          </a:p>
        </p:txBody>
      </p:sp>
      <p:sp>
        <p:nvSpPr>
          <p:cNvPr id="29" name="TextBox 28"/>
          <p:cNvSpPr txBox="1"/>
          <p:nvPr/>
        </p:nvSpPr>
        <p:spPr>
          <a:xfrm>
            <a:off x="7197647" y="5157192"/>
            <a:ext cx="1855117" cy="923330"/>
          </a:xfrm>
          <a:prstGeom prst="rect">
            <a:avLst/>
          </a:prstGeom>
          <a:solidFill>
            <a:srgbClr val="FFFFCC">
              <a:alpha val="85098"/>
            </a:srgbClr>
          </a:solidFill>
        </p:spPr>
        <p:txBody>
          <a:bodyPr wrap="square" rtlCol="0">
            <a:spAutoFit/>
          </a:bodyPr>
          <a:lstStyle/>
          <a:p>
            <a:r>
              <a:rPr lang="ru-RU" dirty="0" smtClean="0"/>
              <a:t>Приняли участие более 11 тысяч специалистов</a:t>
            </a:r>
            <a:endParaRPr lang="ru-RU" dirty="0"/>
          </a:p>
        </p:txBody>
      </p:sp>
    </p:spTree>
    <p:extLst>
      <p:ext uri="{BB962C8B-B14F-4D97-AF65-F5344CB8AC3E}">
        <p14:creationId xmlns:p14="http://schemas.microsoft.com/office/powerpoint/2010/main" val="37776280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911" t="7957" r="19061" b="8357"/>
          <a:stretch/>
        </p:blipFill>
        <p:spPr bwMode="auto">
          <a:xfrm>
            <a:off x="179512" y="138517"/>
            <a:ext cx="8784976" cy="6459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82012" y="1988840"/>
            <a:ext cx="5472608"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sz="2800" b="1" dirty="0" smtClean="0"/>
              <a:t>В марте-апреле 2017 запланировано проведение 16 аккредитованных </a:t>
            </a:r>
            <a:r>
              <a:rPr lang="ru-RU" sz="2800" b="1" dirty="0" err="1" smtClean="0"/>
              <a:t>вебинаров</a:t>
            </a:r>
            <a:endParaRPr lang="ru-RU" sz="2800" b="1" dirty="0"/>
          </a:p>
        </p:txBody>
      </p:sp>
    </p:spTree>
    <p:extLst>
      <p:ext uri="{BB962C8B-B14F-4D97-AF65-F5344CB8AC3E}">
        <p14:creationId xmlns:p14="http://schemas.microsoft.com/office/powerpoint/2010/main" val="1174726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ФОТО ВОЗ 2016\RUSSIAN NURSES FOR WHO\4 LENINGRAD OBLAST TOSNO\DSC_223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 y="20789"/>
            <a:ext cx="9201153" cy="6805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7" name="Схема 6"/>
          <p:cNvGraphicFramePr/>
          <p:nvPr>
            <p:extLst>
              <p:ext uri="{D42A27DB-BD31-4B8C-83A1-F6EECF244321}">
                <p14:modId xmlns:p14="http://schemas.microsoft.com/office/powerpoint/2010/main" val="2930170891"/>
              </p:ext>
            </p:extLst>
          </p:nvPr>
        </p:nvGraphicFramePr>
        <p:xfrm>
          <a:off x="30506" y="3284984"/>
          <a:ext cx="4757518" cy="2520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3249" y="4653137"/>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63893" y="3861051"/>
            <a:ext cx="5500797" cy="2246769"/>
          </a:xfrm>
          <a:prstGeom prst="rect">
            <a:avLst/>
          </a:prstGeom>
          <a:solidFill>
            <a:srgbClr val="FFFFFF">
              <a:alpha val="56078"/>
            </a:srgbClr>
          </a:solidFill>
        </p:spPr>
        <p:txBody>
          <a:bodyPr wrap="square" rtlCol="0">
            <a:spAutoFit/>
          </a:bodyPr>
          <a:lstStyle/>
          <a:p>
            <a:pPr marL="285750" indent="-285750">
              <a:spcBef>
                <a:spcPts val="600"/>
              </a:spcBef>
              <a:buFont typeface="Arial" panose="020B0604020202020204" pitchFamily="34" charset="0"/>
              <a:buChar char="•"/>
            </a:pPr>
            <a:r>
              <a:rPr lang="ru-RU" sz="2000" b="1" dirty="0" smtClean="0"/>
              <a:t>Разработка профессиональной литературы</a:t>
            </a:r>
          </a:p>
          <a:p>
            <a:pPr marL="285750" indent="-285750">
              <a:spcBef>
                <a:spcPts val="600"/>
              </a:spcBef>
              <a:buFont typeface="Arial" panose="020B0604020202020204" pitchFamily="34" charset="0"/>
              <a:buChar char="•"/>
            </a:pPr>
            <a:r>
              <a:rPr lang="ru-RU" sz="2000" b="1" dirty="0" smtClean="0"/>
              <a:t>Создание научно-обоснованных руководств</a:t>
            </a:r>
          </a:p>
          <a:p>
            <a:pPr marL="285750" indent="-285750">
              <a:spcBef>
                <a:spcPts val="600"/>
              </a:spcBef>
              <a:buFont typeface="Arial" panose="020B0604020202020204" pitchFamily="34" charset="0"/>
              <a:buChar char="•"/>
            </a:pPr>
            <a:r>
              <a:rPr lang="ru-RU" sz="2000" b="1" dirty="0" smtClean="0"/>
              <a:t>Конференции и семинары</a:t>
            </a:r>
          </a:p>
          <a:p>
            <a:pPr marL="285750" indent="-285750">
              <a:spcBef>
                <a:spcPts val="600"/>
              </a:spcBef>
              <a:buFont typeface="Arial" panose="020B0604020202020204" pitchFamily="34" charset="0"/>
              <a:buChar char="•"/>
            </a:pPr>
            <a:r>
              <a:rPr lang="ru-RU" sz="2000" b="1" dirty="0" smtClean="0"/>
              <a:t>Издание профессионального журнала</a:t>
            </a:r>
          </a:p>
          <a:p>
            <a:pPr marL="285750" indent="-285750">
              <a:spcBef>
                <a:spcPts val="600"/>
              </a:spcBef>
              <a:buFont typeface="Arial" panose="020B0604020202020204" pitchFamily="34" charset="0"/>
              <a:buChar char="•"/>
            </a:pPr>
            <a:r>
              <a:rPr lang="ru-RU" sz="2000" b="1" dirty="0" smtClean="0"/>
              <a:t>Международные и национальные проекты РАМС</a:t>
            </a:r>
          </a:p>
        </p:txBody>
      </p:sp>
    </p:spTree>
    <p:extLst>
      <p:ext uri="{BB962C8B-B14F-4D97-AF65-F5344CB8AC3E}">
        <p14:creationId xmlns:p14="http://schemas.microsoft.com/office/powerpoint/2010/main" val="3652737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027" name="Picture 3" descr="K:\мои документы\Мои документы\ФОТО 2017\Март 17\Рамс 30,0317\DSC_2010.jpg"/>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0" y="23648"/>
            <a:ext cx="9144000" cy="679518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355976" y="1124744"/>
            <a:ext cx="4733336" cy="923330"/>
          </a:xfrm>
          <a:prstGeom prst="rect">
            <a:avLst/>
          </a:prstGeom>
          <a:solidFill>
            <a:srgbClr val="FFFFFF">
              <a:alpha val="78824"/>
            </a:srgbClr>
          </a:solidFill>
        </p:spPr>
        <p:txBody>
          <a:bodyPr wrap="square">
            <a:spAutoFit/>
          </a:bodyPr>
          <a:lstStyle/>
          <a:p>
            <a:pPr>
              <a:lnSpc>
                <a:spcPct val="90000"/>
              </a:lnSpc>
            </a:pPr>
            <a:r>
              <a:rPr lang="ru-RU" altLang="ru-RU" sz="2000" b="1" dirty="0" smtClean="0">
                <a:solidFill>
                  <a:srgbClr val="330066"/>
                </a:solidFill>
              </a:rPr>
              <a:t>2018 год </a:t>
            </a:r>
            <a:r>
              <a:rPr lang="ru-RU" altLang="ru-RU" sz="2000" dirty="0" smtClean="0">
                <a:solidFill>
                  <a:srgbClr val="330066"/>
                </a:solidFill>
              </a:rPr>
              <a:t>- Международный проект – </a:t>
            </a:r>
            <a:r>
              <a:rPr lang="ru-RU" altLang="ru-RU" sz="2000" b="1" dirty="0" smtClean="0">
                <a:solidFill>
                  <a:srgbClr val="330066"/>
                </a:solidFill>
              </a:rPr>
              <a:t>Стандарты сестринской практики – основа безопасности и качества помощи</a:t>
            </a:r>
            <a:endParaRPr lang="ru-RU" altLang="ru-RU" sz="2000" b="1" dirty="0">
              <a:solidFill>
                <a:srgbClr val="330066"/>
              </a:solidFill>
            </a:endParaRPr>
          </a:p>
        </p:txBody>
      </p:sp>
      <p:sp>
        <p:nvSpPr>
          <p:cNvPr id="8" name="Заголовок 1"/>
          <p:cNvSpPr txBox="1">
            <a:spLocks/>
          </p:cNvSpPr>
          <p:nvPr/>
        </p:nvSpPr>
        <p:spPr bwMode="auto">
          <a:xfrm>
            <a:off x="-47115" y="49191"/>
            <a:ext cx="9191115" cy="787524"/>
          </a:xfrm>
          <a:prstGeom prst="rect">
            <a:avLst/>
          </a:prstGeom>
          <a:solidFill>
            <a:srgbClr val="FFFFFF">
              <a:alpha val="89020"/>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Создание практических руководств</a:t>
            </a:r>
          </a:p>
        </p:txBody>
      </p:sp>
    </p:spTree>
    <p:extLst>
      <p:ext uri="{BB962C8B-B14F-4D97-AF65-F5344CB8AC3E}">
        <p14:creationId xmlns:p14="http://schemas.microsoft.com/office/powerpoint/2010/main" val="25289843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ФОТО ВОЗ 2016\RUSSIAN NURSES FOR WHO\8 TIUMEN CARDIOLOGY\2.jpg"/>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Группа 4"/>
          <p:cNvGrpSpPr/>
          <p:nvPr/>
        </p:nvGrpSpPr>
        <p:grpSpPr>
          <a:xfrm>
            <a:off x="0" y="46721"/>
            <a:ext cx="9144000" cy="1084521"/>
            <a:chOff x="0" y="-92735"/>
            <a:chExt cx="9144000" cy="1084521"/>
          </a:xfrm>
        </p:grpSpPr>
        <p:sp>
          <p:nvSpPr>
            <p:cNvPr id="6" name="Заголовок 1"/>
            <p:cNvSpPr txBox="1">
              <a:spLocks/>
            </p:cNvSpPr>
            <p:nvPr/>
          </p:nvSpPr>
          <p:spPr bwMode="auto">
            <a:xfrm>
              <a:off x="0" y="-92735"/>
              <a:ext cx="9144000" cy="979950"/>
            </a:xfrm>
            <a:prstGeom prst="rect">
              <a:avLst/>
            </a:prstGeom>
            <a:solidFill>
              <a:srgbClr val="FFFFFF">
                <a:alpha val="47059"/>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РАМС: страницы истории</a:t>
              </a:r>
            </a:p>
          </p:txBody>
        </p:sp>
        <p:pic>
          <p:nvPicPr>
            <p:cNvPr id="7"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96336" y="86539"/>
              <a:ext cx="1475656" cy="90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5066133" y="5146082"/>
            <a:ext cx="3926643" cy="646331"/>
          </a:xfrm>
          <a:prstGeom prst="rect">
            <a:avLst/>
          </a:prstGeom>
          <a:solidFill>
            <a:srgbClr val="FFFFFF">
              <a:alpha val="69804"/>
            </a:srgbClr>
          </a:solidFill>
        </p:spPr>
        <p:txBody>
          <a:bodyPr wrap="square" rtlCol="0">
            <a:spAutoFit/>
          </a:bodyPr>
          <a:lstStyle/>
          <a:p>
            <a:r>
              <a:rPr lang="ru-RU" dirty="0" smtClean="0"/>
              <a:t>Совместные решения существующих проблем</a:t>
            </a:r>
          </a:p>
        </p:txBody>
      </p:sp>
      <p:sp>
        <p:nvSpPr>
          <p:cNvPr id="9" name="Прямоугольник 8"/>
          <p:cNvSpPr/>
          <p:nvPr/>
        </p:nvSpPr>
        <p:spPr>
          <a:xfrm>
            <a:off x="5045109" y="2132861"/>
            <a:ext cx="3964745" cy="646331"/>
          </a:xfrm>
          <a:prstGeom prst="rect">
            <a:avLst/>
          </a:prstGeom>
          <a:solidFill>
            <a:srgbClr val="FFFFFF">
              <a:alpha val="76863"/>
            </a:srgbClr>
          </a:solidFill>
        </p:spPr>
        <p:txBody>
          <a:bodyPr wrap="square">
            <a:spAutoFit/>
          </a:bodyPr>
          <a:lstStyle/>
          <a:p>
            <a:r>
              <a:rPr lang="ru-RU" dirty="0"/>
              <a:t>Совершенствование </a:t>
            </a:r>
            <a:r>
              <a:rPr lang="ru-RU" dirty="0" smtClean="0"/>
              <a:t>организации оказания  </a:t>
            </a:r>
            <a:r>
              <a:rPr lang="ru-RU" dirty="0"/>
              <a:t>сестринской помощи</a:t>
            </a:r>
          </a:p>
        </p:txBody>
      </p:sp>
      <p:sp>
        <p:nvSpPr>
          <p:cNvPr id="11" name="Прямоугольник 10"/>
          <p:cNvSpPr/>
          <p:nvPr/>
        </p:nvSpPr>
        <p:spPr>
          <a:xfrm>
            <a:off x="5055105" y="2958265"/>
            <a:ext cx="3937668" cy="646331"/>
          </a:xfrm>
          <a:prstGeom prst="rect">
            <a:avLst/>
          </a:prstGeom>
          <a:solidFill>
            <a:srgbClr val="FFFFFF">
              <a:alpha val="69020"/>
            </a:srgbClr>
          </a:solidFill>
        </p:spPr>
        <p:txBody>
          <a:bodyPr wrap="square">
            <a:spAutoFit/>
          </a:bodyPr>
          <a:lstStyle/>
          <a:p>
            <a:r>
              <a:rPr lang="ru-RU" dirty="0"/>
              <a:t>Достаточное ресурсное обеспечение сестринского ухода</a:t>
            </a:r>
          </a:p>
        </p:txBody>
      </p:sp>
      <p:sp>
        <p:nvSpPr>
          <p:cNvPr id="12" name="Прямоугольник 11"/>
          <p:cNvSpPr/>
          <p:nvPr/>
        </p:nvSpPr>
        <p:spPr>
          <a:xfrm>
            <a:off x="5075783" y="3757683"/>
            <a:ext cx="3916995" cy="369332"/>
          </a:xfrm>
          <a:prstGeom prst="rect">
            <a:avLst/>
          </a:prstGeom>
          <a:solidFill>
            <a:srgbClr val="FFFFFF">
              <a:alpha val="69804"/>
            </a:srgbClr>
          </a:solidFill>
        </p:spPr>
        <p:txBody>
          <a:bodyPr wrap="square">
            <a:spAutoFit/>
          </a:bodyPr>
          <a:lstStyle/>
          <a:p>
            <a:r>
              <a:rPr lang="ru-RU" dirty="0"/>
              <a:t>Новые знания и навыки специалистов</a:t>
            </a:r>
          </a:p>
        </p:txBody>
      </p:sp>
      <p:sp>
        <p:nvSpPr>
          <p:cNvPr id="13" name="Прямоугольник 12"/>
          <p:cNvSpPr/>
          <p:nvPr/>
        </p:nvSpPr>
        <p:spPr>
          <a:xfrm>
            <a:off x="5075778" y="4293101"/>
            <a:ext cx="3936840" cy="646331"/>
          </a:xfrm>
          <a:prstGeom prst="rect">
            <a:avLst/>
          </a:prstGeom>
          <a:solidFill>
            <a:srgbClr val="FFFFFF">
              <a:alpha val="69804"/>
            </a:srgbClr>
          </a:solidFill>
        </p:spPr>
        <p:txBody>
          <a:bodyPr wrap="square">
            <a:spAutoFit/>
          </a:bodyPr>
          <a:lstStyle/>
          <a:p>
            <a:r>
              <a:rPr lang="ru-RU" dirty="0"/>
              <a:t>Современные учебные материалы и методические рекомендации</a:t>
            </a:r>
          </a:p>
        </p:txBody>
      </p:sp>
    </p:spTree>
    <p:extLst>
      <p:ext uri="{BB962C8B-B14F-4D97-AF65-F5344CB8AC3E}">
        <p14:creationId xmlns:p14="http://schemas.microsoft.com/office/powerpoint/2010/main" val="37361340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мои документы\Мои документы\ФОТО 2013\ТБ ИССЛЕДОВАНИЯ ФЕВР 2013 БУЧКО\DSC03115.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 y="764704"/>
            <a:ext cx="9169813" cy="6093296"/>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bwMode="auto">
          <a:xfrm>
            <a:off x="-47115" y="49191"/>
            <a:ext cx="9191115" cy="787524"/>
          </a:xfrm>
          <a:prstGeom prst="rect">
            <a:avLst/>
          </a:prstGeom>
          <a:solidFill>
            <a:srgbClr val="FFFFFF">
              <a:alpha val="89020"/>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Международные проекты</a:t>
            </a:r>
          </a:p>
        </p:txBody>
      </p:sp>
      <p:sp>
        <p:nvSpPr>
          <p:cNvPr id="8" name="TextBox 7"/>
          <p:cNvSpPr txBox="1"/>
          <p:nvPr/>
        </p:nvSpPr>
        <p:spPr>
          <a:xfrm>
            <a:off x="134605" y="1052736"/>
            <a:ext cx="2264731" cy="523220"/>
          </a:xfrm>
          <a:prstGeom prst="rect">
            <a:avLst/>
          </a:prstGeom>
          <a:solidFill>
            <a:srgbClr val="FFFFFF">
              <a:alpha val="89804"/>
            </a:srgbClr>
          </a:solidFill>
        </p:spPr>
        <p:txBody>
          <a:bodyPr wrap="square" rtlCol="0">
            <a:spAutoFit/>
          </a:bodyPr>
          <a:lstStyle/>
          <a:p>
            <a:pPr algn="ctr"/>
            <a:r>
              <a:rPr lang="ru-RU" sz="1400" b="1" dirty="0" smtClean="0"/>
              <a:t>Роль медсестры в лечении пациента с ТБ, МЛУ-ТБ</a:t>
            </a:r>
            <a:endParaRPr lang="ru-RU" sz="1400" b="1" dirty="0"/>
          </a:p>
        </p:txBody>
      </p:sp>
      <p:sp>
        <p:nvSpPr>
          <p:cNvPr id="9" name="TextBox 8"/>
          <p:cNvSpPr txBox="1"/>
          <p:nvPr/>
        </p:nvSpPr>
        <p:spPr>
          <a:xfrm>
            <a:off x="147033" y="1675367"/>
            <a:ext cx="2264731" cy="523220"/>
          </a:xfrm>
          <a:prstGeom prst="rect">
            <a:avLst/>
          </a:prstGeom>
          <a:solidFill>
            <a:srgbClr val="FFFFFF">
              <a:alpha val="89804"/>
            </a:srgbClr>
          </a:solidFill>
        </p:spPr>
        <p:txBody>
          <a:bodyPr wrap="square" rtlCol="0">
            <a:spAutoFit/>
          </a:bodyPr>
          <a:lstStyle/>
          <a:p>
            <a:pPr algn="ctr"/>
            <a:r>
              <a:rPr lang="ru-RU" sz="1400" b="1" dirty="0" smtClean="0"/>
              <a:t>Обучены тысячи медсестер по всей стране</a:t>
            </a:r>
            <a:endParaRPr lang="ru-RU" sz="1400" b="1" dirty="0"/>
          </a:p>
        </p:txBody>
      </p:sp>
      <p:sp>
        <p:nvSpPr>
          <p:cNvPr id="10" name="TextBox 9"/>
          <p:cNvSpPr txBox="1"/>
          <p:nvPr/>
        </p:nvSpPr>
        <p:spPr>
          <a:xfrm>
            <a:off x="2444832" y="1052736"/>
            <a:ext cx="2343197" cy="523220"/>
          </a:xfrm>
          <a:prstGeom prst="rect">
            <a:avLst/>
          </a:prstGeom>
          <a:solidFill>
            <a:srgbClr val="FFFFFF">
              <a:alpha val="89804"/>
            </a:srgbClr>
          </a:solidFill>
        </p:spPr>
        <p:txBody>
          <a:bodyPr wrap="square" rtlCol="0">
            <a:spAutoFit/>
          </a:bodyPr>
          <a:lstStyle/>
          <a:p>
            <a:pPr algn="ctr"/>
            <a:r>
              <a:rPr lang="ru-RU" sz="1400" b="1" dirty="0" smtClean="0"/>
              <a:t>Работа с пациентом, членами семьи, обществом</a:t>
            </a:r>
            <a:endParaRPr lang="ru-RU" sz="1400" b="1" dirty="0"/>
          </a:p>
        </p:txBody>
      </p:sp>
      <p:sp>
        <p:nvSpPr>
          <p:cNvPr id="11" name="TextBox 10"/>
          <p:cNvSpPr txBox="1"/>
          <p:nvPr/>
        </p:nvSpPr>
        <p:spPr>
          <a:xfrm>
            <a:off x="2444831" y="1675367"/>
            <a:ext cx="2343197" cy="523220"/>
          </a:xfrm>
          <a:prstGeom prst="rect">
            <a:avLst/>
          </a:prstGeom>
          <a:solidFill>
            <a:srgbClr val="FFFFFF">
              <a:alpha val="89804"/>
            </a:srgbClr>
          </a:solidFill>
        </p:spPr>
        <p:txBody>
          <a:bodyPr wrap="square" rtlCol="0">
            <a:spAutoFit/>
          </a:bodyPr>
          <a:lstStyle/>
          <a:p>
            <a:pPr algn="ctr"/>
            <a:r>
              <a:rPr lang="ru-RU" sz="1400" b="1" dirty="0" smtClean="0"/>
              <a:t>Исследования и доказательная практика</a:t>
            </a:r>
            <a:endParaRPr lang="ru-RU" sz="1400" b="1" dirty="0"/>
          </a:p>
        </p:txBody>
      </p:sp>
      <p:sp>
        <p:nvSpPr>
          <p:cNvPr id="12" name="TextBox 11"/>
          <p:cNvSpPr txBox="1"/>
          <p:nvPr/>
        </p:nvSpPr>
        <p:spPr>
          <a:xfrm>
            <a:off x="4826286" y="1067643"/>
            <a:ext cx="1983594" cy="523220"/>
          </a:xfrm>
          <a:prstGeom prst="rect">
            <a:avLst/>
          </a:prstGeom>
          <a:solidFill>
            <a:srgbClr val="FFFFFF">
              <a:alpha val="89804"/>
            </a:srgbClr>
          </a:solidFill>
        </p:spPr>
        <p:txBody>
          <a:bodyPr wrap="square" rtlCol="0">
            <a:spAutoFit/>
          </a:bodyPr>
          <a:lstStyle/>
          <a:p>
            <a:pPr algn="ctr"/>
            <a:r>
              <a:rPr lang="ru-RU" sz="1400" b="1" dirty="0" smtClean="0"/>
              <a:t>Приверженность лечению и отрывы</a:t>
            </a:r>
            <a:endParaRPr lang="ru-RU" sz="1400" b="1" dirty="0"/>
          </a:p>
        </p:txBody>
      </p:sp>
      <p:sp>
        <p:nvSpPr>
          <p:cNvPr id="13" name="TextBox 12"/>
          <p:cNvSpPr txBox="1"/>
          <p:nvPr/>
        </p:nvSpPr>
        <p:spPr>
          <a:xfrm>
            <a:off x="4818425" y="1675367"/>
            <a:ext cx="1965969" cy="523220"/>
          </a:xfrm>
          <a:prstGeom prst="rect">
            <a:avLst/>
          </a:prstGeom>
          <a:solidFill>
            <a:srgbClr val="FFFFFF">
              <a:alpha val="89804"/>
            </a:srgbClr>
          </a:solidFill>
        </p:spPr>
        <p:txBody>
          <a:bodyPr wrap="square" rtlCol="0">
            <a:spAutoFit/>
          </a:bodyPr>
          <a:lstStyle/>
          <a:p>
            <a:pPr algn="ctr"/>
            <a:r>
              <a:rPr lang="ru-RU" sz="1400" b="1" dirty="0" smtClean="0"/>
              <a:t>Особенности оказания помощи детям</a:t>
            </a:r>
            <a:endParaRPr lang="ru-RU" sz="1400" b="1" dirty="0"/>
          </a:p>
        </p:txBody>
      </p:sp>
      <p:sp>
        <p:nvSpPr>
          <p:cNvPr id="14" name="TextBox 13"/>
          <p:cNvSpPr txBox="1"/>
          <p:nvPr/>
        </p:nvSpPr>
        <p:spPr>
          <a:xfrm>
            <a:off x="6873642" y="1052736"/>
            <a:ext cx="2264731" cy="523220"/>
          </a:xfrm>
          <a:prstGeom prst="rect">
            <a:avLst/>
          </a:prstGeom>
          <a:solidFill>
            <a:srgbClr val="FFFFFF">
              <a:alpha val="89804"/>
            </a:srgbClr>
          </a:solidFill>
        </p:spPr>
        <p:txBody>
          <a:bodyPr wrap="square" rtlCol="0">
            <a:spAutoFit/>
          </a:bodyPr>
          <a:lstStyle/>
          <a:p>
            <a:pPr algn="ctr"/>
            <a:r>
              <a:rPr lang="ru-RU" sz="1400" b="1" dirty="0" smtClean="0"/>
              <a:t>Профилактика побочных эффектов</a:t>
            </a:r>
            <a:endParaRPr lang="ru-RU" sz="1400" b="1" dirty="0"/>
          </a:p>
        </p:txBody>
      </p:sp>
      <p:sp>
        <p:nvSpPr>
          <p:cNvPr id="15" name="TextBox 14"/>
          <p:cNvSpPr txBox="1"/>
          <p:nvPr/>
        </p:nvSpPr>
        <p:spPr>
          <a:xfrm>
            <a:off x="6874367" y="1675756"/>
            <a:ext cx="2264731" cy="523220"/>
          </a:xfrm>
          <a:prstGeom prst="rect">
            <a:avLst/>
          </a:prstGeom>
          <a:solidFill>
            <a:srgbClr val="FFFFFF">
              <a:alpha val="89804"/>
            </a:srgbClr>
          </a:solidFill>
        </p:spPr>
        <p:txBody>
          <a:bodyPr wrap="square" rtlCol="0">
            <a:spAutoFit/>
          </a:bodyPr>
          <a:lstStyle/>
          <a:p>
            <a:pPr algn="ctr"/>
            <a:r>
              <a:rPr lang="ru-RU" sz="1400" b="1" dirty="0" smtClean="0"/>
              <a:t>Создание </a:t>
            </a:r>
            <a:r>
              <a:rPr lang="ru-RU" sz="1400" b="1" dirty="0" err="1" smtClean="0"/>
              <a:t>специали-зированной</a:t>
            </a:r>
            <a:r>
              <a:rPr lang="ru-RU" sz="1400" b="1" dirty="0" smtClean="0"/>
              <a:t> секции РАМС</a:t>
            </a:r>
            <a:endParaRPr lang="ru-RU" sz="1400" b="1" dirty="0"/>
          </a:p>
        </p:txBody>
      </p:sp>
    </p:spTree>
    <p:extLst>
      <p:ext uri="{BB962C8B-B14F-4D97-AF65-F5344CB8AC3E}">
        <p14:creationId xmlns:p14="http://schemas.microsoft.com/office/powerpoint/2010/main" val="3346965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1043608" y="620692"/>
            <a:ext cx="5688632" cy="714375"/>
          </a:xfrm>
        </p:spPr>
        <p:txBody>
          <a:bodyPr>
            <a:normAutofit fontScale="90000"/>
          </a:bodyPr>
          <a:lstStyle/>
          <a:p>
            <a:pPr algn="l"/>
            <a:r>
              <a:rPr lang="ru-RU" sz="3200" b="1" dirty="0" smtClean="0">
                <a:solidFill>
                  <a:schemeClr val="tx2"/>
                </a:solidFill>
              </a:rPr>
              <a:t>Издание профессионального журнала</a:t>
            </a:r>
            <a:endParaRPr lang="ru-RU" sz="3200" b="1" dirty="0">
              <a:solidFill>
                <a:schemeClr val="tx2"/>
              </a:solidFill>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6" y="1556796"/>
            <a:ext cx="2443797" cy="3451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516" y="629377"/>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авая фигурная скобка 4"/>
          <p:cNvSpPr/>
          <p:nvPr/>
        </p:nvSpPr>
        <p:spPr>
          <a:xfrm>
            <a:off x="3071419" y="1340768"/>
            <a:ext cx="432048" cy="5016557"/>
          </a:xfrm>
          <a:prstGeom prst="rightBrace">
            <a:avLst>
              <a:gd name="adj1" fmla="val 168296"/>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ru-RU"/>
          </a:p>
        </p:txBody>
      </p:sp>
      <p:sp>
        <p:nvSpPr>
          <p:cNvPr id="8" name="TextBox 7"/>
          <p:cNvSpPr txBox="1"/>
          <p:nvPr/>
        </p:nvSpPr>
        <p:spPr>
          <a:xfrm>
            <a:off x="627628" y="5096223"/>
            <a:ext cx="2443797" cy="1477328"/>
          </a:xfrm>
          <a:prstGeom prst="rect">
            <a:avLst/>
          </a:prstGeom>
          <a:noFill/>
        </p:spPr>
        <p:txBody>
          <a:bodyPr wrap="square" rtlCol="0">
            <a:spAutoFit/>
          </a:bodyPr>
          <a:lstStyle/>
          <a:p>
            <a:r>
              <a:rPr lang="ru-RU" dirty="0" smtClean="0"/>
              <a:t>Тираж 15500 экз.</a:t>
            </a:r>
          </a:p>
          <a:p>
            <a:r>
              <a:rPr lang="ru-RU" dirty="0" smtClean="0"/>
              <a:t>Выходит 5 раз в год</a:t>
            </a:r>
          </a:p>
          <a:p>
            <a:r>
              <a:rPr lang="ru-RU" dirty="0" smtClean="0"/>
              <a:t>Распространяется во всех региональных организациях</a:t>
            </a:r>
            <a:endParaRPr lang="ru-RU" dirty="0"/>
          </a:p>
        </p:txBody>
      </p:sp>
      <p:sp>
        <p:nvSpPr>
          <p:cNvPr id="9" name="TextBox 8"/>
          <p:cNvSpPr txBox="1"/>
          <p:nvPr/>
        </p:nvSpPr>
        <p:spPr>
          <a:xfrm>
            <a:off x="3503473" y="1124749"/>
            <a:ext cx="5533029" cy="5632311"/>
          </a:xfrm>
          <a:prstGeom prst="rect">
            <a:avLst/>
          </a:prstGeom>
          <a:noFill/>
        </p:spPr>
        <p:txBody>
          <a:bodyPr wrap="square" rtlCol="0">
            <a:spAutoFit/>
          </a:bodyPr>
          <a:lstStyle/>
          <a:p>
            <a:pPr marL="285750" indent="-285750">
              <a:buFont typeface="Arial" panose="020B0604020202020204" pitchFamily="34" charset="0"/>
              <a:buChar char="•"/>
            </a:pPr>
            <a:r>
              <a:rPr lang="ru-RU" sz="2400" dirty="0" smtClean="0"/>
              <a:t>Журнал распространяется региональными ассоциациями и офисом РАМС</a:t>
            </a:r>
          </a:p>
          <a:p>
            <a:pPr marL="285750" indent="-285750">
              <a:buFont typeface="Arial" panose="020B0604020202020204" pitchFamily="34" charset="0"/>
              <a:buChar char="•"/>
            </a:pPr>
            <a:r>
              <a:rPr lang="ru-RU" sz="2400" b="1" dirty="0" smtClean="0"/>
              <a:t>Содержание:</a:t>
            </a:r>
          </a:p>
          <a:p>
            <a:pPr marL="742950" lvl="1" indent="-285750">
              <a:buFont typeface="Arial" panose="020B0604020202020204" pitchFamily="34" charset="0"/>
              <a:buChar char="•"/>
            </a:pPr>
            <a:r>
              <a:rPr lang="ru-RU" sz="2400" dirty="0" smtClean="0"/>
              <a:t>Информация о мероприятиях РАМС, международных событиях, событиях в регионах;</a:t>
            </a:r>
          </a:p>
          <a:p>
            <a:pPr marL="742950" lvl="1" indent="-285750">
              <a:buFont typeface="Arial" panose="020B0604020202020204" pitchFamily="34" charset="0"/>
              <a:buChar char="•"/>
            </a:pPr>
            <a:r>
              <a:rPr lang="ru-RU" sz="2400" dirty="0" smtClean="0"/>
              <a:t>Актуальные статьи о сестринской практике;</a:t>
            </a:r>
          </a:p>
          <a:p>
            <a:pPr marL="742950" lvl="1" indent="-285750">
              <a:buFont typeface="Arial" panose="020B0604020202020204" pitchFamily="34" charset="0"/>
              <a:buChar char="•"/>
            </a:pPr>
            <a:r>
              <a:rPr lang="ru-RU" sz="2400" dirty="0" smtClean="0"/>
              <a:t>Рубрика сестринские исследования;</a:t>
            </a:r>
          </a:p>
          <a:p>
            <a:pPr marL="742950" lvl="1" indent="-285750">
              <a:buFont typeface="Arial" panose="020B0604020202020204" pitchFamily="34" charset="0"/>
              <a:buChar char="•"/>
            </a:pPr>
            <a:r>
              <a:rPr lang="ru-RU" sz="2400" dirty="0" smtClean="0"/>
              <a:t>Интересные творческие проекты;</a:t>
            </a:r>
          </a:p>
          <a:p>
            <a:pPr marL="285750" indent="-285750">
              <a:buFont typeface="Arial" panose="020B0604020202020204" pitchFamily="34" charset="0"/>
              <a:buChar char="•"/>
            </a:pPr>
            <a:r>
              <a:rPr lang="ru-RU" sz="2400" b="1" dirty="0" smtClean="0"/>
              <a:t>Внимание! Открыта подписка на 2018 год – обращайтесь в офис РАМС </a:t>
            </a:r>
            <a:r>
              <a:rPr lang="en-US" sz="2400" b="1" dirty="0" smtClean="0">
                <a:hlinkClick r:id="rId5"/>
              </a:rPr>
              <a:t>Julia@medsestre.ru</a:t>
            </a:r>
            <a:r>
              <a:rPr lang="en-US" sz="2400" b="1" dirty="0" smtClean="0"/>
              <a:t> </a:t>
            </a:r>
            <a:endParaRPr lang="ru-RU" sz="2400" b="1" dirty="0" smtClean="0"/>
          </a:p>
        </p:txBody>
      </p:sp>
    </p:spTree>
    <p:extLst>
      <p:ext uri="{BB962C8B-B14F-4D97-AF65-F5344CB8AC3E}">
        <p14:creationId xmlns:p14="http://schemas.microsoft.com/office/powerpoint/2010/main" val="39489021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neldekstop.ru/uploads/images/f/o/t/foto_i_tsveti_3.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Заголовок 2"/>
          <p:cNvSpPr>
            <a:spLocks noGrp="1"/>
          </p:cNvSpPr>
          <p:nvPr>
            <p:ph type="title"/>
          </p:nvPr>
        </p:nvSpPr>
        <p:spPr/>
        <p:txBody>
          <a:bodyPr/>
          <a:lstStyle/>
          <a:p>
            <a:endParaRPr lang="ru-RU"/>
          </a:p>
        </p:txBody>
      </p:sp>
      <p:pic>
        <p:nvPicPr>
          <p:cNvPr id="4099"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215906" y="168276"/>
            <a:ext cx="8764123" cy="657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619672" y="1700808"/>
            <a:ext cx="6120680" cy="3888432"/>
          </a:xfrm>
          <a:prstGeom prst="rect">
            <a:avLst/>
          </a:prstGeom>
          <a:solidFill>
            <a:srgbClr val="FFFFFF">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2231740" y="1941514"/>
            <a:ext cx="4896544" cy="3354765"/>
          </a:xfrm>
          <a:prstGeom prst="rect">
            <a:avLst/>
          </a:prstGeom>
          <a:solidFill>
            <a:srgbClr val="FFFFFF">
              <a:alpha val="61961"/>
            </a:srgbClr>
          </a:solidFill>
        </p:spPr>
        <p:txBody>
          <a:bodyPr wrap="square" rtlCol="0">
            <a:spAutoFit/>
          </a:bodyPr>
          <a:lstStyle/>
          <a:p>
            <a:pPr algn="ctr"/>
            <a:endParaRPr lang="ru-RU" sz="2400" b="1" dirty="0" smtClean="0">
              <a:solidFill>
                <a:schemeClr val="tx2"/>
              </a:solidFill>
            </a:endParaRPr>
          </a:p>
          <a:p>
            <a:pPr algn="ctr"/>
            <a:r>
              <a:rPr lang="ru-RU" sz="3200" b="1" i="1" dirty="0" smtClean="0">
                <a:solidFill>
                  <a:schemeClr val="tx2"/>
                </a:solidFill>
              </a:rPr>
              <a:t>Благодарю за внимание!</a:t>
            </a:r>
          </a:p>
          <a:p>
            <a:pPr algn="ctr"/>
            <a:endParaRPr lang="ru-RU" sz="1200" b="1" dirty="0">
              <a:solidFill>
                <a:schemeClr val="tx2"/>
              </a:solidFill>
            </a:endParaRPr>
          </a:p>
          <a:p>
            <a:pPr algn="ctr"/>
            <a:r>
              <a:rPr lang="ru-RU" sz="2400" b="1" dirty="0" smtClean="0">
                <a:solidFill>
                  <a:schemeClr val="tx2"/>
                </a:solidFill>
              </a:rPr>
              <a:t>Наши контакты:</a:t>
            </a:r>
          </a:p>
          <a:p>
            <a:pPr algn="ctr"/>
            <a:r>
              <a:rPr lang="ru-RU" sz="2400" b="1" dirty="0" smtClean="0">
                <a:solidFill>
                  <a:schemeClr val="tx2"/>
                </a:solidFill>
              </a:rPr>
              <a:t>Загородный пр. 14, Литер А, помещение 15Н</a:t>
            </a:r>
          </a:p>
          <a:p>
            <a:pPr algn="ctr"/>
            <a:r>
              <a:rPr lang="ru-RU" sz="2400" b="1" dirty="0" smtClean="0">
                <a:solidFill>
                  <a:schemeClr val="tx2"/>
                </a:solidFill>
              </a:rPr>
              <a:t>Тел. 575-80-51, 315-00-26</a:t>
            </a:r>
          </a:p>
          <a:p>
            <a:pPr algn="ctr"/>
            <a:r>
              <a:rPr lang="en-US" sz="2400" b="1" dirty="0" smtClean="0">
                <a:solidFill>
                  <a:schemeClr val="tx2"/>
                </a:solidFill>
              </a:rPr>
              <a:t>Email: </a:t>
            </a:r>
            <a:r>
              <a:rPr lang="en-US" sz="2400" b="1" dirty="0" smtClean="0">
                <a:solidFill>
                  <a:schemeClr val="tx2"/>
                </a:solidFill>
                <a:hlinkClick r:id="rId4"/>
              </a:rPr>
              <a:t>RNA@medsestre.ru</a:t>
            </a:r>
            <a:endParaRPr lang="en-US" sz="2400" b="1" dirty="0" smtClean="0">
              <a:solidFill>
                <a:schemeClr val="tx2"/>
              </a:solidFill>
            </a:endParaRPr>
          </a:p>
          <a:p>
            <a:pPr algn="ctr"/>
            <a:endParaRPr lang="en-US" sz="2400" b="1" dirty="0" smtClean="0">
              <a:solidFill>
                <a:schemeClr val="tx2"/>
              </a:solidFill>
            </a:endParaRPr>
          </a:p>
        </p:txBody>
      </p:sp>
    </p:spTree>
    <p:extLst>
      <p:ext uri="{BB962C8B-B14F-4D97-AF65-F5344CB8AC3E}">
        <p14:creationId xmlns:p14="http://schemas.microsoft.com/office/powerpoint/2010/main" val="2329928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Natasha\Desktop\ВСЕРОССИЙСКИЙ ФОРУМ\ПОДГОТОВКА\КНИГА ПО ИСТОРИИ РАМС\РАМС\ПОЖЕЛАНИЯ В АДРЕС РАМС\СТАНДАРТ ПРАКТИЧЕСКИЙ 1.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071079" y="842589"/>
            <a:ext cx="2448272" cy="34939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2753" y="842594"/>
            <a:ext cx="2459372" cy="3449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7" name="Группа 6"/>
          <p:cNvGrpSpPr/>
          <p:nvPr/>
        </p:nvGrpSpPr>
        <p:grpSpPr>
          <a:xfrm>
            <a:off x="179512" y="49191"/>
            <a:ext cx="8964488" cy="979951"/>
            <a:chOff x="0" y="49188"/>
            <a:chExt cx="9144000" cy="979950"/>
          </a:xfrm>
        </p:grpSpPr>
        <p:sp>
          <p:nvSpPr>
            <p:cNvPr id="8" name="Заголовок 1"/>
            <p:cNvSpPr txBox="1">
              <a:spLocks/>
            </p:cNvSpPr>
            <p:nvPr/>
          </p:nvSpPr>
          <p:spPr bwMode="auto">
            <a:xfrm>
              <a:off x="0" y="49188"/>
              <a:ext cx="9144000" cy="979950"/>
            </a:xfrm>
            <a:prstGeom prst="rect">
              <a:avLst/>
            </a:prstGeom>
            <a:solidFill>
              <a:srgbClr val="FFFFFF">
                <a:alpha val="47059"/>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РАМС: страницы истории</a:t>
              </a:r>
            </a:p>
          </p:txBody>
        </p:sp>
        <p:pic>
          <p:nvPicPr>
            <p:cNvPr id="9" name="Picture 2"/>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0312" y="86539"/>
              <a:ext cx="1475656" cy="90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8" descr="http://www.medsestre.ru/files/pimg/testy_sd.jpg"/>
          <p:cNvPicPr>
            <a:picLocks noChangeAspect="1" noChangeArrowheads="1"/>
          </p:cNvPicPr>
          <p:nvPr/>
        </p:nvPicPr>
        <p:blipFill>
          <a:blip r:embed="rId7"/>
          <a:srcRect/>
          <a:stretch>
            <a:fillRect/>
          </a:stretch>
        </p:blipFill>
        <p:spPr bwMode="auto">
          <a:xfrm>
            <a:off x="179515" y="2517804"/>
            <a:ext cx="1990725" cy="2830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0" descr="http://www.medsestre.ru/files/pimg/books/book_tests_or.jpg"/>
          <p:cNvPicPr>
            <a:picLocks noChangeAspect="1" noChangeArrowheads="1"/>
          </p:cNvPicPr>
          <p:nvPr/>
        </p:nvPicPr>
        <p:blipFill>
          <a:blip r:embed="rId8"/>
          <a:srcRect/>
          <a:stretch>
            <a:fillRect/>
          </a:stretch>
        </p:blipFill>
        <p:spPr bwMode="auto">
          <a:xfrm>
            <a:off x="6947985" y="2567497"/>
            <a:ext cx="1982787" cy="282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2" descr="http://www.medsestre.ru/files/pimg/sbornik_organizatoram.jpg"/>
          <p:cNvPicPr>
            <a:picLocks noChangeAspect="1" noChangeArrowheads="1"/>
          </p:cNvPicPr>
          <p:nvPr/>
        </p:nvPicPr>
        <p:blipFill>
          <a:blip r:embed="rId9"/>
          <a:srcRect/>
          <a:stretch>
            <a:fillRect/>
          </a:stretch>
        </p:blipFill>
        <p:spPr bwMode="auto">
          <a:xfrm>
            <a:off x="5364094" y="3743425"/>
            <a:ext cx="1786119" cy="26053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2" descr="http://www.medsestre.ru/files/pimg/books/book_fap.jpg"/>
          <p:cNvPicPr>
            <a:picLocks noChangeAspect="1" noChangeArrowheads="1"/>
          </p:cNvPicPr>
          <p:nvPr/>
        </p:nvPicPr>
        <p:blipFill>
          <a:blip r:embed="rId10"/>
          <a:srcRect/>
          <a:stretch>
            <a:fillRect/>
          </a:stretch>
        </p:blipFill>
        <p:spPr bwMode="auto">
          <a:xfrm>
            <a:off x="1979718" y="3715224"/>
            <a:ext cx="1831327" cy="2568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6" descr="http://www.medsestre.ru/files/pimg/operating_sb.jpg"/>
          <p:cNvPicPr>
            <a:picLocks noChangeAspect="1" noChangeArrowheads="1"/>
          </p:cNvPicPr>
          <p:nvPr/>
        </p:nvPicPr>
        <p:blipFill>
          <a:blip r:embed="rId11"/>
          <a:srcRect/>
          <a:stretch>
            <a:fillRect/>
          </a:stretch>
        </p:blipFill>
        <p:spPr bwMode="auto">
          <a:xfrm>
            <a:off x="3691998" y="4161554"/>
            <a:ext cx="1830991" cy="2576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32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C:\Users\Natasha\Desktop\РАБОЧИЙ СТОЛ\ВСЕРОССИЙСКИЙ ФОРУМ\ПОДГОТОВКА\КНИГА ПО ИСТОРИИ РАМС\РАМС\фото к РАМС\5_3 фото.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2884" y="0"/>
            <a:ext cx="9131116" cy="65253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Natasha\Desktop\ВСЕРОССИЙСКИЙ ФОРУМ\ПОДГОТОВКА\КНИГА ПО ИСТОРИИ РАМС\РАМС\фото к РАМС\3 фото.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79712" y="1122355"/>
            <a:ext cx="2952328" cy="447971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Группа 5"/>
          <p:cNvGrpSpPr/>
          <p:nvPr/>
        </p:nvGrpSpPr>
        <p:grpSpPr>
          <a:xfrm>
            <a:off x="0" y="49191"/>
            <a:ext cx="9144000" cy="979951"/>
            <a:chOff x="-183107" y="49188"/>
            <a:chExt cx="9327107" cy="979950"/>
          </a:xfrm>
        </p:grpSpPr>
        <p:sp>
          <p:nvSpPr>
            <p:cNvPr id="7" name="Заголовок 1"/>
            <p:cNvSpPr txBox="1">
              <a:spLocks/>
            </p:cNvSpPr>
            <p:nvPr/>
          </p:nvSpPr>
          <p:spPr bwMode="auto">
            <a:xfrm>
              <a:off x="-183107" y="49188"/>
              <a:ext cx="9327107" cy="979950"/>
            </a:xfrm>
            <a:prstGeom prst="rect">
              <a:avLst/>
            </a:prstGeom>
            <a:solidFill>
              <a:srgbClr val="FFFFFF">
                <a:alpha val="69804"/>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   РАМС: страницы истории</a:t>
              </a:r>
            </a:p>
          </p:txBody>
        </p:sp>
        <p:pic>
          <p:nvPicPr>
            <p:cNvPr id="8" name="Picture 2"/>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80312" y="86539"/>
              <a:ext cx="1475656" cy="90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5724134" y="1484787"/>
            <a:ext cx="3384375" cy="1200329"/>
          </a:xfrm>
          <a:prstGeom prst="rect">
            <a:avLst/>
          </a:prstGeom>
          <a:solidFill>
            <a:srgbClr val="FFFFFF">
              <a:alpha val="70980"/>
            </a:srgbClr>
          </a:solidFill>
        </p:spPr>
        <p:txBody>
          <a:bodyPr wrap="square" rtlCol="0">
            <a:spAutoFit/>
          </a:bodyPr>
          <a:lstStyle/>
          <a:p>
            <a:r>
              <a:rPr lang="ru-RU" dirty="0" smtClean="0"/>
              <a:t>Первый Всероссийский съезд медицинских сестер утвердил Программу развития сестринского дела</a:t>
            </a:r>
            <a:endParaRPr lang="ru-RU" dirty="0"/>
          </a:p>
        </p:txBody>
      </p:sp>
      <p:sp>
        <p:nvSpPr>
          <p:cNvPr id="9" name="Прямоугольник 8"/>
          <p:cNvSpPr/>
          <p:nvPr/>
        </p:nvSpPr>
        <p:spPr>
          <a:xfrm>
            <a:off x="5004404" y="2908719"/>
            <a:ext cx="3964745" cy="369332"/>
          </a:xfrm>
          <a:prstGeom prst="rect">
            <a:avLst/>
          </a:prstGeom>
          <a:solidFill>
            <a:srgbClr val="FFFFFF">
              <a:alpha val="83137"/>
            </a:srgbClr>
          </a:solidFill>
        </p:spPr>
        <p:txBody>
          <a:bodyPr wrap="square">
            <a:spAutoFit/>
          </a:bodyPr>
          <a:lstStyle/>
          <a:p>
            <a:r>
              <a:rPr lang="ru-RU" b="1" dirty="0" smtClean="0"/>
              <a:t>Обращения в Минздрав России </a:t>
            </a:r>
          </a:p>
        </p:txBody>
      </p:sp>
      <p:sp>
        <p:nvSpPr>
          <p:cNvPr id="10" name="Прямоугольник 9"/>
          <p:cNvSpPr/>
          <p:nvPr/>
        </p:nvSpPr>
        <p:spPr>
          <a:xfrm>
            <a:off x="5004404" y="3362211"/>
            <a:ext cx="3964745" cy="369332"/>
          </a:xfrm>
          <a:prstGeom prst="rect">
            <a:avLst/>
          </a:prstGeom>
          <a:solidFill>
            <a:srgbClr val="FFFFFF">
              <a:alpha val="83137"/>
            </a:srgbClr>
          </a:solidFill>
        </p:spPr>
        <p:txBody>
          <a:bodyPr wrap="square">
            <a:spAutoFit/>
          </a:bodyPr>
          <a:lstStyle/>
          <a:p>
            <a:r>
              <a:rPr lang="ru-RU" dirty="0" smtClean="0"/>
              <a:t>Новые управленческие должности</a:t>
            </a:r>
          </a:p>
        </p:txBody>
      </p:sp>
      <p:sp>
        <p:nvSpPr>
          <p:cNvPr id="11" name="Прямоугольник 10"/>
          <p:cNvSpPr/>
          <p:nvPr/>
        </p:nvSpPr>
        <p:spPr>
          <a:xfrm>
            <a:off x="5000542" y="3800113"/>
            <a:ext cx="3964745" cy="369332"/>
          </a:xfrm>
          <a:prstGeom prst="rect">
            <a:avLst/>
          </a:prstGeom>
          <a:solidFill>
            <a:srgbClr val="FFFFFF">
              <a:alpha val="83137"/>
            </a:srgbClr>
          </a:solidFill>
        </p:spPr>
        <p:txBody>
          <a:bodyPr wrap="square">
            <a:spAutoFit/>
          </a:bodyPr>
          <a:lstStyle/>
          <a:p>
            <a:r>
              <a:rPr lang="ru-RU" dirty="0" smtClean="0"/>
              <a:t>Изменение нагрузки на медсестру</a:t>
            </a:r>
          </a:p>
        </p:txBody>
      </p:sp>
      <p:sp>
        <p:nvSpPr>
          <p:cNvPr id="12" name="Прямоугольник 11"/>
          <p:cNvSpPr/>
          <p:nvPr/>
        </p:nvSpPr>
        <p:spPr>
          <a:xfrm>
            <a:off x="5000541" y="4217016"/>
            <a:ext cx="3964745" cy="369332"/>
          </a:xfrm>
          <a:prstGeom prst="rect">
            <a:avLst/>
          </a:prstGeom>
          <a:solidFill>
            <a:srgbClr val="FFFFFF">
              <a:alpha val="83137"/>
            </a:srgbClr>
          </a:solidFill>
        </p:spPr>
        <p:txBody>
          <a:bodyPr wrap="square">
            <a:spAutoFit/>
          </a:bodyPr>
          <a:lstStyle/>
          <a:p>
            <a:r>
              <a:rPr lang="ru-RU" dirty="0" smtClean="0"/>
              <a:t>Высшее сестринское образование</a:t>
            </a:r>
          </a:p>
        </p:txBody>
      </p:sp>
    </p:spTree>
    <p:extLst>
      <p:ext uri="{BB962C8B-B14F-4D97-AF65-F5344CB8AC3E}">
        <p14:creationId xmlns:p14="http://schemas.microsoft.com/office/powerpoint/2010/main" val="9225560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17" descr="C:\Users\Natasha\Documents\Мои документы\ФОТОГРАФИИ\Фото из Омского семинара\1\DSC_0472.JPG"/>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53457" y="404664"/>
            <a:ext cx="9197457" cy="6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мои документы\Мои документы\РАМС\ВЕСТНИК\ВЕСТНИК 4_2017\ИСТОРИЯ РАМС\Иваново 2006 (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15" y="1011455"/>
            <a:ext cx="2736304" cy="2052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K:\мои документы\Мои документы\РАМС\ВЕСТНИК\ВЕСТНИК 4_2017\вставка Швеция\для стр 1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14821" y="1011455"/>
            <a:ext cx="3240360" cy="2021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K:\мои документы\Мои документы\РАМС\ВЕСТНИК\ВЕСТНИК 4_2017\вставка Швеция\на стр 16.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222149" y="1029139"/>
            <a:ext cx="2736304" cy="2003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Группа 13"/>
          <p:cNvGrpSpPr/>
          <p:nvPr/>
        </p:nvGrpSpPr>
        <p:grpSpPr>
          <a:xfrm>
            <a:off x="-47115" y="49191"/>
            <a:ext cx="9191115" cy="979951"/>
            <a:chOff x="-47114" y="49188"/>
            <a:chExt cx="9191114" cy="979950"/>
          </a:xfrm>
        </p:grpSpPr>
        <p:sp>
          <p:nvSpPr>
            <p:cNvPr id="15" name="Заголовок 1"/>
            <p:cNvSpPr txBox="1">
              <a:spLocks/>
            </p:cNvSpPr>
            <p:nvPr/>
          </p:nvSpPr>
          <p:spPr bwMode="auto">
            <a:xfrm>
              <a:off x="-47114" y="49188"/>
              <a:ext cx="9191114" cy="979950"/>
            </a:xfrm>
            <a:prstGeom prst="rect">
              <a:avLst/>
            </a:prstGeom>
            <a:solidFill>
              <a:srgbClr val="FFFFFF">
                <a:alpha val="89020"/>
              </a:srgbClr>
            </a:solidFill>
            <a:ln>
              <a:no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ru-RU" altLang="ru-RU" b="1" dirty="0" smtClean="0">
                  <a:solidFill>
                    <a:srgbClr val="0033CC"/>
                  </a:solidFill>
                </a:rPr>
                <a:t>   РАМС: страницы истории</a:t>
              </a:r>
            </a:p>
          </p:txBody>
        </p:sp>
        <p:pic>
          <p:nvPicPr>
            <p:cNvPr id="16"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96336" y="86539"/>
              <a:ext cx="1475656" cy="90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p:cNvSpPr txBox="1"/>
          <p:nvPr/>
        </p:nvSpPr>
        <p:spPr>
          <a:xfrm>
            <a:off x="0" y="3102904"/>
            <a:ext cx="2689189" cy="461665"/>
          </a:xfrm>
          <a:prstGeom prst="rect">
            <a:avLst/>
          </a:prstGeom>
          <a:solidFill>
            <a:srgbClr val="FFFFFF">
              <a:alpha val="83137"/>
            </a:srgbClr>
          </a:solidFill>
        </p:spPr>
        <p:txBody>
          <a:bodyPr wrap="square" rtlCol="0">
            <a:spAutoFit/>
          </a:bodyPr>
          <a:lstStyle/>
          <a:p>
            <a:pPr algn="ctr"/>
            <a:r>
              <a:rPr lang="ru-RU" sz="1200" dirty="0" smtClean="0"/>
              <a:t>Семинары «Смелое начало»  в регионах РФ, 2000-2004гг.</a:t>
            </a:r>
            <a:endParaRPr lang="ru-RU" sz="1200" dirty="0"/>
          </a:p>
        </p:txBody>
      </p:sp>
      <p:sp>
        <p:nvSpPr>
          <p:cNvPr id="18" name="TextBox 17"/>
          <p:cNvSpPr txBox="1"/>
          <p:nvPr/>
        </p:nvSpPr>
        <p:spPr>
          <a:xfrm>
            <a:off x="2843713" y="3102904"/>
            <a:ext cx="3211468" cy="461665"/>
          </a:xfrm>
          <a:prstGeom prst="rect">
            <a:avLst/>
          </a:prstGeom>
          <a:solidFill>
            <a:srgbClr val="FFFFFF">
              <a:alpha val="83137"/>
            </a:srgbClr>
          </a:solidFill>
        </p:spPr>
        <p:txBody>
          <a:bodyPr wrap="square" rtlCol="0">
            <a:spAutoFit/>
          </a:bodyPr>
          <a:lstStyle/>
          <a:p>
            <a:pPr algn="ctr"/>
            <a:r>
              <a:rPr lang="ru-RU" sz="1200" dirty="0" smtClean="0"/>
              <a:t>Семинары по сердечно-легочной реанимации, 2003г. </a:t>
            </a:r>
            <a:endParaRPr lang="ru-RU" sz="1200" dirty="0"/>
          </a:p>
        </p:txBody>
      </p:sp>
      <p:sp>
        <p:nvSpPr>
          <p:cNvPr id="19" name="TextBox 18"/>
          <p:cNvSpPr txBox="1"/>
          <p:nvPr/>
        </p:nvSpPr>
        <p:spPr>
          <a:xfrm>
            <a:off x="6191673" y="3108682"/>
            <a:ext cx="2766781" cy="461665"/>
          </a:xfrm>
          <a:prstGeom prst="rect">
            <a:avLst/>
          </a:prstGeom>
          <a:solidFill>
            <a:srgbClr val="FFFFFF">
              <a:alpha val="83137"/>
            </a:srgbClr>
          </a:solidFill>
        </p:spPr>
        <p:txBody>
          <a:bodyPr wrap="square" rtlCol="0">
            <a:spAutoFit/>
          </a:bodyPr>
          <a:lstStyle/>
          <a:p>
            <a:pPr algn="ctr"/>
            <a:r>
              <a:rPr lang="ru-RU" sz="1200" dirty="0" smtClean="0"/>
              <a:t>Семинары «Уход за пациентом. Эргономика», 2004-2006гг.</a:t>
            </a:r>
            <a:endParaRPr lang="ru-RU" sz="1200" dirty="0"/>
          </a:p>
        </p:txBody>
      </p:sp>
    </p:spTree>
    <p:extLst>
      <p:ext uri="{BB962C8B-B14F-4D97-AF65-F5344CB8AC3E}">
        <p14:creationId xmlns:p14="http://schemas.microsoft.com/office/powerpoint/2010/main" val="1293191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584" y="620688"/>
            <a:ext cx="7772400" cy="1524000"/>
          </a:xfrm>
        </p:spPr>
        <p:txBody>
          <a:bodyPr>
            <a:noAutofit/>
          </a:bodyPr>
          <a:lstStyle/>
          <a:p>
            <a:r>
              <a:rPr lang="ru-RU" sz="4000" b="1" dirty="0">
                <a:solidFill>
                  <a:schemeClr val="bg1"/>
                </a:solidFill>
              </a:rPr>
              <a:t>Стратегия развития РАМС 2020</a:t>
            </a:r>
            <a:r>
              <a:rPr lang="ru-RU" sz="3600" b="1" dirty="0">
                <a:solidFill>
                  <a:srgbClr val="000066"/>
                </a:solidFill>
              </a:rPr>
              <a:t/>
            </a:r>
            <a:br>
              <a:rPr lang="ru-RU" sz="3600" b="1" dirty="0">
                <a:solidFill>
                  <a:srgbClr val="000066"/>
                </a:solidFill>
              </a:rPr>
            </a:br>
            <a:r>
              <a:rPr lang="ru-RU" sz="3600" dirty="0">
                <a:solidFill>
                  <a:srgbClr val="000066"/>
                </a:solidFill>
              </a:rPr>
              <a:t> </a:t>
            </a:r>
            <a:br>
              <a:rPr lang="ru-RU" sz="3600" dirty="0">
                <a:solidFill>
                  <a:srgbClr val="000066"/>
                </a:solidFill>
              </a:rPr>
            </a:br>
            <a:r>
              <a:rPr lang="ru-RU" sz="3600" b="1" i="1" dirty="0">
                <a:solidFill>
                  <a:srgbClr val="0033CC"/>
                </a:solidFill>
              </a:rPr>
              <a:t>Будущее профессии создадим вместе: исследования, расширенная практика, эффективность</a:t>
            </a:r>
            <a:r>
              <a:rPr lang="ru-RU" sz="3600" dirty="0">
                <a:solidFill>
                  <a:srgbClr val="000066"/>
                </a:solidFill>
              </a:rPr>
              <a:t/>
            </a:r>
            <a:br>
              <a:rPr lang="ru-RU" sz="3600" dirty="0">
                <a:solidFill>
                  <a:srgbClr val="000066"/>
                </a:solidFill>
              </a:rPr>
            </a:br>
            <a:endParaRPr lang="ru-RU" sz="3600" dirty="0">
              <a:solidFill>
                <a:srgbClr val="000066"/>
              </a:solidFill>
            </a:endParaRPr>
          </a:p>
        </p:txBody>
      </p:sp>
      <p:graphicFrame>
        <p:nvGraphicFramePr>
          <p:cNvPr id="7" name="Схема 6"/>
          <p:cNvGraphicFramePr/>
          <p:nvPr>
            <p:extLst>
              <p:ext uri="{D42A27DB-BD31-4B8C-83A1-F6EECF244321}">
                <p14:modId xmlns:p14="http://schemas.microsoft.com/office/powerpoint/2010/main" val="2511913246"/>
              </p:ext>
            </p:extLst>
          </p:nvPr>
        </p:nvGraphicFramePr>
        <p:xfrm>
          <a:off x="323529" y="3525011"/>
          <a:ext cx="8568952" cy="3199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6862" y="3645024"/>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554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ФОТО ВОЗ 2016\RUSSIAN NURSES FOR WHO\4 LENINGRAD OBLAST TOSNO\DSC_223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 y="20789"/>
            <a:ext cx="9201153" cy="6805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7" name="Схема 6"/>
          <p:cNvGraphicFramePr/>
          <p:nvPr>
            <p:extLst>
              <p:ext uri="{D42A27DB-BD31-4B8C-83A1-F6EECF244321}">
                <p14:modId xmlns:p14="http://schemas.microsoft.com/office/powerpoint/2010/main" val="3105689841"/>
              </p:ext>
            </p:extLst>
          </p:nvPr>
        </p:nvGraphicFramePr>
        <p:xfrm>
          <a:off x="251526" y="3284984"/>
          <a:ext cx="4680519" cy="2520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C:\Users\Natasha\Documents\Мои документы\РАМС\КОНФЕРЕНЦИИ МАТЕРИАЛЫ\ОТЧЕТНО-ВЫБОРНАЯ КОНФЕРЕНЦИЯ\ПРЕЗЕНТАЦИИ ГОТОВЫЕ\rotate.gif"/>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3249" y="4653137"/>
            <a:ext cx="792088" cy="81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19878" y="3745436"/>
            <a:ext cx="5500797" cy="2631490"/>
          </a:xfrm>
          <a:prstGeom prst="rect">
            <a:avLst/>
          </a:prstGeom>
          <a:solidFill>
            <a:srgbClr val="FFFFFF">
              <a:alpha val="56078"/>
            </a:srgbClr>
          </a:solidFill>
        </p:spPr>
        <p:txBody>
          <a:bodyPr wrap="square" rtlCol="0">
            <a:spAutoFit/>
          </a:bodyPr>
          <a:lstStyle/>
          <a:p>
            <a:pPr marL="285750" indent="-285750">
              <a:spcBef>
                <a:spcPts val="600"/>
              </a:spcBef>
              <a:buFont typeface="Arial" panose="020B0604020202020204" pitchFamily="34" charset="0"/>
              <a:buChar char="•"/>
            </a:pPr>
            <a:r>
              <a:rPr lang="ru-RU" sz="2000" b="1" dirty="0" smtClean="0"/>
              <a:t>Формирование и укрепление структуры управления ассоциацией;</a:t>
            </a:r>
          </a:p>
          <a:p>
            <a:pPr marL="285750" indent="-285750">
              <a:spcBef>
                <a:spcPts val="600"/>
              </a:spcBef>
              <a:buFont typeface="Arial" panose="020B0604020202020204" pitchFamily="34" charset="0"/>
              <a:buChar char="•"/>
            </a:pPr>
            <a:r>
              <a:rPr lang="ru-RU" sz="2000" b="1" dirty="0" smtClean="0"/>
              <a:t>Формирование корпуса «ключевых членов»</a:t>
            </a:r>
          </a:p>
          <a:p>
            <a:pPr marL="285750" indent="-285750">
              <a:spcBef>
                <a:spcPts val="600"/>
              </a:spcBef>
              <a:buFont typeface="Arial" panose="020B0604020202020204" pitchFamily="34" charset="0"/>
              <a:buChar char="•"/>
            </a:pPr>
            <a:r>
              <a:rPr lang="ru-RU" sz="2000" b="1" dirty="0" smtClean="0"/>
              <a:t>Создание специализированных секций</a:t>
            </a:r>
          </a:p>
          <a:p>
            <a:pPr marL="285750" indent="-285750">
              <a:spcBef>
                <a:spcPts val="600"/>
              </a:spcBef>
              <a:buFont typeface="Arial" panose="020B0604020202020204" pitchFamily="34" charset="0"/>
              <a:buChar char="•"/>
            </a:pPr>
            <a:r>
              <a:rPr lang="ru-RU" sz="2000" b="1" dirty="0" smtClean="0"/>
              <a:t>Информационная деятельность</a:t>
            </a:r>
          </a:p>
          <a:p>
            <a:pPr marL="285750" indent="-285750">
              <a:spcBef>
                <a:spcPts val="600"/>
              </a:spcBef>
              <a:buFont typeface="Arial" panose="020B0604020202020204" pitchFamily="34" charset="0"/>
              <a:buChar char="•"/>
            </a:pPr>
            <a:r>
              <a:rPr lang="ru-RU" sz="2000" b="1" dirty="0" smtClean="0"/>
              <a:t>Сотрудничество с другими организациями</a:t>
            </a:r>
          </a:p>
          <a:p>
            <a:pPr marL="285750" indent="-285750">
              <a:spcBef>
                <a:spcPts val="600"/>
              </a:spcBef>
              <a:buFont typeface="Arial" panose="020B0604020202020204" pitchFamily="34" charset="0"/>
              <a:buChar char="•"/>
            </a:pPr>
            <a:r>
              <a:rPr lang="ru-RU" sz="2000" b="1" dirty="0" smtClean="0"/>
              <a:t>Международная деятельность</a:t>
            </a:r>
          </a:p>
        </p:txBody>
      </p:sp>
    </p:spTree>
    <p:extLst>
      <p:ext uri="{BB962C8B-B14F-4D97-AF65-F5344CB8AC3E}">
        <p14:creationId xmlns:p14="http://schemas.microsoft.com/office/powerpoint/2010/main" val="2097055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РКИСОВА В.А. ДОКЛАД 201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1690</TotalTime>
  <Words>4408</Words>
  <Application>Microsoft Office PowerPoint</Application>
  <PresentationFormat>Экран (4:3)</PresentationFormat>
  <Paragraphs>326</Paragraphs>
  <Slides>42</Slides>
  <Notes>31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3</vt:i4>
      </vt:variant>
      <vt:variant>
        <vt:lpstr>Заголовки слайдов</vt:lpstr>
      </vt:variant>
      <vt:variant>
        <vt:i4>42</vt:i4>
      </vt:variant>
    </vt:vector>
  </HeadingPairs>
  <TitlesOfParts>
    <vt:vector size="50" baseType="lpstr">
      <vt:lpstr>Arial</vt:lpstr>
      <vt:lpstr>Calibri</vt:lpstr>
      <vt:lpstr>Candara</vt:lpstr>
      <vt:lpstr>Symbol</vt:lpstr>
      <vt:lpstr>Tahoma</vt:lpstr>
      <vt:lpstr>САРКИСОВА В.А. ДОКЛАД 2017</vt:lpstr>
      <vt:lpstr>1_Волна</vt:lpstr>
      <vt:lpstr>Волна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Стратегия развития РАМС 2020   Будущее профессии создадим вместе: исследования, расширенная практика, эффективность </vt:lpstr>
      <vt:lpstr>Презентация PowerPoint</vt:lpstr>
      <vt:lpstr>Организационная структура РАМС</vt:lpstr>
      <vt:lpstr>Презентация PowerPoint</vt:lpstr>
      <vt:lpstr>Координационный совет РАМС</vt:lpstr>
      <vt:lpstr>Презентация PowerPoint</vt:lpstr>
      <vt:lpstr>Ключевые члены</vt:lpstr>
      <vt:lpstr>Информационная деятельность</vt:lpstr>
      <vt:lpstr>Презентация PowerPoint</vt:lpstr>
      <vt:lpstr>Презентация PowerPoint</vt:lpstr>
      <vt:lpstr>Презентация PowerPoint</vt:lpstr>
      <vt:lpstr>Международный Совет Медсестер</vt:lpstr>
      <vt:lpstr>Презентация PowerPoint</vt:lpstr>
      <vt:lpstr>Презентация PowerPoint</vt:lpstr>
      <vt:lpstr>Презентация PowerPoint</vt:lpstr>
      <vt:lpstr>Конгресс Международного совета медсестер</vt:lpstr>
      <vt:lpstr>Европейский форум национальных сестринских и акушерских ассоциаций</vt:lpstr>
      <vt:lpstr>Европейский форум сестринских и акушерских ассоциаций и ВОЗ</vt:lpstr>
      <vt:lpstr>Европейский форум национальных сестринских и акушерских ассоциаций</vt:lpstr>
      <vt:lpstr>Европейский форум национальных сестринских и акушерских ассоциаций</vt:lpstr>
      <vt:lpstr>Первый сестринский форум стран БРИКС август 2017г.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Издание профессионального журнала</vt:lpstr>
      <vt:lpstr>Презентация PowerPoint</vt:lpstr>
    </vt:vector>
  </TitlesOfParts>
  <Company>Krokoz™</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Natasha</dc:creator>
  <cp:lastModifiedBy>user</cp:lastModifiedBy>
  <cp:revision>105</cp:revision>
  <dcterms:created xsi:type="dcterms:W3CDTF">2017-10-10T11:59:38Z</dcterms:created>
  <dcterms:modified xsi:type="dcterms:W3CDTF">2018-04-11T15:07:33Z</dcterms:modified>
</cp:coreProperties>
</file>