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4.xml" ContentType="application/vnd.openxmlformats-officedocument.themeOverr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5.xml" ContentType="application/vnd.openxmlformats-officedocument.themeOverride+xml"/>
  <Override PartName="/ppt/theme/themeOverride16.xml" ContentType="application/vnd.openxmlformats-officedocument.themeOverr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7.xml" ContentType="application/vnd.openxmlformats-officedocument.themeOverride+xml"/>
  <Override PartName="/ppt/theme/themeOverride18.xml" ContentType="application/vnd.openxmlformats-officedocument.themeOverride+xml"/>
  <Override PartName="/ppt/notesSlides/notesSlide16.xml" ContentType="application/vnd.openxmlformats-officedocument.presentationml.notesSlide+xml"/>
  <Override PartName="/ppt/theme/themeOverride19.xml" ContentType="application/vnd.openxmlformats-officedocument.themeOverride+xml"/>
  <Override PartName="/ppt/notesSlides/notesSlide17.xml" ContentType="application/vnd.openxmlformats-officedocument.presentationml.notesSlide+xml"/>
  <Override PartName="/ppt/theme/themeOverride20.xml" ContentType="application/vnd.openxmlformats-officedocument.themeOverride+xml"/>
  <Override PartName="/ppt/notesSlides/notesSlide18.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3.xml" ContentType="application/vnd.openxmlformats-officedocument.themeOverride+xml"/>
  <Override PartName="/ppt/notesSlides/notesSlide20.xml" ContentType="application/vnd.openxmlformats-officedocument.presentationml.notesSl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63"/>
  </p:notesMasterIdLst>
  <p:handoutMasterIdLst>
    <p:handoutMasterId r:id="rId64"/>
  </p:handoutMasterIdLst>
  <p:sldIdLst>
    <p:sldId id="256" r:id="rId2"/>
    <p:sldId id="388" r:id="rId3"/>
    <p:sldId id="389" r:id="rId4"/>
    <p:sldId id="426" r:id="rId5"/>
    <p:sldId id="391" r:id="rId6"/>
    <p:sldId id="427" r:id="rId7"/>
    <p:sldId id="392" r:id="rId8"/>
    <p:sldId id="409" r:id="rId9"/>
    <p:sldId id="410" r:id="rId10"/>
    <p:sldId id="411" r:id="rId11"/>
    <p:sldId id="412" r:id="rId12"/>
    <p:sldId id="413" r:id="rId13"/>
    <p:sldId id="414" r:id="rId14"/>
    <p:sldId id="415" r:id="rId15"/>
    <p:sldId id="425" r:id="rId16"/>
    <p:sldId id="429" r:id="rId17"/>
    <p:sldId id="313" r:id="rId18"/>
    <p:sldId id="314" r:id="rId19"/>
    <p:sldId id="323" r:id="rId20"/>
    <p:sldId id="382" r:id="rId21"/>
    <p:sldId id="379" r:id="rId22"/>
    <p:sldId id="326" r:id="rId23"/>
    <p:sldId id="430" r:id="rId24"/>
    <p:sldId id="431" r:id="rId25"/>
    <p:sldId id="432" r:id="rId26"/>
    <p:sldId id="433" r:id="rId27"/>
    <p:sldId id="329" r:id="rId28"/>
    <p:sldId id="444" r:id="rId29"/>
    <p:sldId id="434" r:id="rId30"/>
    <p:sldId id="435" r:id="rId31"/>
    <p:sldId id="436" r:id="rId32"/>
    <p:sldId id="437" r:id="rId33"/>
    <p:sldId id="438" r:id="rId34"/>
    <p:sldId id="439" r:id="rId35"/>
    <p:sldId id="440" r:id="rId36"/>
    <p:sldId id="445" r:id="rId37"/>
    <p:sldId id="383" r:id="rId38"/>
    <p:sldId id="330" r:id="rId39"/>
    <p:sldId id="357" r:id="rId40"/>
    <p:sldId id="371" r:id="rId41"/>
    <p:sldId id="367" r:id="rId42"/>
    <p:sldId id="369" r:id="rId43"/>
    <p:sldId id="370" r:id="rId44"/>
    <p:sldId id="372" r:id="rId45"/>
    <p:sldId id="376" r:id="rId46"/>
    <p:sldId id="374" r:id="rId47"/>
    <p:sldId id="332" r:id="rId48"/>
    <p:sldId id="336" r:id="rId49"/>
    <p:sldId id="334" r:id="rId50"/>
    <p:sldId id="441" r:id="rId51"/>
    <p:sldId id="347" r:id="rId52"/>
    <p:sldId id="348" r:id="rId53"/>
    <p:sldId id="377" r:id="rId54"/>
    <p:sldId id="442" r:id="rId55"/>
    <p:sldId id="346" r:id="rId56"/>
    <p:sldId id="443" r:id="rId57"/>
    <p:sldId id="350" r:id="rId58"/>
    <p:sldId id="386" r:id="rId59"/>
    <p:sldId id="387" r:id="rId60"/>
    <p:sldId id="378" r:id="rId61"/>
    <p:sldId id="321" r:id="rId62"/>
  </p:sldIdLst>
  <p:sldSz cx="12192000" cy="6858000"/>
  <p:notesSz cx="6858000" cy="9144000"/>
  <p:custDataLst>
    <p:tags r:id="rId65"/>
  </p:custDataLst>
  <p:defaultTextStyle>
    <a:defPPr>
      <a:defRPr lang="ru-RU"/>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a:srgbClr val="FF0066"/>
    <a:srgbClr val="FFFF99"/>
    <a:srgbClr val="D60093"/>
    <a:srgbClr val="00CC99"/>
    <a:srgbClr val="31B6FD"/>
    <a:srgbClr val="5FCBEF"/>
    <a:srgbClr val="000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78995" autoAdjust="0"/>
  </p:normalViewPr>
  <p:slideViewPr>
    <p:cSldViewPr snapToGrid="0">
      <p:cViewPr varScale="1">
        <p:scale>
          <a:sx n="92" d="100"/>
          <a:sy n="92" d="100"/>
        </p:scale>
        <p:origin x="1200" y="72"/>
      </p:cViewPr>
      <p:guideLst>
        <p:guide orient="horz" pos="2160"/>
        <p:guide pos="384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02301-4370-46D8-A69F-CB73369D5F07}"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ru-RU"/>
        </a:p>
      </dgm:t>
    </dgm:pt>
    <dgm:pt modelId="{8E58EF91-98DB-4E3C-8E4B-7908A2E76CC9}">
      <dgm:prSet phldrT="[Текст]"/>
      <dgm:spPr/>
      <dgm:t>
        <a:bodyPr/>
        <a:lstStyle/>
        <a:p>
          <a:r>
            <a:rPr lang="ru-RU" b="1" dirty="0"/>
            <a:t>Медицинская сестра планирует свое участие в НМО</a:t>
          </a:r>
        </a:p>
      </dgm:t>
    </dgm:pt>
    <dgm:pt modelId="{0F6F4595-2E0A-401D-B4B8-8A867FFD1EED}" type="parTrans" cxnId="{C2BF8293-7FF0-4303-AD81-D41377BC2B44}">
      <dgm:prSet/>
      <dgm:spPr/>
      <dgm:t>
        <a:bodyPr/>
        <a:lstStyle/>
        <a:p>
          <a:endParaRPr lang="ru-RU"/>
        </a:p>
      </dgm:t>
    </dgm:pt>
    <dgm:pt modelId="{6834472A-590A-4349-8BAF-0425BA2BBD75}" type="sibTrans" cxnId="{C2BF8293-7FF0-4303-AD81-D41377BC2B44}">
      <dgm:prSet/>
      <dgm:spPr/>
      <dgm:t>
        <a:bodyPr/>
        <a:lstStyle/>
        <a:p>
          <a:endParaRPr lang="ru-RU"/>
        </a:p>
      </dgm:t>
    </dgm:pt>
    <dgm:pt modelId="{F6284425-EF51-4545-9A34-D1B145BFF643}">
      <dgm:prSet phldrT="[Текст]" custT="1"/>
      <dgm:spPr/>
      <dgm:t>
        <a:bodyPr/>
        <a:lstStyle/>
        <a:p>
          <a:r>
            <a:rPr lang="ru-RU" sz="1800" dirty="0"/>
            <a:t>Изучает портал </a:t>
          </a:r>
          <a:r>
            <a:rPr lang="en-US" sz="1800" dirty="0"/>
            <a:t>www.edurosminzdrav.ru</a:t>
          </a:r>
          <a:endParaRPr lang="ru-RU" sz="1800" dirty="0"/>
        </a:p>
      </dgm:t>
    </dgm:pt>
    <dgm:pt modelId="{EA914F35-7AB8-47B2-AC59-A6F3C423211E}" type="parTrans" cxnId="{0A7844FE-3CFA-4EB7-B7D4-7ADAAF101441}">
      <dgm:prSet/>
      <dgm:spPr/>
      <dgm:t>
        <a:bodyPr/>
        <a:lstStyle/>
        <a:p>
          <a:endParaRPr lang="ru-RU"/>
        </a:p>
      </dgm:t>
    </dgm:pt>
    <dgm:pt modelId="{03744BF7-70B2-4278-B1FE-38E5CCD852BA}" type="sibTrans" cxnId="{0A7844FE-3CFA-4EB7-B7D4-7ADAAF101441}">
      <dgm:prSet/>
      <dgm:spPr/>
      <dgm:t>
        <a:bodyPr/>
        <a:lstStyle/>
        <a:p>
          <a:endParaRPr lang="ru-RU"/>
        </a:p>
      </dgm:t>
    </dgm:pt>
    <dgm:pt modelId="{341D6C7A-A114-41D1-B884-410E54D3C7FD}">
      <dgm:prSet phldrT="[Текст]"/>
      <dgm:spPr/>
      <dgm:t>
        <a:bodyPr/>
        <a:lstStyle/>
        <a:p>
          <a:r>
            <a:rPr lang="ru-RU" b="1" dirty="0"/>
            <a:t>Медицинская сестра участвует в НМО</a:t>
          </a:r>
        </a:p>
      </dgm:t>
    </dgm:pt>
    <dgm:pt modelId="{A4F62F0A-86A7-4177-A24C-1B6F7706B15C}" type="parTrans" cxnId="{5F823609-8C19-45E8-A742-1ECFA775E0B1}">
      <dgm:prSet/>
      <dgm:spPr/>
      <dgm:t>
        <a:bodyPr/>
        <a:lstStyle/>
        <a:p>
          <a:endParaRPr lang="ru-RU"/>
        </a:p>
      </dgm:t>
    </dgm:pt>
    <dgm:pt modelId="{FAB81128-FF52-4FFB-ABB2-8627216916C0}" type="sibTrans" cxnId="{5F823609-8C19-45E8-A742-1ECFA775E0B1}">
      <dgm:prSet/>
      <dgm:spPr/>
      <dgm:t>
        <a:bodyPr/>
        <a:lstStyle/>
        <a:p>
          <a:endParaRPr lang="ru-RU"/>
        </a:p>
      </dgm:t>
    </dgm:pt>
    <dgm:pt modelId="{D13B935B-98BD-4681-B000-BA64A6551C63}">
      <dgm:prSet phldrT="[Текст]" custT="1"/>
      <dgm:spPr/>
      <dgm:t>
        <a:bodyPr/>
        <a:lstStyle/>
        <a:p>
          <a:r>
            <a:rPr lang="ru-RU" sz="1800" dirty="0"/>
            <a:t>Принимает участие в цикле</a:t>
          </a:r>
        </a:p>
      </dgm:t>
    </dgm:pt>
    <dgm:pt modelId="{42B4E7A5-7E2E-425F-AE26-16BEB6895B77}" type="parTrans" cxnId="{EA01E288-01DD-4A56-8277-1D84C2F9B1BE}">
      <dgm:prSet/>
      <dgm:spPr/>
      <dgm:t>
        <a:bodyPr/>
        <a:lstStyle/>
        <a:p>
          <a:endParaRPr lang="ru-RU"/>
        </a:p>
      </dgm:t>
    </dgm:pt>
    <dgm:pt modelId="{4326B1E0-59D3-4B9D-BAE4-BA72086DD835}" type="sibTrans" cxnId="{EA01E288-01DD-4A56-8277-1D84C2F9B1BE}">
      <dgm:prSet/>
      <dgm:spPr/>
      <dgm:t>
        <a:bodyPr/>
        <a:lstStyle/>
        <a:p>
          <a:endParaRPr lang="ru-RU"/>
        </a:p>
      </dgm:t>
    </dgm:pt>
    <dgm:pt modelId="{44B42ACB-949C-4809-B318-CE8EE628900C}">
      <dgm:prSet/>
      <dgm:spPr/>
      <dgm:t>
        <a:bodyPr/>
        <a:lstStyle/>
        <a:p>
          <a:r>
            <a:rPr lang="ru-RU" b="1" dirty="0"/>
            <a:t>Медицинская сестра подтверждает участие в НМО</a:t>
          </a:r>
        </a:p>
      </dgm:t>
    </dgm:pt>
    <dgm:pt modelId="{F28E4360-C861-43FB-9A6E-1F2FDB490296}" type="parTrans" cxnId="{F0A22143-9739-4B09-9B24-92E8075A23D9}">
      <dgm:prSet/>
      <dgm:spPr/>
      <dgm:t>
        <a:bodyPr/>
        <a:lstStyle/>
        <a:p>
          <a:endParaRPr lang="ru-RU"/>
        </a:p>
      </dgm:t>
    </dgm:pt>
    <dgm:pt modelId="{9C6B43FB-CB88-4095-A6BE-F2A868004D81}" type="sibTrans" cxnId="{F0A22143-9739-4B09-9B24-92E8075A23D9}">
      <dgm:prSet/>
      <dgm:spPr/>
      <dgm:t>
        <a:bodyPr/>
        <a:lstStyle/>
        <a:p>
          <a:endParaRPr lang="ru-RU"/>
        </a:p>
      </dgm:t>
    </dgm:pt>
    <dgm:pt modelId="{982DF288-9F62-4BE5-9BAA-35DA197F9F9A}">
      <dgm:prSet custT="1"/>
      <dgm:spPr/>
      <dgm:t>
        <a:bodyPr/>
        <a:lstStyle/>
        <a:p>
          <a:r>
            <a:rPr lang="ru-RU" sz="1600" dirty="0"/>
            <a:t>Вносит информацию в личный кабинет</a:t>
          </a:r>
        </a:p>
      </dgm:t>
    </dgm:pt>
    <dgm:pt modelId="{5754FD99-08E1-407C-9198-201C7FCE3660}" type="parTrans" cxnId="{550883EC-E78C-41FE-92F0-5186C288221A}">
      <dgm:prSet/>
      <dgm:spPr/>
      <dgm:t>
        <a:bodyPr/>
        <a:lstStyle/>
        <a:p>
          <a:endParaRPr lang="ru-RU"/>
        </a:p>
      </dgm:t>
    </dgm:pt>
    <dgm:pt modelId="{2370FD46-127B-4564-8BDE-6FCD34A906F6}" type="sibTrans" cxnId="{550883EC-E78C-41FE-92F0-5186C288221A}">
      <dgm:prSet/>
      <dgm:spPr/>
      <dgm:t>
        <a:bodyPr/>
        <a:lstStyle/>
        <a:p>
          <a:endParaRPr lang="ru-RU"/>
        </a:p>
      </dgm:t>
    </dgm:pt>
    <dgm:pt modelId="{07A99DF2-8DFF-4B09-8B8E-AD9C4EAA6DDB}">
      <dgm:prSet phldrT="[Текст]" custT="1"/>
      <dgm:spPr/>
      <dgm:t>
        <a:bodyPr/>
        <a:lstStyle/>
        <a:p>
          <a:r>
            <a:rPr lang="ru-RU" sz="1800" dirty="0"/>
            <a:t>Получает свидетельство</a:t>
          </a:r>
        </a:p>
      </dgm:t>
    </dgm:pt>
    <dgm:pt modelId="{1866BFEA-F891-4E0A-BD83-D8AE13B629CE}" type="parTrans" cxnId="{45524FE7-DF3C-445F-961B-04EA4C221BEF}">
      <dgm:prSet/>
      <dgm:spPr/>
      <dgm:t>
        <a:bodyPr/>
        <a:lstStyle/>
        <a:p>
          <a:endParaRPr lang="ru-RU"/>
        </a:p>
      </dgm:t>
    </dgm:pt>
    <dgm:pt modelId="{DFCF6DDD-6477-4AB2-84F3-66B237A4DC99}" type="sibTrans" cxnId="{45524FE7-DF3C-445F-961B-04EA4C221BEF}">
      <dgm:prSet/>
      <dgm:spPr/>
      <dgm:t>
        <a:bodyPr/>
        <a:lstStyle/>
        <a:p>
          <a:endParaRPr lang="ru-RU"/>
        </a:p>
      </dgm:t>
    </dgm:pt>
    <dgm:pt modelId="{03448360-9C42-4984-BD39-CD7A3DF9694F}">
      <dgm:prSet custT="1"/>
      <dgm:spPr/>
      <dgm:t>
        <a:bodyPr/>
        <a:lstStyle/>
        <a:p>
          <a:r>
            <a:rPr lang="ru-RU" sz="1600" dirty="0"/>
            <a:t>Сохраняет бланк свидетельства в течение 5 лет – для аккредитации</a:t>
          </a:r>
        </a:p>
      </dgm:t>
    </dgm:pt>
    <dgm:pt modelId="{B9295A6D-FEF6-42BE-B924-ADF1571533A6}" type="parTrans" cxnId="{78617C4C-CDB7-4539-9537-A26965640D43}">
      <dgm:prSet/>
      <dgm:spPr/>
      <dgm:t>
        <a:bodyPr/>
        <a:lstStyle/>
        <a:p>
          <a:endParaRPr lang="ru-RU"/>
        </a:p>
      </dgm:t>
    </dgm:pt>
    <dgm:pt modelId="{DE8C1358-4855-4ACE-9F9F-4FA8405148AE}" type="sibTrans" cxnId="{78617C4C-CDB7-4539-9537-A26965640D43}">
      <dgm:prSet/>
      <dgm:spPr/>
      <dgm:t>
        <a:bodyPr/>
        <a:lstStyle/>
        <a:p>
          <a:endParaRPr lang="ru-RU"/>
        </a:p>
      </dgm:t>
    </dgm:pt>
    <dgm:pt modelId="{DD64BDAF-FA59-405F-B205-813680415B99}">
      <dgm:prSet/>
      <dgm:spPr/>
      <dgm:t>
        <a:bodyPr/>
        <a:lstStyle/>
        <a:p>
          <a:r>
            <a:rPr lang="ru-RU" b="1" dirty="0"/>
            <a:t>Медицинская сестра вступает в НМО</a:t>
          </a:r>
        </a:p>
      </dgm:t>
    </dgm:pt>
    <dgm:pt modelId="{10C6306B-7C4F-4B03-8E38-9BC084036404}" type="parTrans" cxnId="{4ED0B16F-127E-4EE4-8729-EE0BB9C6E4CA}">
      <dgm:prSet/>
      <dgm:spPr/>
      <dgm:t>
        <a:bodyPr/>
        <a:lstStyle/>
        <a:p>
          <a:endParaRPr lang="ru-RU"/>
        </a:p>
      </dgm:t>
    </dgm:pt>
    <dgm:pt modelId="{BBAD651C-7432-49E8-8F17-036A6BC8ABB6}" type="sibTrans" cxnId="{4ED0B16F-127E-4EE4-8729-EE0BB9C6E4CA}">
      <dgm:prSet/>
      <dgm:spPr/>
      <dgm:t>
        <a:bodyPr/>
        <a:lstStyle/>
        <a:p>
          <a:endParaRPr lang="ru-RU"/>
        </a:p>
      </dgm:t>
    </dgm:pt>
    <dgm:pt modelId="{3634A657-307E-4D97-A394-3228CDC43F99}">
      <dgm:prSet/>
      <dgm:spPr/>
      <dgm:t>
        <a:bodyPr/>
        <a:lstStyle/>
        <a:p>
          <a:r>
            <a:rPr lang="ru-RU" dirty="0"/>
            <a:t>Создает и синхронизирует личные кабинеты на порталах </a:t>
          </a:r>
          <a:r>
            <a:rPr lang="en-US" dirty="0"/>
            <a:t>www.sovetnmo.ru</a:t>
          </a:r>
          <a:r>
            <a:rPr lang="ru-RU" dirty="0"/>
            <a:t> и</a:t>
          </a:r>
          <a:r>
            <a:rPr lang="en-US" dirty="0"/>
            <a:t> www.edurosminzdrav.ru</a:t>
          </a:r>
          <a:endParaRPr lang="ru-RU" dirty="0"/>
        </a:p>
      </dgm:t>
    </dgm:pt>
    <dgm:pt modelId="{523F2B32-8D50-45EA-AF90-50B4E7AE18D5}" type="parTrans" cxnId="{3F75EA3C-C939-4F96-B1AD-7B5DA6B8907F}">
      <dgm:prSet/>
      <dgm:spPr/>
      <dgm:t>
        <a:bodyPr/>
        <a:lstStyle/>
        <a:p>
          <a:endParaRPr lang="ru-RU"/>
        </a:p>
      </dgm:t>
    </dgm:pt>
    <dgm:pt modelId="{85E69F25-DF7A-4F87-915E-C1D6C2D9FEE4}" type="sibTrans" cxnId="{3F75EA3C-C939-4F96-B1AD-7B5DA6B8907F}">
      <dgm:prSet/>
      <dgm:spPr/>
      <dgm:t>
        <a:bodyPr/>
        <a:lstStyle/>
        <a:p>
          <a:endParaRPr lang="ru-RU"/>
        </a:p>
      </dgm:t>
    </dgm:pt>
    <dgm:pt modelId="{FDB2A274-2476-46C0-A950-0F024A46A424}">
      <dgm:prSet phldrT="[Текст]" custT="1"/>
      <dgm:spPr/>
      <dgm:t>
        <a:bodyPr/>
        <a:lstStyle/>
        <a:p>
          <a:r>
            <a:rPr lang="ru-RU" sz="1800" dirty="0"/>
            <a:t>Выбирает образовательный цикл</a:t>
          </a:r>
        </a:p>
      </dgm:t>
    </dgm:pt>
    <dgm:pt modelId="{0AC9B1D9-93CD-478A-A926-03E63F3D5CB3}" type="parTrans" cxnId="{AB19A81E-46E0-4470-B7F5-4FD020003481}">
      <dgm:prSet/>
      <dgm:spPr/>
      <dgm:t>
        <a:bodyPr/>
        <a:lstStyle/>
        <a:p>
          <a:endParaRPr lang="ru-RU"/>
        </a:p>
      </dgm:t>
    </dgm:pt>
    <dgm:pt modelId="{680EBD52-AB39-4551-A969-9234FF418F28}" type="sibTrans" cxnId="{AB19A81E-46E0-4470-B7F5-4FD020003481}">
      <dgm:prSet/>
      <dgm:spPr/>
      <dgm:t>
        <a:bodyPr/>
        <a:lstStyle/>
        <a:p>
          <a:endParaRPr lang="ru-RU"/>
        </a:p>
      </dgm:t>
    </dgm:pt>
    <dgm:pt modelId="{16CB608D-7C73-4C03-A5C7-F0DB02F52D05}">
      <dgm:prSet phldrT="[Текст]" custT="1"/>
      <dgm:spPr/>
      <dgm:t>
        <a:bodyPr/>
        <a:lstStyle/>
        <a:p>
          <a:r>
            <a:rPr lang="ru-RU" sz="1800" dirty="0"/>
            <a:t>Подает заявку на участие</a:t>
          </a:r>
        </a:p>
      </dgm:t>
    </dgm:pt>
    <dgm:pt modelId="{5CB5ADA1-EC78-4016-B81B-78D2B4D69C07}" type="parTrans" cxnId="{97E2C21E-299A-4921-B694-EAD6BFC90461}">
      <dgm:prSet/>
      <dgm:spPr/>
      <dgm:t>
        <a:bodyPr/>
        <a:lstStyle/>
        <a:p>
          <a:endParaRPr lang="ru-RU"/>
        </a:p>
      </dgm:t>
    </dgm:pt>
    <dgm:pt modelId="{43BA8CF8-16AE-4317-A195-18831949A222}" type="sibTrans" cxnId="{97E2C21E-299A-4921-B694-EAD6BFC90461}">
      <dgm:prSet/>
      <dgm:spPr/>
      <dgm:t>
        <a:bodyPr/>
        <a:lstStyle/>
        <a:p>
          <a:endParaRPr lang="ru-RU"/>
        </a:p>
      </dgm:t>
    </dgm:pt>
    <dgm:pt modelId="{8D383384-CDE1-4A34-8FA2-AA89F657FFFF}">
      <dgm:prSet custT="1"/>
      <dgm:spPr/>
      <dgm:t>
        <a:bodyPr/>
        <a:lstStyle/>
        <a:p>
          <a:r>
            <a:rPr lang="ru-RU" sz="1600" dirty="0"/>
            <a:t>Распечатывает отчет об обучении по истечении 5-летнего срока</a:t>
          </a:r>
        </a:p>
      </dgm:t>
    </dgm:pt>
    <dgm:pt modelId="{8FA089BF-AA1B-4732-B467-AB2C0B4EDB14}" type="parTrans" cxnId="{0266E07D-4661-4565-97EC-0E5A1385FC47}">
      <dgm:prSet/>
      <dgm:spPr/>
      <dgm:t>
        <a:bodyPr/>
        <a:lstStyle/>
        <a:p>
          <a:endParaRPr lang="ru-RU"/>
        </a:p>
      </dgm:t>
    </dgm:pt>
    <dgm:pt modelId="{C10DEBA4-393F-462B-B5D2-303B8F2A51A6}" type="sibTrans" cxnId="{0266E07D-4661-4565-97EC-0E5A1385FC47}">
      <dgm:prSet/>
      <dgm:spPr/>
      <dgm:t>
        <a:bodyPr/>
        <a:lstStyle/>
        <a:p>
          <a:endParaRPr lang="ru-RU"/>
        </a:p>
      </dgm:t>
    </dgm:pt>
    <dgm:pt modelId="{4C93331A-BFB3-46E3-80DC-1052222E2092}" type="pres">
      <dgm:prSet presAssocID="{BF702301-4370-46D8-A69F-CB73369D5F07}" presName="Name0" presStyleCnt="0">
        <dgm:presLayoutVars>
          <dgm:dir/>
          <dgm:animLvl val="lvl"/>
          <dgm:resizeHandles/>
        </dgm:presLayoutVars>
      </dgm:prSet>
      <dgm:spPr/>
      <dgm:t>
        <a:bodyPr/>
        <a:lstStyle/>
        <a:p>
          <a:endParaRPr lang="ru-RU"/>
        </a:p>
      </dgm:t>
    </dgm:pt>
    <dgm:pt modelId="{CD80EF4D-23C8-4CEE-BD97-5A12289117F0}" type="pres">
      <dgm:prSet presAssocID="{DD64BDAF-FA59-405F-B205-813680415B99}" presName="linNode" presStyleCnt="0"/>
      <dgm:spPr/>
    </dgm:pt>
    <dgm:pt modelId="{35EB2FB4-8E85-4060-8A19-74B04EEC6DDD}" type="pres">
      <dgm:prSet presAssocID="{DD64BDAF-FA59-405F-B205-813680415B99}" presName="parentShp" presStyleLbl="node1" presStyleIdx="0" presStyleCnt="4" custScaleX="74371">
        <dgm:presLayoutVars>
          <dgm:bulletEnabled val="1"/>
        </dgm:presLayoutVars>
      </dgm:prSet>
      <dgm:spPr/>
      <dgm:t>
        <a:bodyPr/>
        <a:lstStyle/>
        <a:p>
          <a:endParaRPr lang="ru-RU"/>
        </a:p>
      </dgm:t>
    </dgm:pt>
    <dgm:pt modelId="{7C2485F1-496B-47A6-B3C2-E684F4B20F70}" type="pres">
      <dgm:prSet presAssocID="{DD64BDAF-FA59-405F-B205-813680415B99}" presName="childShp" presStyleLbl="bgAccFollowNode1" presStyleIdx="0" presStyleCnt="4" custScaleX="104514">
        <dgm:presLayoutVars>
          <dgm:bulletEnabled val="1"/>
        </dgm:presLayoutVars>
      </dgm:prSet>
      <dgm:spPr/>
      <dgm:t>
        <a:bodyPr/>
        <a:lstStyle/>
        <a:p>
          <a:endParaRPr lang="ru-RU"/>
        </a:p>
      </dgm:t>
    </dgm:pt>
    <dgm:pt modelId="{74DC6B23-EBB9-491C-B33B-16C0520B8D0B}" type="pres">
      <dgm:prSet presAssocID="{BBAD651C-7432-49E8-8F17-036A6BC8ABB6}" presName="spacing" presStyleCnt="0"/>
      <dgm:spPr/>
    </dgm:pt>
    <dgm:pt modelId="{D5288AB1-3C30-4767-A9EA-DFFA782E20DD}" type="pres">
      <dgm:prSet presAssocID="{8E58EF91-98DB-4E3C-8E4B-7908A2E76CC9}" presName="linNode" presStyleCnt="0"/>
      <dgm:spPr/>
    </dgm:pt>
    <dgm:pt modelId="{C7EBAB59-BEE7-4AAF-8B68-6F8B106A31DF}" type="pres">
      <dgm:prSet presAssocID="{8E58EF91-98DB-4E3C-8E4B-7908A2E76CC9}" presName="parentShp" presStyleLbl="node1" presStyleIdx="1" presStyleCnt="4" custScaleX="74007">
        <dgm:presLayoutVars>
          <dgm:bulletEnabled val="1"/>
        </dgm:presLayoutVars>
      </dgm:prSet>
      <dgm:spPr/>
      <dgm:t>
        <a:bodyPr/>
        <a:lstStyle/>
        <a:p>
          <a:endParaRPr lang="ru-RU"/>
        </a:p>
      </dgm:t>
    </dgm:pt>
    <dgm:pt modelId="{382FFE8F-D6B4-4F64-89F7-E59EF624B734}" type="pres">
      <dgm:prSet presAssocID="{8E58EF91-98DB-4E3C-8E4B-7908A2E76CC9}" presName="childShp" presStyleLbl="bgAccFollowNode1" presStyleIdx="1" presStyleCnt="4" custScaleX="105704" custScaleY="121706">
        <dgm:presLayoutVars>
          <dgm:bulletEnabled val="1"/>
        </dgm:presLayoutVars>
      </dgm:prSet>
      <dgm:spPr/>
      <dgm:t>
        <a:bodyPr/>
        <a:lstStyle/>
        <a:p>
          <a:endParaRPr lang="ru-RU"/>
        </a:p>
      </dgm:t>
    </dgm:pt>
    <dgm:pt modelId="{AC1AB52D-D157-41F5-B68E-61900D4E13D1}" type="pres">
      <dgm:prSet presAssocID="{6834472A-590A-4349-8BAF-0425BA2BBD75}" presName="spacing" presStyleCnt="0"/>
      <dgm:spPr/>
    </dgm:pt>
    <dgm:pt modelId="{800B81CB-5667-440D-805F-0FD76374ADE6}" type="pres">
      <dgm:prSet presAssocID="{341D6C7A-A114-41D1-B884-410E54D3C7FD}" presName="linNode" presStyleCnt="0"/>
      <dgm:spPr/>
    </dgm:pt>
    <dgm:pt modelId="{4AC873F7-F644-4B9E-B762-8D1924FBE965}" type="pres">
      <dgm:prSet presAssocID="{341D6C7A-A114-41D1-B884-410E54D3C7FD}" presName="parentShp" presStyleLbl="node1" presStyleIdx="2" presStyleCnt="4" custScaleX="76427">
        <dgm:presLayoutVars>
          <dgm:bulletEnabled val="1"/>
        </dgm:presLayoutVars>
      </dgm:prSet>
      <dgm:spPr/>
      <dgm:t>
        <a:bodyPr/>
        <a:lstStyle/>
        <a:p>
          <a:endParaRPr lang="ru-RU"/>
        </a:p>
      </dgm:t>
    </dgm:pt>
    <dgm:pt modelId="{895FEB4D-0EDC-44D8-86F1-FCDF00E58E55}" type="pres">
      <dgm:prSet presAssocID="{341D6C7A-A114-41D1-B884-410E54D3C7FD}" presName="childShp" presStyleLbl="bgAccFollowNode1" presStyleIdx="2" presStyleCnt="4" custScaleX="103121" custScaleY="121525">
        <dgm:presLayoutVars>
          <dgm:bulletEnabled val="1"/>
        </dgm:presLayoutVars>
      </dgm:prSet>
      <dgm:spPr/>
      <dgm:t>
        <a:bodyPr/>
        <a:lstStyle/>
        <a:p>
          <a:endParaRPr lang="ru-RU"/>
        </a:p>
      </dgm:t>
    </dgm:pt>
    <dgm:pt modelId="{F59286FE-1A0B-4071-8EC3-BFC6B5F1A96A}" type="pres">
      <dgm:prSet presAssocID="{FAB81128-FF52-4FFB-ABB2-8627216916C0}" presName="spacing" presStyleCnt="0"/>
      <dgm:spPr/>
    </dgm:pt>
    <dgm:pt modelId="{76D3502E-A87B-4E49-BB1F-CBD93A539BD0}" type="pres">
      <dgm:prSet presAssocID="{44B42ACB-949C-4809-B318-CE8EE628900C}" presName="linNode" presStyleCnt="0"/>
      <dgm:spPr/>
    </dgm:pt>
    <dgm:pt modelId="{A5EAC03F-849F-470C-98A6-7C46F05CE726}" type="pres">
      <dgm:prSet presAssocID="{44B42ACB-949C-4809-B318-CE8EE628900C}" presName="parentShp" presStyleLbl="node1" presStyleIdx="3" presStyleCnt="4" custScaleX="75943">
        <dgm:presLayoutVars>
          <dgm:bulletEnabled val="1"/>
        </dgm:presLayoutVars>
      </dgm:prSet>
      <dgm:spPr/>
      <dgm:t>
        <a:bodyPr/>
        <a:lstStyle/>
        <a:p>
          <a:endParaRPr lang="ru-RU"/>
        </a:p>
      </dgm:t>
    </dgm:pt>
    <dgm:pt modelId="{E3169F27-B1E0-451C-8501-CC4EC29772D4}" type="pres">
      <dgm:prSet presAssocID="{44B42ACB-949C-4809-B318-CE8EE628900C}" presName="childShp" presStyleLbl="bgAccFollowNode1" presStyleIdx="3" presStyleCnt="4" custScaleX="102348" custScaleY="110098" custLinFactNeighborX="225" custLinFactNeighborY="1292">
        <dgm:presLayoutVars>
          <dgm:bulletEnabled val="1"/>
        </dgm:presLayoutVars>
      </dgm:prSet>
      <dgm:spPr/>
      <dgm:t>
        <a:bodyPr/>
        <a:lstStyle/>
        <a:p>
          <a:endParaRPr lang="ru-RU"/>
        </a:p>
      </dgm:t>
    </dgm:pt>
  </dgm:ptLst>
  <dgm:cxnLst>
    <dgm:cxn modelId="{97E2C21E-299A-4921-B694-EAD6BFC90461}" srcId="{8E58EF91-98DB-4E3C-8E4B-7908A2E76CC9}" destId="{16CB608D-7C73-4C03-A5C7-F0DB02F52D05}" srcOrd="2" destOrd="0" parTransId="{5CB5ADA1-EC78-4016-B81B-78D2B4D69C07}" sibTransId="{43BA8CF8-16AE-4317-A195-18831949A222}"/>
    <dgm:cxn modelId="{430E25F4-2C06-4B3A-8C73-50DA58CE09B4}" type="presOf" srcId="{8E58EF91-98DB-4E3C-8E4B-7908A2E76CC9}" destId="{C7EBAB59-BEE7-4AAF-8B68-6F8B106A31DF}" srcOrd="0" destOrd="0" presId="urn:microsoft.com/office/officeart/2005/8/layout/vList6"/>
    <dgm:cxn modelId="{0A7844FE-3CFA-4EB7-B7D4-7ADAAF101441}" srcId="{8E58EF91-98DB-4E3C-8E4B-7908A2E76CC9}" destId="{F6284425-EF51-4545-9A34-D1B145BFF643}" srcOrd="0" destOrd="0" parTransId="{EA914F35-7AB8-47B2-AC59-A6F3C423211E}" sibTransId="{03744BF7-70B2-4278-B1FE-38E5CCD852BA}"/>
    <dgm:cxn modelId="{EA01E288-01DD-4A56-8277-1D84C2F9B1BE}" srcId="{341D6C7A-A114-41D1-B884-410E54D3C7FD}" destId="{D13B935B-98BD-4681-B000-BA64A6551C63}" srcOrd="0" destOrd="0" parTransId="{42B4E7A5-7E2E-425F-AE26-16BEB6895B77}" sibTransId="{4326B1E0-59D3-4B9D-BAE4-BA72086DD835}"/>
    <dgm:cxn modelId="{0266E07D-4661-4565-97EC-0E5A1385FC47}" srcId="{44B42ACB-949C-4809-B318-CE8EE628900C}" destId="{8D383384-CDE1-4A34-8FA2-AA89F657FFFF}" srcOrd="2" destOrd="0" parTransId="{8FA089BF-AA1B-4732-B467-AB2C0B4EDB14}" sibTransId="{C10DEBA4-393F-462B-B5D2-303B8F2A51A6}"/>
    <dgm:cxn modelId="{B27C4263-B246-455F-9B2D-FA0D2A2CB12F}" type="presOf" srcId="{44B42ACB-949C-4809-B318-CE8EE628900C}" destId="{A5EAC03F-849F-470C-98A6-7C46F05CE726}" srcOrd="0" destOrd="0" presId="urn:microsoft.com/office/officeart/2005/8/layout/vList6"/>
    <dgm:cxn modelId="{E3E190D3-BC7D-4192-BE62-244C87D87D4D}" type="presOf" srcId="{16CB608D-7C73-4C03-A5C7-F0DB02F52D05}" destId="{382FFE8F-D6B4-4F64-89F7-E59EF624B734}" srcOrd="0" destOrd="2" presId="urn:microsoft.com/office/officeart/2005/8/layout/vList6"/>
    <dgm:cxn modelId="{BFE093F8-0033-445F-8AB7-093F70852B63}" type="presOf" srcId="{07A99DF2-8DFF-4B09-8B8E-AD9C4EAA6DDB}" destId="{895FEB4D-0EDC-44D8-86F1-FCDF00E58E55}" srcOrd="0" destOrd="1" presId="urn:microsoft.com/office/officeart/2005/8/layout/vList6"/>
    <dgm:cxn modelId="{5F823609-8C19-45E8-A742-1ECFA775E0B1}" srcId="{BF702301-4370-46D8-A69F-CB73369D5F07}" destId="{341D6C7A-A114-41D1-B884-410E54D3C7FD}" srcOrd="2" destOrd="0" parTransId="{A4F62F0A-86A7-4177-A24C-1B6F7706B15C}" sibTransId="{FAB81128-FF52-4FFB-ABB2-8627216916C0}"/>
    <dgm:cxn modelId="{2F225682-1CF3-42AB-8A66-EB8000A914F3}" type="presOf" srcId="{03448360-9C42-4984-BD39-CD7A3DF9694F}" destId="{E3169F27-B1E0-451C-8501-CC4EC29772D4}" srcOrd="0" destOrd="1" presId="urn:microsoft.com/office/officeart/2005/8/layout/vList6"/>
    <dgm:cxn modelId="{45524FE7-DF3C-445F-961B-04EA4C221BEF}" srcId="{341D6C7A-A114-41D1-B884-410E54D3C7FD}" destId="{07A99DF2-8DFF-4B09-8B8E-AD9C4EAA6DDB}" srcOrd="1" destOrd="0" parTransId="{1866BFEA-F891-4E0A-BD83-D8AE13B629CE}" sibTransId="{DFCF6DDD-6477-4AB2-84F3-66B237A4DC99}"/>
    <dgm:cxn modelId="{D0EC7624-052E-414A-92A0-0DF227B65504}" type="presOf" srcId="{341D6C7A-A114-41D1-B884-410E54D3C7FD}" destId="{4AC873F7-F644-4B9E-B762-8D1924FBE965}" srcOrd="0" destOrd="0" presId="urn:microsoft.com/office/officeart/2005/8/layout/vList6"/>
    <dgm:cxn modelId="{3F75EA3C-C939-4F96-B1AD-7B5DA6B8907F}" srcId="{DD64BDAF-FA59-405F-B205-813680415B99}" destId="{3634A657-307E-4D97-A394-3228CDC43F99}" srcOrd="0" destOrd="0" parTransId="{523F2B32-8D50-45EA-AF90-50B4E7AE18D5}" sibTransId="{85E69F25-DF7A-4F87-915E-C1D6C2D9FEE4}"/>
    <dgm:cxn modelId="{F0A22143-9739-4B09-9B24-92E8075A23D9}" srcId="{BF702301-4370-46D8-A69F-CB73369D5F07}" destId="{44B42ACB-949C-4809-B318-CE8EE628900C}" srcOrd="3" destOrd="0" parTransId="{F28E4360-C861-43FB-9A6E-1F2FDB490296}" sibTransId="{9C6B43FB-CB88-4095-A6BE-F2A868004D81}"/>
    <dgm:cxn modelId="{C2BF8293-7FF0-4303-AD81-D41377BC2B44}" srcId="{BF702301-4370-46D8-A69F-CB73369D5F07}" destId="{8E58EF91-98DB-4E3C-8E4B-7908A2E76CC9}" srcOrd="1" destOrd="0" parTransId="{0F6F4595-2E0A-401D-B4B8-8A867FFD1EED}" sibTransId="{6834472A-590A-4349-8BAF-0425BA2BBD75}"/>
    <dgm:cxn modelId="{4ED0B16F-127E-4EE4-8729-EE0BB9C6E4CA}" srcId="{BF702301-4370-46D8-A69F-CB73369D5F07}" destId="{DD64BDAF-FA59-405F-B205-813680415B99}" srcOrd="0" destOrd="0" parTransId="{10C6306B-7C4F-4B03-8E38-9BC084036404}" sibTransId="{BBAD651C-7432-49E8-8F17-036A6BC8ABB6}"/>
    <dgm:cxn modelId="{12CB5DDF-3276-447D-9314-6031813BDE2F}" type="presOf" srcId="{BF702301-4370-46D8-A69F-CB73369D5F07}" destId="{4C93331A-BFB3-46E3-80DC-1052222E2092}" srcOrd="0" destOrd="0" presId="urn:microsoft.com/office/officeart/2005/8/layout/vList6"/>
    <dgm:cxn modelId="{AB19A81E-46E0-4470-B7F5-4FD020003481}" srcId="{8E58EF91-98DB-4E3C-8E4B-7908A2E76CC9}" destId="{FDB2A274-2476-46C0-A950-0F024A46A424}" srcOrd="1" destOrd="0" parTransId="{0AC9B1D9-93CD-478A-A926-03E63F3D5CB3}" sibTransId="{680EBD52-AB39-4551-A969-9234FF418F28}"/>
    <dgm:cxn modelId="{5C6B671A-A115-4E88-83C4-64F94ED144FB}" type="presOf" srcId="{982DF288-9F62-4BE5-9BAA-35DA197F9F9A}" destId="{E3169F27-B1E0-451C-8501-CC4EC29772D4}" srcOrd="0" destOrd="0" presId="urn:microsoft.com/office/officeart/2005/8/layout/vList6"/>
    <dgm:cxn modelId="{9887730A-A9BE-4130-81B2-688A32027C81}" type="presOf" srcId="{F6284425-EF51-4545-9A34-D1B145BFF643}" destId="{382FFE8F-D6B4-4F64-89F7-E59EF624B734}" srcOrd="0" destOrd="0" presId="urn:microsoft.com/office/officeart/2005/8/layout/vList6"/>
    <dgm:cxn modelId="{78617C4C-CDB7-4539-9537-A26965640D43}" srcId="{44B42ACB-949C-4809-B318-CE8EE628900C}" destId="{03448360-9C42-4984-BD39-CD7A3DF9694F}" srcOrd="1" destOrd="0" parTransId="{B9295A6D-FEF6-42BE-B924-ADF1571533A6}" sibTransId="{DE8C1358-4855-4ACE-9F9F-4FA8405148AE}"/>
    <dgm:cxn modelId="{1F8A6971-B4B1-4690-9AF3-B153E3F2EA89}" type="presOf" srcId="{D13B935B-98BD-4681-B000-BA64A6551C63}" destId="{895FEB4D-0EDC-44D8-86F1-FCDF00E58E55}" srcOrd="0" destOrd="0" presId="urn:microsoft.com/office/officeart/2005/8/layout/vList6"/>
    <dgm:cxn modelId="{B6185638-A2A9-4C70-8402-5B57D9CC6C15}" type="presOf" srcId="{DD64BDAF-FA59-405F-B205-813680415B99}" destId="{35EB2FB4-8E85-4060-8A19-74B04EEC6DDD}" srcOrd="0" destOrd="0" presId="urn:microsoft.com/office/officeart/2005/8/layout/vList6"/>
    <dgm:cxn modelId="{651CF4FB-60A1-4D37-936B-15CBEE4B8D1F}" type="presOf" srcId="{FDB2A274-2476-46C0-A950-0F024A46A424}" destId="{382FFE8F-D6B4-4F64-89F7-E59EF624B734}" srcOrd="0" destOrd="1" presId="urn:microsoft.com/office/officeart/2005/8/layout/vList6"/>
    <dgm:cxn modelId="{37631964-6C57-447B-A299-448464753833}" type="presOf" srcId="{8D383384-CDE1-4A34-8FA2-AA89F657FFFF}" destId="{E3169F27-B1E0-451C-8501-CC4EC29772D4}" srcOrd="0" destOrd="2" presId="urn:microsoft.com/office/officeart/2005/8/layout/vList6"/>
    <dgm:cxn modelId="{550883EC-E78C-41FE-92F0-5186C288221A}" srcId="{44B42ACB-949C-4809-B318-CE8EE628900C}" destId="{982DF288-9F62-4BE5-9BAA-35DA197F9F9A}" srcOrd="0" destOrd="0" parTransId="{5754FD99-08E1-407C-9198-201C7FCE3660}" sibTransId="{2370FD46-127B-4564-8BDE-6FCD34A906F6}"/>
    <dgm:cxn modelId="{764E160E-C88E-4ED2-A590-210BB3F63885}" type="presOf" srcId="{3634A657-307E-4D97-A394-3228CDC43F99}" destId="{7C2485F1-496B-47A6-B3C2-E684F4B20F70}" srcOrd="0" destOrd="0" presId="urn:microsoft.com/office/officeart/2005/8/layout/vList6"/>
    <dgm:cxn modelId="{615693D2-391A-4436-B781-C72F19F7757C}" type="presParOf" srcId="{4C93331A-BFB3-46E3-80DC-1052222E2092}" destId="{CD80EF4D-23C8-4CEE-BD97-5A12289117F0}" srcOrd="0" destOrd="0" presId="urn:microsoft.com/office/officeart/2005/8/layout/vList6"/>
    <dgm:cxn modelId="{0B1141AD-45BE-434F-908F-372ABDEE5981}" type="presParOf" srcId="{CD80EF4D-23C8-4CEE-BD97-5A12289117F0}" destId="{35EB2FB4-8E85-4060-8A19-74B04EEC6DDD}" srcOrd="0" destOrd="0" presId="urn:microsoft.com/office/officeart/2005/8/layout/vList6"/>
    <dgm:cxn modelId="{AF735166-3A4E-4EF5-8AE6-B66998B64C02}" type="presParOf" srcId="{CD80EF4D-23C8-4CEE-BD97-5A12289117F0}" destId="{7C2485F1-496B-47A6-B3C2-E684F4B20F70}" srcOrd="1" destOrd="0" presId="urn:microsoft.com/office/officeart/2005/8/layout/vList6"/>
    <dgm:cxn modelId="{93A9656C-018E-4D71-8844-54201FF3EC93}" type="presParOf" srcId="{4C93331A-BFB3-46E3-80DC-1052222E2092}" destId="{74DC6B23-EBB9-491C-B33B-16C0520B8D0B}" srcOrd="1" destOrd="0" presId="urn:microsoft.com/office/officeart/2005/8/layout/vList6"/>
    <dgm:cxn modelId="{3F1D964E-D9FE-4219-9D23-36E9411DC33A}" type="presParOf" srcId="{4C93331A-BFB3-46E3-80DC-1052222E2092}" destId="{D5288AB1-3C30-4767-A9EA-DFFA782E20DD}" srcOrd="2" destOrd="0" presId="urn:microsoft.com/office/officeart/2005/8/layout/vList6"/>
    <dgm:cxn modelId="{5016B1DA-FFFE-4FA4-A728-FABA715754B6}" type="presParOf" srcId="{D5288AB1-3C30-4767-A9EA-DFFA782E20DD}" destId="{C7EBAB59-BEE7-4AAF-8B68-6F8B106A31DF}" srcOrd="0" destOrd="0" presId="urn:microsoft.com/office/officeart/2005/8/layout/vList6"/>
    <dgm:cxn modelId="{6046B413-090F-4B33-963C-A482E7AF6673}" type="presParOf" srcId="{D5288AB1-3C30-4767-A9EA-DFFA782E20DD}" destId="{382FFE8F-D6B4-4F64-89F7-E59EF624B734}" srcOrd="1" destOrd="0" presId="urn:microsoft.com/office/officeart/2005/8/layout/vList6"/>
    <dgm:cxn modelId="{A8FA4E1D-A267-4A8C-8AF2-92EE76DFCA57}" type="presParOf" srcId="{4C93331A-BFB3-46E3-80DC-1052222E2092}" destId="{AC1AB52D-D157-41F5-B68E-61900D4E13D1}" srcOrd="3" destOrd="0" presId="urn:microsoft.com/office/officeart/2005/8/layout/vList6"/>
    <dgm:cxn modelId="{F8F08A9B-6055-41E0-9409-6A0A9BBC0F56}" type="presParOf" srcId="{4C93331A-BFB3-46E3-80DC-1052222E2092}" destId="{800B81CB-5667-440D-805F-0FD76374ADE6}" srcOrd="4" destOrd="0" presId="urn:microsoft.com/office/officeart/2005/8/layout/vList6"/>
    <dgm:cxn modelId="{466D8CA6-4097-48FE-ABF6-9A4DA8706D33}" type="presParOf" srcId="{800B81CB-5667-440D-805F-0FD76374ADE6}" destId="{4AC873F7-F644-4B9E-B762-8D1924FBE965}" srcOrd="0" destOrd="0" presId="urn:microsoft.com/office/officeart/2005/8/layout/vList6"/>
    <dgm:cxn modelId="{52625BAC-6F6F-4043-BE46-13F1351267A9}" type="presParOf" srcId="{800B81CB-5667-440D-805F-0FD76374ADE6}" destId="{895FEB4D-0EDC-44D8-86F1-FCDF00E58E55}" srcOrd="1" destOrd="0" presId="urn:microsoft.com/office/officeart/2005/8/layout/vList6"/>
    <dgm:cxn modelId="{5D4FF9F1-5C0A-48D5-A670-E6133BF3F3AE}" type="presParOf" srcId="{4C93331A-BFB3-46E3-80DC-1052222E2092}" destId="{F59286FE-1A0B-4071-8EC3-BFC6B5F1A96A}" srcOrd="5" destOrd="0" presId="urn:microsoft.com/office/officeart/2005/8/layout/vList6"/>
    <dgm:cxn modelId="{FF7B886A-19EB-4879-AAD8-C30E1D8C765D}" type="presParOf" srcId="{4C93331A-BFB3-46E3-80DC-1052222E2092}" destId="{76D3502E-A87B-4E49-BB1F-CBD93A539BD0}" srcOrd="6" destOrd="0" presId="urn:microsoft.com/office/officeart/2005/8/layout/vList6"/>
    <dgm:cxn modelId="{4B5CA18C-9A46-4DBB-BD8B-7E66FBA79127}" type="presParOf" srcId="{76D3502E-A87B-4E49-BB1F-CBD93A539BD0}" destId="{A5EAC03F-849F-470C-98A6-7C46F05CE726}" srcOrd="0" destOrd="0" presId="urn:microsoft.com/office/officeart/2005/8/layout/vList6"/>
    <dgm:cxn modelId="{86E9E611-2CC6-4701-A691-7239A564CB03}" type="presParOf" srcId="{76D3502E-A87B-4E49-BB1F-CBD93A539BD0}" destId="{E3169F27-B1E0-451C-8501-CC4EC29772D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02301-4370-46D8-A69F-CB73369D5F07}"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ru-RU"/>
        </a:p>
      </dgm:t>
    </dgm:pt>
    <dgm:pt modelId="{8E58EF91-98DB-4E3C-8E4B-7908A2E76CC9}">
      <dgm:prSet phldrT="[Текст]"/>
      <dgm:spPr/>
      <dgm:t>
        <a:bodyPr/>
        <a:lstStyle/>
        <a:p>
          <a:r>
            <a:rPr lang="ru-RU" b="1" dirty="0"/>
            <a:t>Медицинская сестра планирует свое участие в НМО</a:t>
          </a:r>
        </a:p>
      </dgm:t>
    </dgm:pt>
    <dgm:pt modelId="{0F6F4595-2E0A-401D-B4B8-8A867FFD1EED}" type="parTrans" cxnId="{C2BF8293-7FF0-4303-AD81-D41377BC2B44}">
      <dgm:prSet/>
      <dgm:spPr/>
      <dgm:t>
        <a:bodyPr/>
        <a:lstStyle/>
        <a:p>
          <a:endParaRPr lang="ru-RU"/>
        </a:p>
      </dgm:t>
    </dgm:pt>
    <dgm:pt modelId="{6834472A-590A-4349-8BAF-0425BA2BBD75}" type="sibTrans" cxnId="{C2BF8293-7FF0-4303-AD81-D41377BC2B44}">
      <dgm:prSet/>
      <dgm:spPr/>
      <dgm:t>
        <a:bodyPr/>
        <a:lstStyle/>
        <a:p>
          <a:endParaRPr lang="ru-RU"/>
        </a:p>
      </dgm:t>
    </dgm:pt>
    <dgm:pt modelId="{F6284425-EF51-4545-9A34-D1B145BFF643}">
      <dgm:prSet phldrT="[Текст]" custT="1"/>
      <dgm:spPr/>
      <dgm:t>
        <a:bodyPr/>
        <a:lstStyle/>
        <a:p>
          <a:r>
            <a:rPr lang="ru-RU" sz="1800" dirty="0"/>
            <a:t>Изучает сайт Совета НМО</a:t>
          </a:r>
        </a:p>
      </dgm:t>
    </dgm:pt>
    <dgm:pt modelId="{EA914F35-7AB8-47B2-AC59-A6F3C423211E}" type="parTrans" cxnId="{0A7844FE-3CFA-4EB7-B7D4-7ADAAF101441}">
      <dgm:prSet/>
      <dgm:spPr/>
      <dgm:t>
        <a:bodyPr/>
        <a:lstStyle/>
        <a:p>
          <a:endParaRPr lang="ru-RU"/>
        </a:p>
      </dgm:t>
    </dgm:pt>
    <dgm:pt modelId="{03744BF7-70B2-4278-B1FE-38E5CCD852BA}" type="sibTrans" cxnId="{0A7844FE-3CFA-4EB7-B7D4-7ADAAF101441}">
      <dgm:prSet/>
      <dgm:spPr/>
      <dgm:t>
        <a:bodyPr/>
        <a:lstStyle/>
        <a:p>
          <a:endParaRPr lang="ru-RU"/>
        </a:p>
      </dgm:t>
    </dgm:pt>
    <dgm:pt modelId="{341D6C7A-A114-41D1-B884-410E54D3C7FD}">
      <dgm:prSet phldrT="[Текст]"/>
      <dgm:spPr/>
      <dgm:t>
        <a:bodyPr/>
        <a:lstStyle/>
        <a:p>
          <a:r>
            <a:rPr lang="ru-RU" b="1" dirty="0"/>
            <a:t>Медицинская сестра участвует в НМО</a:t>
          </a:r>
        </a:p>
      </dgm:t>
    </dgm:pt>
    <dgm:pt modelId="{A4F62F0A-86A7-4177-A24C-1B6F7706B15C}" type="parTrans" cxnId="{5F823609-8C19-45E8-A742-1ECFA775E0B1}">
      <dgm:prSet/>
      <dgm:spPr/>
      <dgm:t>
        <a:bodyPr/>
        <a:lstStyle/>
        <a:p>
          <a:endParaRPr lang="ru-RU"/>
        </a:p>
      </dgm:t>
    </dgm:pt>
    <dgm:pt modelId="{FAB81128-FF52-4FFB-ABB2-8627216916C0}" type="sibTrans" cxnId="{5F823609-8C19-45E8-A742-1ECFA775E0B1}">
      <dgm:prSet/>
      <dgm:spPr/>
      <dgm:t>
        <a:bodyPr/>
        <a:lstStyle/>
        <a:p>
          <a:endParaRPr lang="ru-RU"/>
        </a:p>
      </dgm:t>
    </dgm:pt>
    <dgm:pt modelId="{D13B935B-98BD-4681-B000-BA64A6551C63}">
      <dgm:prSet phldrT="[Текст]" custT="1"/>
      <dgm:spPr/>
      <dgm:t>
        <a:bodyPr/>
        <a:lstStyle/>
        <a:p>
          <a:r>
            <a:rPr lang="ru-RU" sz="1800" dirty="0"/>
            <a:t>Участвует – набирает кредиты</a:t>
          </a:r>
        </a:p>
      </dgm:t>
    </dgm:pt>
    <dgm:pt modelId="{42B4E7A5-7E2E-425F-AE26-16BEB6895B77}" type="parTrans" cxnId="{EA01E288-01DD-4A56-8277-1D84C2F9B1BE}">
      <dgm:prSet/>
      <dgm:spPr/>
      <dgm:t>
        <a:bodyPr/>
        <a:lstStyle/>
        <a:p>
          <a:endParaRPr lang="ru-RU"/>
        </a:p>
      </dgm:t>
    </dgm:pt>
    <dgm:pt modelId="{4326B1E0-59D3-4B9D-BAE4-BA72086DD835}" type="sibTrans" cxnId="{EA01E288-01DD-4A56-8277-1D84C2F9B1BE}">
      <dgm:prSet/>
      <dgm:spPr/>
      <dgm:t>
        <a:bodyPr/>
        <a:lstStyle/>
        <a:p>
          <a:endParaRPr lang="ru-RU"/>
        </a:p>
      </dgm:t>
    </dgm:pt>
    <dgm:pt modelId="{44B42ACB-949C-4809-B318-CE8EE628900C}">
      <dgm:prSet/>
      <dgm:spPr/>
      <dgm:t>
        <a:bodyPr/>
        <a:lstStyle/>
        <a:p>
          <a:r>
            <a:rPr lang="ru-RU" b="1" dirty="0"/>
            <a:t>Медицинская сестра подтверждает участие в НМО</a:t>
          </a:r>
        </a:p>
      </dgm:t>
    </dgm:pt>
    <dgm:pt modelId="{F28E4360-C861-43FB-9A6E-1F2FDB490296}" type="parTrans" cxnId="{F0A22143-9739-4B09-9B24-92E8075A23D9}">
      <dgm:prSet/>
      <dgm:spPr/>
      <dgm:t>
        <a:bodyPr/>
        <a:lstStyle/>
        <a:p>
          <a:endParaRPr lang="ru-RU"/>
        </a:p>
      </dgm:t>
    </dgm:pt>
    <dgm:pt modelId="{9C6B43FB-CB88-4095-A6BE-F2A868004D81}" type="sibTrans" cxnId="{F0A22143-9739-4B09-9B24-92E8075A23D9}">
      <dgm:prSet/>
      <dgm:spPr/>
      <dgm:t>
        <a:bodyPr/>
        <a:lstStyle/>
        <a:p>
          <a:endParaRPr lang="ru-RU"/>
        </a:p>
      </dgm:t>
    </dgm:pt>
    <dgm:pt modelId="{982DF288-9F62-4BE5-9BAA-35DA197F9F9A}">
      <dgm:prSet custT="1"/>
      <dgm:spPr/>
      <dgm:t>
        <a:bodyPr/>
        <a:lstStyle/>
        <a:p>
          <a:r>
            <a:rPr lang="ru-RU" sz="1800" dirty="0"/>
            <a:t>Вносит индивидуальные коды по каждому </a:t>
          </a:r>
          <a:r>
            <a:rPr lang="ru-RU" sz="1800" dirty="0">
              <a:solidFill>
                <a:srgbClr val="FF0000"/>
              </a:solidFill>
            </a:rPr>
            <a:t>УМ</a:t>
          </a:r>
          <a:endParaRPr lang="ru-RU" sz="1800" dirty="0"/>
        </a:p>
      </dgm:t>
    </dgm:pt>
    <dgm:pt modelId="{5754FD99-08E1-407C-9198-201C7FCE3660}" type="parTrans" cxnId="{550883EC-E78C-41FE-92F0-5186C288221A}">
      <dgm:prSet/>
      <dgm:spPr/>
      <dgm:t>
        <a:bodyPr/>
        <a:lstStyle/>
        <a:p>
          <a:endParaRPr lang="ru-RU"/>
        </a:p>
      </dgm:t>
    </dgm:pt>
    <dgm:pt modelId="{2370FD46-127B-4564-8BDE-6FCD34A906F6}" type="sibTrans" cxnId="{550883EC-E78C-41FE-92F0-5186C288221A}">
      <dgm:prSet/>
      <dgm:spPr/>
      <dgm:t>
        <a:bodyPr/>
        <a:lstStyle/>
        <a:p>
          <a:endParaRPr lang="ru-RU"/>
        </a:p>
      </dgm:t>
    </dgm:pt>
    <dgm:pt modelId="{2C81D4EC-2D15-4401-988A-81CBD16816E2}">
      <dgm:prSet phldrT="[Текст]" custT="1"/>
      <dgm:spPr/>
      <dgm:t>
        <a:bodyPr/>
        <a:lstStyle/>
        <a:p>
          <a:r>
            <a:rPr lang="ru-RU" sz="1800" dirty="0"/>
            <a:t>Оценивает потребность в баллах</a:t>
          </a:r>
        </a:p>
      </dgm:t>
    </dgm:pt>
    <dgm:pt modelId="{D2209D24-EB5E-4200-86B5-307FCA866E54}" type="parTrans" cxnId="{5704F408-B4ED-4DB2-856C-80804635DEC3}">
      <dgm:prSet/>
      <dgm:spPr/>
      <dgm:t>
        <a:bodyPr/>
        <a:lstStyle/>
        <a:p>
          <a:endParaRPr lang="ru-RU"/>
        </a:p>
      </dgm:t>
    </dgm:pt>
    <dgm:pt modelId="{6F70E4C4-6825-471D-BB11-14BCC245FB1A}" type="sibTrans" cxnId="{5704F408-B4ED-4DB2-856C-80804635DEC3}">
      <dgm:prSet/>
      <dgm:spPr/>
      <dgm:t>
        <a:bodyPr/>
        <a:lstStyle/>
        <a:p>
          <a:endParaRPr lang="ru-RU"/>
        </a:p>
      </dgm:t>
    </dgm:pt>
    <dgm:pt modelId="{FB982789-8456-42C3-AB25-2FC8514CDC42}">
      <dgm:prSet phldrT="[Текст]" custT="1"/>
      <dgm:spPr/>
      <dgm:t>
        <a:bodyPr/>
        <a:lstStyle/>
        <a:p>
          <a:r>
            <a:rPr lang="ru-RU" sz="1800" dirty="0"/>
            <a:t>Отвечает на тестовые задания (не менее 70% правильных ответов)</a:t>
          </a:r>
        </a:p>
      </dgm:t>
    </dgm:pt>
    <dgm:pt modelId="{FBAA1560-D82D-48C7-918A-7CA6A6CDED96}" type="parTrans" cxnId="{563C698E-B904-42B9-8956-7E5A6764E963}">
      <dgm:prSet/>
      <dgm:spPr/>
      <dgm:t>
        <a:bodyPr/>
        <a:lstStyle/>
        <a:p>
          <a:endParaRPr lang="ru-RU"/>
        </a:p>
      </dgm:t>
    </dgm:pt>
    <dgm:pt modelId="{D352E8A8-C8A7-42DC-B553-D051AFD4C98C}" type="sibTrans" cxnId="{563C698E-B904-42B9-8956-7E5A6764E963}">
      <dgm:prSet/>
      <dgm:spPr/>
      <dgm:t>
        <a:bodyPr/>
        <a:lstStyle/>
        <a:p>
          <a:endParaRPr lang="ru-RU"/>
        </a:p>
      </dgm:t>
    </dgm:pt>
    <dgm:pt modelId="{07A99DF2-8DFF-4B09-8B8E-AD9C4EAA6DDB}">
      <dgm:prSet phldrT="[Текст]" custT="1"/>
      <dgm:spPr/>
      <dgm:t>
        <a:bodyPr/>
        <a:lstStyle/>
        <a:p>
          <a:r>
            <a:rPr lang="ru-RU" sz="1800" dirty="0"/>
            <a:t>Получает свидетельства с индивидуальным кодом</a:t>
          </a:r>
        </a:p>
      </dgm:t>
    </dgm:pt>
    <dgm:pt modelId="{1866BFEA-F891-4E0A-BD83-D8AE13B629CE}" type="parTrans" cxnId="{45524FE7-DF3C-445F-961B-04EA4C221BEF}">
      <dgm:prSet/>
      <dgm:spPr/>
      <dgm:t>
        <a:bodyPr/>
        <a:lstStyle/>
        <a:p>
          <a:endParaRPr lang="ru-RU"/>
        </a:p>
      </dgm:t>
    </dgm:pt>
    <dgm:pt modelId="{DFCF6DDD-6477-4AB2-84F3-66B237A4DC99}" type="sibTrans" cxnId="{45524FE7-DF3C-445F-961B-04EA4C221BEF}">
      <dgm:prSet/>
      <dgm:spPr/>
      <dgm:t>
        <a:bodyPr/>
        <a:lstStyle/>
        <a:p>
          <a:endParaRPr lang="ru-RU"/>
        </a:p>
      </dgm:t>
    </dgm:pt>
    <dgm:pt modelId="{03448360-9C42-4984-BD39-CD7A3DF9694F}">
      <dgm:prSet custT="1"/>
      <dgm:spPr/>
      <dgm:t>
        <a:bodyPr/>
        <a:lstStyle/>
        <a:p>
          <a:r>
            <a:rPr lang="ru-RU" sz="1800" dirty="0"/>
            <a:t>Сохраняет бланк свидетельства в течение 5 лет – для аккредитации</a:t>
          </a:r>
        </a:p>
      </dgm:t>
    </dgm:pt>
    <dgm:pt modelId="{B9295A6D-FEF6-42BE-B924-ADF1571533A6}" type="parTrans" cxnId="{78617C4C-CDB7-4539-9537-A26965640D43}">
      <dgm:prSet/>
      <dgm:spPr/>
      <dgm:t>
        <a:bodyPr/>
        <a:lstStyle/>
        <a:p>
          <a:endParaRPr lang="ru-RU"/>
        </a:p>
      </dgm:t>
    </dgm:pt>
    <dgm:pt modelId="{DE8C1358-4855-4ACE-9F9F-4FA8405148AE}" type="sibTrans" cxnId="{78617C4C-CDB7-4539-9537-A26965640D43}">
      <dgm:prSet/>
      <dgm:spPr/>
      <dgm:t>
        <a:bodyPr/>
        <a:lstStyle/>
        <a:p>
          <a:endParaRPr lang="ru-RU"/>
        </a:p>
      </dgm:t>
    </dgm:pt>
    <dgm:pt modelId="{8C3AA290-A655-47B9-A740-56E91CD2C14C}">
      <dgm:prSet phldrT="[Текст]" custT="1"/>
      <dgm:spPr/>
      <dgm:t>
        <a:bodyPr/>
        <a:lstStyle/>
        <a:p>
          <a:r>
            <a:rPr lang="ru-RU" sz="1800" dirty="0"/>
            <a:t>1 день участия в УМ может дать до 6 кредитов</a:t>
          </a:r>
        </a:p>
      </dgm:t>
    </dgm:pt>
    <dgm:pt modelId="{A3F4158A-1321-4EF4-81E4-44AF68F18B4A}" type="parTrans" cxnId="{D4581D7B-74A1-45E1-9F3F-32CF8C2CF7BA}">
      <dgm:prSet/>
      <dgm:spPr/>
      <dgm:t>
        <a:bodyPr/>
        <a:lstStyle/>
        <a:p>
          <a:endParaRPr lang="ru-RU"/>
        </a:p>
      </dgm:t>
    </dgm:pt>
    <dgm:pt modelId="{2887D195-AE79-46B9-8117-E484F3E0CE0F}" type="sibTrans" cxnId="{D4581D7B-74A1-45E1-9F3F-32CF8C2CF7BA}">
      <dgm:prSet/>
      <dgm:spPr/>
      <dgm:t>
        <a:bodyPr/>
        <a:lstStyle/>
        <a:p>
          <a:endParaRPr lang="ru-RU"/>
        </a:p>
      </dgm:t>
    </dgm:pt>
    <dgm:pt modelId="{3FC062F4-DF4C-4B84-85C2-002D82D68131}">
      <dgm:prSet custT="1"/>
      <dgm:spPr/>
      <dgm:t>
        <a:bodyPr/>
        <a:lstStyle/>
        <a:p>
          <a:r>
            <a:rPr lang="ru-RU" sz="1800" dirty="0"/>
            <a:t>Распечатывает в личном кабинете отчет об обучении по истечении 5 лет</a:t>
          </a:r>
        </a:p>
      </dgm:t>
    </dgm:pt>
    <dgm:pt modelId="{1FB3CABB-240F-4312-8D07-8FE0322E6998}" type="parTrans" cxnId="{5C5832C8-BB9E-4B09-8888-E8F6BF91548B}">
      <dgm:prSet/>
      <dgm:spPr/>
      <dgm:t>
        <a:bodyPr/>
        <a:lstStyle/>
        <a:p>
          <a:endParaRPr lang="ru-RU"/>
        </a:p>
      </dgm:t>
    </dgm:pt>
    <dgm:pt modelId="{EA6CE59F-0D46-402A-B579-69DB10D00E86}" type="sibTrans" cxnId="{5C5832C8-BB9E-4B09-8888-E8F6BF91548B}">
      <dgm:prSet/>
      <dgm:spPr/>
      <dgm:t>
        <a:bodyPr/>
        <a:lstStyle/>
        <a:p>
          <a:endParaRPr lang="ru-RU"/>
        </a:p>
      </dgm:t>
    </dgm:pt>
    <dgm:pt modelId="{4C93331A-BFB3-46E3-80DC-1052222E2092}" type="pres">
      <dgm:prSet presAssocID="{BF702301-4370-46D8-A69F-CB73369D5F07}" presName="Name0" presStyleCnt="0">
        <dgm:presLayoutVars>
          <dgm:dir/>
          <dgm:animLvl val="lvl"/>
          <dgm:resizeHandles/>
        </dgm:presLayoutVars>
      </dgm:prSet>
      <dgm:spPr/>
      <dgm:t>
        <a:bodyPr/>
        <a:lstStyle/>
        <a:p>
          <a:endParaRPr lang="ru-RU"/>
        </a:p>
      </dgm:t>
    </dgm:pt>
    <dgm:pt modelId="{D5288AB1-3C30-4767-A9EA-DFFA782E20DD}" type="pres">
      <dgm:prSet presAssocID="{8E58EF91-98DB-4E3C-8E4B-7908A2E76CC9}" presName="linNode" presStyleCnt="0"/>
      <dgm:spPr/>
    </dgm:pt>
    <dgm:pt modelId="{C7EBAB59-BEE7-4AAF-8B68-6F8B106A31DF}" type="pres">
      <dgm:prSet presAssocID="{8E58EF91-98DB-4E3C-8E4B-7908A2E76CC9}" presName="parentShp" presStyleLbl="node1" presStyleIdx="0" presStyleCnt="3" custScaleX="71056" custLinFactNeighborX="-10814" custLinFactNeighborY="-2399">
        <dgm:presLayoutVars>
          <dgm:bulletEnabled val="1"/>
        </dgm:presLayoutVars>
      </dgm:prSet>
      <dgm:spPr/>
      <dgm:t>
        <a:bodyPr/>
        <a:lstStyle/>
        <a:p>
          <a:endParaRPr lang="ru-RU"/>
        </a:p>
      </dgm:t>
    </dgm:pt>
    <dgm:pt modelId="{382FFE8F-D6B4-4F64-89F7-E59EF624B734}" type="pres">
      <dgm:prSet presAssocID="{8E58EF91-98DB-4E3C-8E4B-7908A2E76CC9}" presName="childShp" presStyleLbl="bgAccFollowNode1" presStyleIdx="0" presStyleCnt="3" custScaleY="121706" custLinFactNeighborX="-15085" custLinFactNeighborY="-1795">
        <dgm:presLayoutVars>
          <dgm:bulletEnabled val="1"/>
        </dgm:presLayoutVars>
      </dgm:prSet>
      <dgm:spPr/>
      <dgm:t>
        <a:bodyPr/>
        <a:lstStyle/>
        <a:p>
          <a:endParaRPr lang="ru-RU"/>
        </a:p>
      </dgm:t>
    </dgm:pt>
    <dgm:pt modelId="{AC1AB52D-D157-41F5-B68E-61900D4E13D1}" type="pres">
      <dgm:prSet presAssocID="{6834472A-590A-4349-8BAF-0425BA2BBD75}" presName="spacing" presStyleCnt="0"/>
      <dgm:spPr/>
    </dgm:pt>
    <dgm:pt modelId="{800B81CB-5667-440D-805F-0FD76374ADE6}" type="pres">
      <dgm:prSet presAssocID="{341D6C7A-A114-41D1-B884-410E54D3C7FD}" presName="linNode" presStyleCnt="0"/>
      <dgm:spPr/>
    </dgm:pt>
    <dgm:pt modelId="{4AC873F7-F644-4B9E-B762-8D1924FBE965}" type="pres">
      <dgm:prSet presAssocID="{341D6C7A-A114-41D1-B884-410E54D3C7FD}" presName="parentShp" presStyleLbl="node1" presStyleIdx="1" presStyleCnt="3" custScaleX="69007" custLinFactNeighborX="-10487" custLinFactNeighborY="-3199">
        <dgm:presLayoutVars>
          <dgm:bulletEnabled val="1"/>
        </dgm:presLayoutVars>
      </dgm:prSet>
      <dgm:spPr/>
      <dgm:t>
        <a:bodyPr/>
        <a:lstStyle/>
        <a:p>
          <a:endParaRPr lang="ru-RU"/>
        </a:p>
      </dgm:t>
    </dgm:pt>
    <dgm:pt modelId="{895FEB4D-0EDC-44D8-86F1-FCDF00E58E55}" type="pres">
      <dgm:prSet presAssocID="{341D6C7A-A114-41D1-B884-410E54D3C7FD}" presName="childShp" presStyleLbl="bgAccFollowNode1" presStyleIdx="1" presStyleCnt="3" custScaleY="114829" custLinFactNeighborX="-14778">
        <dgm:presLayoutVars>
          <dgm:bulletEnabled val="1"/>
        </dgm:presLayoutVars>
      </dgm:prSet>
      <dgm:spPr/>
      <dgm:t>
        <a:bodyPr/>
        <a:lstStyle/>
        <a:p>
          <a:endParaRPr lang="ru-RU"/>
        </a:p>
      </dgm:t>
    </dgm:pt>
    <dgm:pt modelId="{F59286FE-1A0B-4071-8EC3-BFC6B5F1A96A}" type="pres">
      <dgm:prSet presAssocID="{FAB81128-FF52-4FFB-ABB2-8627216916C0}" presName="spacing" presStyleCnt="0"/>
      <dgm:spPr/>
    </dgm:pt>
    <dgm:pt modelId="{76D3502E-A87B-4E49-BB1F-CBD93A539BD0}" type="pres">
      <dgm:prSet presAssocID="{44B42ACB-949C-4809-B318-CE8EE628900C}" presName="linNode" presStyleCnt="0"/>
      <dgm:spPr/>
    </dgm:pt>
    <dgm:pt modelId="{A5EAC03F-849F-470C-98A6-7C46F05CE726}" type="pres">
      <dgm:prSet presAssocID="{44B42ACB-949C-4809-B318-CE8EE628900C}" presName="parentShp" presStyleLbl="node1" presStyleIdx="2" presStyleCnt="3" custScaleX="67973" custLinFactNeighborX="-10487" custLinFactNeighborY="-5598">
        <dgm:presLayoutVars>
          <dgm:bulletEnabled val="1"/>
        </dgm:presLayoutVars>
      </dgm:prSet>
      <dgm:spPr/>
      <dgm:t>
        <a:bodyPr/>
        <a:lstStyle/>
        <a:p>
          <a:endParaRPr lang="ru-RU"/>
        </a:p>
      </dgm:t>
    </dgm:pt>
    <dgm:pt modelId="{E3169F27-B1E0-451C-8501-CC4EC29772D4}" type="pres">
      <dgm:prSet presAssocID="{44B42ACB-949C-4809-B318-CE8EE628900C}" presName="childShp" presStyleLbl="bgAccFollowNode1" presStyleIdx="2" presStyleCnt="3" custScaleY="110098" custLinFactNeighborX="-15748" custLinFactNeighborY="195">
        <dgm:presLayoutVars>
          <dgm:bulletEnabled val="1"/>
        </dgm:presLayoutVars>
      </dgm:prSet>
      <dgm:spPr/>
      <dgm:t>
        <a:bodyPr/>
        <a:lstStyle/>
        <a:p>
          <a:endParaRPr lang="ru-RU"/>
        </a:p>
      </dgm:t>
    </dgm:pt>
  </dgm:ptLst>
  <dgm:cxnLst>
    <dgm:cxn modelId="{563C698E-B904-42B9-8956-7E5A6764E963}" srcId="{341D6C7A-A114-41D1-B884-410E54D3C7FD}" destId="{FB982789-8456-42C3-AB25-2FC8514CDC42}" srcOrd="1" destOrd="0" parTransId="{FBAA1560-D82D-48C7-918A-7CA6A6CDED96}" sibTransId="{D352E8A8-C8A7-42DC-B553-D051AFD4C98C}"/>
    <dgm:cxn modelId="{5704F408-B4ED-4DB2-856C-80804635DEC3}" srcId="{8E58EF91-98DB-4E3C-8E4B-7908A2E76CC9}" destId="{2C81D4EC-2D15-4401-988A-81CBD16816E2}" srcOrd="1" destOrd="0" parTransId="{D2209D24-EB5E-4200-86B5-307FCA866E54}" sibTransId="{6F70E4C4-6825-471D-BB11-14BCC245FB1A}"/>
    <dgm:cxn modelId="{C2BF8293-7FF0-4303-AD81-D41377BC2B44}" srcId="{BF702301-4370-46D8-A69F-CB73369D5F07}" destId="{8E58EF91-98DB-4E3C-8E4B-7908A2E76CC9}" srcOrd="0" destOrd="0" parTransId="{0F6F4595-2E0A-401D-B4B8-8A867FFD1EED}" sibTransId="{6834472A-590A-4349-8BAF-0425BA2BBD75}"/>
    <dgm:cxn modelId="{0A7844FE-3CFA-4EB7-B7D4-7ADAAF101441}" srcId="{8E58EF91-98DB-4E3C-8E4B-7908A2E76CC9}" destId="{F6284425-EF51-4545-9A34-D1B145BFF643}" srcOrd="0" destOrd="0" parTransId="{EA914F35-7AB8-47B2-AC59-A6F3C423211E}" sibTransId="{03744BF7-70B2-4278-B1FE-38E5CCD852BA}"/>
    <dgm:cxn modelId="{EB7098EB-2CF5-4967-A499-B181A8315AF5}" type="presOf" srcId="{8E58EF91-98DB-4E3C-8E4B-7908A2E76CC9}" destId="{C7EBAB59-BEE7-4AAF-8B68-6F8B106A31DF}" srcOrd="0" destOrd="0" presId="urn:microsoft.com/office/officeart/2005/8/layout/vList6"/>
    <dgm:cxn modelId="{5F823609-8C19-45E8-A742-1ECFA775E0B1}" srcId="{BF702301-4370-46D8-A69F-CB73369D5F07}" destId="{341D6C7A-A114-41D1-B884-410E54D3C7FD}" srcOrd="1" destOrd="0" parTransId="{A4F62F0A-86A7-4177-A24C-1B6F7706B15C}" sibTransId="{FAB81128-FF52-4FFB-ABB2-8627216916C0}"/>
    <dgm:cxn modelId="{828288C6-DCE5-4FA6-9034-602FED6E34A1}" type="presOf" srcId="{BF702301-4370-46D8-A69F-CB73369D5F07}" destId="{4C93331A-BFB3-46E3-80DC-1052222E2092}" srcOrd="0" destOrd="0" presId="urn:microsoft.com/office/officeart/2005/8/layout/vList6"/>
    <dgm:cxn modelId="{6D336798-8F70-4337-8651-1503EBCA13C4}" type="presOf" srcId="{341D6C7A-A114-41D1-B884-410E54D3C7FD}" destId="{4AC873F7-F644-4B9E-B762-8D1924FBE965}" srcOrd="0" destOrd="0" presId="urn:microsoft.com/office/officeart/2005/8/layout/vList6"/>
    <dgm:cxn modelId="{EA01E288-01DD-4A56-8277-1D84C2F9B1BE}" srcId="{341D6C7A-A114-41D1-B884-410E54D3C7FD}" destId="{D13B935B-98BD-4681-B000-BA64A6551C63}" srcOrd="0" destOrd="0" parTransId="{42B4E7A5-7E2E-425F-AE26-16BEB6895B77}" sibTransId="{4326B1E0-59D3-4B9D-BAE4-BA72086DD835}"/>
    <dgm:cxn modelId="{D4581D7B-74A1-45E1-9F3F-32CF8C2CF7BA}" srcId="{8E58EF91-98DB-4E3C-8E4B-7908A2E76CC9}" destId="{8C3AA290-A655-47B9-A740-56E91CD2C14C}" srcOrd="2" destOrd="0" parTransId="{A3F4158A-1321-4EF4-81E4-44AF68F18B4A}" sibTransId="{2887D195-AE79-46B9-8117-E484F3E0CE0F}"/>
    <dgm:cxn modelId="{550883EC-E78C-41FE-92F0-5186C288221A}" srcId="{44B42ACB-949C-4809-B318-CE8EE628900C}" destId="{982DF288-9F62-4BE5-9BAA-35DA197F9F9A}" srcOrd="0" destOrd="0" parTransId="{5754FD99-08E1-407C-9198-201C7FCE3660}" sibTransId="{2370FD46-127B-4564-8BDE-6FCD34A906F6}"/>
    <dgm:cxn modelId="{7DE28D88-5485-44AE-8235-6B45AE646E28}" type="presOf" srcId="{44B42ACB-949C-4809-B318-CE8EE628900C}" destId="{A5EAC03F-849F-470C-98A6-7C46F05CE726}" srcOrd="0" destOrd="0" presId="urn:microsoft.com/office/officeart/2005/8/layout/vList6"/>
    <dgm:cxn modelId="{5C5832C8-BB9E-4B09-8888-E8F6BF91548B}" srcId="{44B42ACB-949C-4809-B318-CE8EE628900C}" destId="{3FC062F4-DF4C-4B84-85C2-002D82D68131}" srcOrd="2" destOrd="0" parTransId="{1FB3CABB-240F-4312-8D07-8FE0322E6998}" sibTransId="{EA6CE59F-0D46-402A-B579-69DB10D00E86}"/>
    <dgm:cxn modelId="{FDC5D788-4002-4964-8E51-10046E9CB7C6}" type="presOf" srcId="{07A99DF2-8DFF-4B09-8B8E-AD9C4EAA6DDB}" destId="{895FEB4D-0EDC-44D8-86F1-FCDF00E58E55}" srcOrd="0" destOrd="2" presId="urn:microsoft.com/office/officeart/2005/8/layout/vList6"/>
    <dgm:cxn modelId="{778BC625-9E25-4770-9926-6AF79B5ABF2C}" type="presOf" srcId="{3FC062F4-DF4C-4B84-85C2-002D82D68131}" destId="{E3169F27-B1E0-451C-8501-CC4EC29772D4}" srcOrd="0" destOrd="2" presId="urn:microsoft.com/office/officeart/2005/8/layout/vList6"/>
    <dgm:cxn modelId="{F0A22143-9739-4B09-9B24-92E8075A23D9}" srcId="{BF702301-4370-46D8-A69F-CB73369D5F07}" destId="{44B42ACB-949C-4809-B318-CE8EE628900C}" srcOrd="2" destOrd="0" parTransId="{F28E4360-C861-43FB-9A6E-1F2FDB490296}" sibTransId="{9C6B43FB-CB88-4095-A6BE-F2A868004D81}"/>
    <dgm:cxn modelId="{45524FE7-DF3C-445F-961B-04EA4C221BEF}" srcId="{341D6C7A-A114-41D1-B884-410E54D3C7FD}" destId="{07A99DF2-8DFF-4B09-8B8E-AD9C4EAA6DDB}" srcOrd="2" destOrd="0" parTransId="{1866BFEA-F891-4E0A-BD83-D8AE13B629CE}" sibTransId="{DFCF6DDD-6477-4AB2-84F3-66B237A4DC99}"/>
    <dgm:cxn modelId="{26542CA7-CE1F-423A-90DD-30328C345CFD}" type="presOf" srcId="{2C81D4EC-2D15-4401-988A-81CBD16816E2}" destId="{382FFE8F-D6B4-4F64-89F7-E59EF624B734}" srcOrd="0" destOrd="1" presId="urn:microsoft.com/office/officeart/2005/8/layout/vList6"/>
    <dgm:cxn modelId="{E8320817-4C3E-4B25-99D2-039A2DB226B2}" type="presOf" srcId="{D13B935B-98BD-4681-B000-BA64A6551C63}" destId="{895FEB4D-0EDC-44D8-86F1-FCDF00E58E55}" srcOrd="0" destOrd="0" presId="urn:microsoft.com/office/officeart/2005/8/layout/vList6"/>
    <dgm:cxn modelId="{78617C4C-CDB7-4539-9537-A26965640D43}" srcId="{44B42ACB-949C-4809-B318-CE8EE628900C}" destId="{03448360-9C42-4984-BD39-CD7A3DF9694F}" srcOrd="1" destOrd="0" parTransId="{B9295A6D-FEF6-42BE-B924-ADF1571533A6}" sibTransId="{DE8C1358-4855-4ACE-9F9F-4FA8405148AE}"/>
    <dgm:cxn modelId="{E800042F-810D-48F2-A8BB-902589429BA6}" type="presOf" srcId="{FB982789-8456-42C3-AB25-2FC8514CDC42}" destId="{895FEB4D-0EDC-44D8-86F1-FCDF00E58E55}" srcOrd="0" destOrd="1" presId="urn:microsoft.com/office/officeart/2005/8/layout/vList6"/>
    <dgm:cxn modelId="{ACCD02FA-DC04-47A0-937C-F865BA8252DC}" type="presOf" srcId="{03448360-9C42-4984-BD39-CD7A3DF9694F}" destId="{E3169F27-B1E0-451C-8501-CC4EC29772D4}" srcOrd="0" destOrd="1" presId="urn:microsoft.com/office/officeart/2005/8/layout/vList6"/>
    <dgm:cxn modelId="{4E7923A0-9E89-466D-A04B-6A5280254270}" type="presOf" srcId="{8C3AA290-A655-47B9-A740-56E91CD2C14C}" destId="{382FFE8F-D6B4-4F64-89F7-E59EF624B734}" srcOrd="0" destOrd="2" presId="urn:microsoft.com/office/officeart/2005/8/layout/vList6"/>
    <dgm:cxn modelId="{4334BE0F-19D5-4CDA-8A3A-D12DFD56CA54}" type="presOf" srcId="{982DF288-9F62-4BE5-9BAA-35DA197F9F9A}" destId="{E3169F27-B1E0-451C-8501-CC4EC29772D4}" srcOrd="0" destOrd="0" presId="urn:microsoft.com/office/officeart/2005/8/layout/vList6"/>
    <dgm:cxn modelId="{17FFD0B3-FC21-4F8E-8329-245A8DB52E81}" type="presOf" srcId="{F6284425-EF51-4545-9A34-D1B145BFF643}" destId="{382FFE8F-D6B4-4F64-89F7-E59EF624B734}" srcOrd="0" destOrd="0" presId="urn:microsoft.com/office/officeart/2005/8/layout/vList6"/>
    <dgm:cxn modelId="{467241D0-7F92-4D0F-A096-E41C4A9413FC}" type="presParOf" srcId="{4C93331A-BFB3-46E3-80DC-1052222E2092}" destId="{D5288AB1-3C30-4767-A9EA-DFFA782E20DD}" srcOrd="0" destOrd="0" presId="urn:microsoft.com/office/officeart/2005/8/layout/vList6"/>
    <dgm:cxn modelId="{CBB2C058-9FD6-4C62-815C-33588275B4F2}" type="presParOf" srcId="{D5288AB1-3C30-4767-A9EA-DFFA782E20DD}" destId="{C7EBAB59-BEE7-4AAF-8B68-6F8B106A31DF}" srcOrd="0" destOrd="0" presId="urn:microsoft.com/office/officeart/2005/8/layout/vList6"/>
    <dgm:cxn modelId="{288A9294-2A63-4F5F-98F8-D56DB0D0445A}" type="presParOf" srcId="{D5288AB1-3C30-4767-A9EA-DFFA782E20DD}" destId="{382FFE8F-D6B4-4F64-89F7-E59EF624B734}" srcOrd="1" destOrd="0" presId="urn:microsoft.com/office/officeart/2005/8/layout/vList6"/>
    <dgm:cxn modelId="{B7C086FF-9806-44C0-AFBF-5FF2A6CC904A}" type="presParOf" srcId="{4C93331A-BFB3-46E3-80DC-1052222E2092}" destId="{AC1AB52D-D157-41F5-B68E-61900D4E13D1}" srcOrd="1" destOrd="0" presId="urn:microsoft.com/office/officeart/2005/8/layout/vList6"/>
    <dgm:cxn modelId="{89D2A769-AB3C-43B6-8677-1E0D6EBAA9C0}" type="presParOf" srcId="{4C93331A-BFB3-46E3-80DC-1052222E2092}" destId="{800B81CB-5667-440D-805F-0FD76374ADE6}" srcOrd="2" destOrd="0" presId="urn:microsoft.com/office/officeart/2005/8/layout/vList6"/>
    <dgm:cxn modelId="{4CB55582-7E9E-4E35-BD68-CA51F3C7BCD7}" type="presParOf" srcId="{800B81CB-5667-440D-805F-0FD76374ADE6}" destId="{4AC873F7-F644-4B9E-B762-8D1924FBE965}" srcOrd="0" destOrd="0" presId="urn:microsoft.com/office/officeart/2005/8/layout/vList6"/>
    <dgm:cxn modelId="{E3B9A91C-9DC9-4197-A197-7F1263A983C0}" type="presParOf" srcId="{800B81CB-5667-440D-805F-0FD76374ADE6}" destId="{895FEB4D-0EDC-44D8-86F1-FCDF00E58E55}" srcOrd="1" destOrd="0" presId="urn:microsoft.com/office/officeart/2005/8/layout/vList6"/>
    <dgm:cxn modelId="{E38F6E27-2B77-4563-A27B-28A999E72D71}" type="presParOf" srcId="{4C93331A-BFB3-46E3-80DC-1052222E2092}" destId="{F59286FE-1A0B-4071-8EC3-BFC6B5F1A96A}" srcOrd="3" destOrd="0" presId="urn:microsoft.com/office/officeart/2005/8/layout/vList6"/>
    <dgm:cxn modelId="{CFD92E45-619D-4160-8BDF-77631AEC1A65}" type="presParOf" srcId="{4C93331A-BFB3-46E3-80DC-1052222E2092}" destId="{76D3502E-A87B-4E49-BB1F-CBD93A539BD0}" srcOrd="4" destOrd="0" presId="urn:microsoft.com/office/officeart/2005/8/layout/vList6"/>
    <dgm:cxn modelId="{7A893771-E69E-4C04-8B5D-7C9906D1C143}" type="presParOf" srcId="{76D3502E-A87B-4E49-BB1F-CBD93A539BD0}" destId="{A5EAC03F-849F-470C-98A6-7C46F05CE726}" srcOrd="0" destOrd="0" presId="urn:microsoft.com/office/officeart/2005/8/layout/vList6"/>
    <dgm:cxn modelId="{EBACD4CD-D26A-4647-B010-A7BFEB8923E8}" type="presParOf" srcId="{76D3502E-A87B-4E49-BB1F-CBD93A539BD0}" destId="{E3169F27-B1E0-451C-8501-CC4EC29772D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702301-4370-46D8-A69F-CB73369D5F07}"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ru-RU"/>
        </a:p>
      </dgm:t>
    </dgm:pt>
    <dgm:pt modelId="{8E58EF91-98DB-4E3C-8E4B-7908A2E76CC9}">
      <dgm:prSet phldrT="[Текст]"/>
      <dgm:spPr/>
      <dgm:t>
        <a:bodyPr/>
        <a:lstStyle/>
        <a:p>
          <a:r>
            <a:rPr lang="ru-RU" b="1" dirty="0"/>
            <a:t>Медицинская сестра планирует свое участие в НМО</a:t>
          </a:r>
        </a:p>
      </dgm:t>
    </dgm:pt>
    <dgm:pt modelId="{0F6F4595-2E0A-401D-B4B8-8A867FFD1EED}" type="parTrans" cxnId="{C2BF8293-7FF0-4303-AD81-D41377BC2B44}">
      <dgm:prSet/>
      <dgm:spPr/>
      <dgm:t>
        <a:bodyPr/>
        <a:lstStyle/>
        <a:p>
          <a:endParaRPr lang="ru-RU"/>
        </a:p>
      </dgm:t>
    </dgm:pt>
    <dgm:pt modelId="{6834472A-590A-4349-8BAF-0425BA2BBD75}" type="sibTrans" cxnId="{C2BF8293-7FF0-4303-AD81-D41377BC2B44}">
      <dgm:prSet/>
      <dgm:spPr/>
      <dgm:t>
        <a:bodyPr/>
        <a:lstStyle/>
        <a:p>
          <a:endParaRPr lang="ru-RU"/>
        </a:p>
      </dgm:t>
    </dgm:pt>
    <dgm:pt modelId="{F6284425-EF51-4545-9A34-D1B145BFF643}">
      <dgm:prSet phldrT="[Текст]" custT="1"/>
      <dgm:spPr/>
      <dgm:t>
        <a:bodyPr/>
        <a:lstStyle/>
        <a:p>
          <a:r>
            <a:rPr lang="ru-RU" sz="1800" dirty="0"/>
            <a:t>Изучает сайт Совета НМО</a:t>
          </a:r>
        </a:p>
      </dgm:t>
    </dgm:pt>
    <dgm:pt modelId="{EA914F35-7AB8-47B2-AC59-A6F3C423211E}" type="parTrans" cxnId="{0A7844FE-3CFA-4EB7-B7D4-7ADAAF101441}">
      <dgm:prSet/>
      <dgm:spPr/>
      <dgm:t>
        <a:bodyPr/>
        <a:lstStyle/>
        <a:p>
          <a:endParaRPr lang="ru-RU"/>
        </a:p>
      </dgm:t>
    </dgm:pt>
    <dgm:pt modelId="{03744BF7-70B2-4278-B1FE-38E5CCD852BA}" type="sibTrans" cxnId="{0A7844FE-3CFA-4EB7-B7D4-7ADAAF101441}">
      <dgm:prSet/>
      <dgm:spPr/>
      <dgm:t>
        <a:bodyPr/>
        <a:lstStyle/>
        <a:p>
          <a:endParaRPr lang="ru-RU"/>
        </a:p>
      </dgm:t>
    </dgm:pt>
    <dgm:pt modelId="{341D6C7A-A114-41D1-B884-410E54D3C7FD}">
      <dgm:prSet phldrT="[Текст]"/>
      <dgm:spPr/>
      <dgm:t>
        <a:bodyPr/>
        <a:lstStyle/>
        <a:p>
          <a:r>
            <a:rPr lang="ru-RU" b="1" dirty="0"/>
            <a:t>Медицинская сестра участвует в НМО</a:t>
          </a:r>
        </a:p>
      </dgm:t>
    </dgm:pt>
    <dgm:pt modelId="{A4F62F0A-86A7-4177-A24C-1B6F7706B15C}" type="parTrans" cxnId="{5F823609-8C19-45E8-A742-1ECFA775E0B1}">
      <dgm:prSet/>
      <dgm:spPr/>
      <dgm:t>
        <a:bodyPr/>
        <a:lstStyle/>
        <a:p>
          <a:endParaRPr lang="ru-RU"/>
        </a:p>
      </dgm:t>
    </dgm:pt>
    <dgm:pt modelId="{FAB81128-FF52-4FFB-ABB2-8627216916C0}" type="sibTrans" cxnId="{5F823609-8C19-45E8-A742-1ECFA775E0B1}">
      <dgm:prSet/>
      <dgm:spPr/>
      <dgm:t>
        <a:bodyPr/>
        <a:lstStyle/>
        <a:p>
          <a:endParaRPr lang="ru-RU"/>
        </a:p>
      </dgm:t>
    </dgm:pt>
    <dgm:pt modelId="{D13B935B-98BD-4681-B000-BA64A6551C63}">
      <dgm:prSet phldrT="[Текст]" custT="1"/>
      <dgm:spPr/>
      <dgm:t>
        <a:bodyPr/>
        <a:lstStyle/>
        <a:p>
          <a:r>
            <a:rPr lang="ru-RU" sz="1800" dirty="0"/>
            <a:t>Изучает необходимое число модулей</a:t>
          </a:r>
        </a:p>
      </dgm:t>
    </dgm:pt>
    <dgm:pt modelId="{42B4E7A5-7E2E-425F-AE26-16BEB6895B77}" type="parTrans" cxnId="{EA01E288-01DD-4A56-8277-1D84C2F9B1BE}">
      <dgm:prSet/>
      <dgm:spPr/>
      <dgm:t>
        <a:bodyPr/>
        <a:lstStyle/>
        <a:p>
          <a:endParaRPr lang="ru-RU"/>
        </a:p>
      </dgm:t>
    </dgm:pt>
    <dgm:pt modelId="{4326B1E0-59D3-4B9D-BAE4-BA72086DD835}" type="sibTrans" cxnId="{EA01E288-01DD-4A56-8277-1D84C2F9B1BE}">
      <dgm:prSet/>
      <dgm:spPr/>
      <dgm:t>
        <a:bodyPr/>
        <a:lstStyle/>
        <a:p>
          <a:endParaRPr lang="ru-RU"/>
        </a:p>
      </dgm:t>
    </dgm:pt>
    <dgm:pt modelId="{44B42ACB-949C-4809-B318-CE8EE628900C}">
      <dgm:prSet/>
      <dgm:spPr/>
      <dgm:t>
        <a:bodyPr/>
        <a:lstStyle/>
        <a:p>
          <a:r>
            <a:rPr lang="ru-RU" b="1" dirty="0"/>
            <a:t>Медицинская сестра подтверждает участие в НМО</a:t>
          </a:r>
        </a:p>
      </dgm:t>
    </dgm:pt>
    <dgm:pt modelId="{F28E4360-C861-43FB-9A6E-1F2FDB490296}" type="parTrans" cxnId="{F0A22143-9739-4B09-9B24-92E8075A23D9}">
      <dgm:prSet/>
      <dgm:spPr/>
      <dgm:t>
        <a:bodyPr/>
        <a:lstStyle/>
        <a:p>
          <a:endParaRPr lang="ru-RU"/>
        </a:p>
      </dgm:t>
    </dgm:pt>
    <dgm:pt modelId="{9C6B43FB-CB88-4095-A6BE-F2A868004D81}" type="sibTrans" cxnId="{F0A22143-9739-4B09-9B24-92E8075A23D9}">
      <dgm:prSet/>
      <dgm:spPr/>
      <dgm:t>
        <a:bodyPr/>
        <a:lstStyle/>
        <a:p>
          <a:endParaRPr lang="ru-RU"/>
        </a:p>
      </dgm:t>
    </dgm:pt>
    <dgm:pt modelId="{982DF288-9F62-4BE5-9BAA-35DA197F9F9A}">
      <dgm:prSet custT="1"/>
      <dgm:spPr/>
      <dgm:t>
        <a:bodyPr/>
        <a:lstStyle/>
        <a:p>
          <a:r>
            <a:rPr lang="ru-RU" sz="1800" dirty="0"/>
            <a:t>Создает личный кабинет на сайте Совета НМО</a:t>
          </a:r>
        </a:p>
      </dgm:t>
    </dgm:pt>
    <dgm:pt modelId="{5754FD99-08E1-407C-9198-201C7FCE3660}" type="parTrans" cxnId="{550883EC-E78C-41FE-92F0-5186C288221A}">
      <dgm:prSet/>
      <dgm:spPr/>
      <dgm:t>
        <a:bodyPr/>
        <a:lstStyle/>
        <a:p>
          <a:endParaRPr lang="ru-RU"/>
        </a:p>
      </dgm:t>
    </dgm:pt>
    <dgm:pt modelId="{2370FD46-127B-4564-8BDE-6FCD34A906F6}" type="sibTrans" cxnId="{550883EC-E78C-41FE-92F0-5186C288221A}">
      <dgm:prSet/>
      <dgm:spPr/>
      <dgm:t>
        <a:bodyPr/>
        <a:lstStyle/>
        <a:p>
          <a:endParaRPr lang="ru-RU"/>
        </a:p>
      </dgm:t>
    </dgm:pt>
    <dgm:pt modelId="{2C81D4EC-2D15-4401-988A-81CBD16816E2}">
      <dgm:prSet phldrT="[Текст]" custT="1"/>
      <dgm:spPr/>
      <dgm:t>
        <a:bodyPr/>
        <a:lstStyle/>
        <a:p>
          <a:r>
            <a:rPr lang="ru-RU" sz="1800" dirty="0"/>
            <a:t>Оценивает потребность в баллах</a:t>
          </a:r>
        </a:p>
      </dgm:t>
    </dgm:pt>
    <dgm:pt modelId="{D2209D24-EB5E-4200-86B5-307FCA866E54}" type="parTrans" cxnId="{5704F408-B4ED-4DB2-856C-80804635DEC3}">
      <dgm:prSet/>
      <dgm:spPr/>
      <dgm:t>
        <a:bodyPr/>
        <a:lstStyle/>
        <a:p>
          <a:endParaRPr lang="ru-RU"/>
        </a:p>
      </dgm:t>
    </dgm:pt>
    <dgm:pt modelId="{6F70E4C4-6825-471D-BB11-14BCC245FB1A}" type="sibTrans" cxnId="{5704F408-B4ED-4DB2-856C-80804635DEC3}">
      <dgm:prSet/>
      <dgm:spPr/>
      <dgm:t>
        <a:bodyPr/>
        <a:lstStyle/>
        <a:p>
          <a:endParaRPr lang="ru-RU"/>
        </a:p>
      </dgm:t>
    </dgm:pt>
    <dgm:pt modelId="{FB982789-8456-42C3-AB25-2FC8514CDC42}">
      <dgm:prSet phldrT="[Текст]" custT="1"/>
      <dgm:spPr/>
      <dgm:t>
        <a:bodyPr/>
        <a:lstStyle/>
        <a:p>
          <a:r>
            <a:rPr lang="ru-RU" sz="1800" dirty="0"/>
            <a:t>Отвечает на тестовые задания (не менее 70% правильных ответов)</a:t>
          </a:r>
        </a:p>
      </dgm:t>
    </dgm:pt>
    <dgm:pt modelId="{FBAA1560-D82D-48C7-918A-7CA6A6CDED96}" type="parTrans" cxnId="{563C698E-B904-42B9-8956-7E5A6764E963}">
      <dgm:prSet/>
      <dgm:spPr/>
      <dgm:t>
        <a:bodyPr/>
        <a:lstStyle/>
        <a:p>
          <a:endParaRPr lang="ru-RU"/>
        </a:p>
      </dgm:t>
    </dgm:pt>
    <dgm:pt modelId="{D352E8A8-C8A7-42DC-B553-D051AFD4C98C}" type="sibTrans" cxnId="{563C698E-B904-42B9-8956-7E5A6764E963}">
      <dgm:prSet/>
      <dgm:spPr/>
      <dgm:t>
        <a:bodyPr/>
        <a:lstStyle/>
        <a:p>
          <a:endParaRPr lang="ru-RU"/>
        </a:p>
      </dgm:t>
    </dgm:pt>
    <dgm:pt modelId="{07A99DF2-8DFF-4B09-8B8E-AD9C4EAA6DDB}">
      <dgm:prSet phldrT="[Текст]" custT="1"/>
      <dgm:spPr/>
      <dgm:t>
        <a:bodyPr/>
        <a:lstStyle/>
        <a:p>
          <a:r>
            <a:rPr lang="ru-RU" sz="1800" dirty="0"/>
            <a:t>Получает свидетельства с индивидуальным кодом</a:t>
          </a:r>
        </a:p>
      </dgm:t>
    </dgm:pt>
    <dgm:pt modelId="{1866BFEA-F891-4E0A-BD83-D8AE13B629CE}" type="parTrans" cxnId="{45524FE7-DF3C-445F-961B-04EA4C221BEF}">
      <dgm:prSet/>
      <dgm:spPr/>
      <dgm:t>
        <a:bodyPr/>
        <a:lstStyle/>
        <a:p>
          <a:endParaRPr lang="ru-RU"/>
        </a:p>
      </dgm:t>
    </dgm:pt>
    <dgm:pt modelId="{DFCF6DDD-6477-4AB2-84F3-66B237A4DC99}" type="sibTrans" cxnId="{45524FE7-DF3C-445F-961B-04EA4C221BEF}">
      <dgm:prSet/>
      <dgm:spPr/>
      <dgm:t>
        <a:bodyPr/>
        <a:lstStyle/>
        <a:p>
          <a:endParaRPr lang="ru-RU"/>
        </a:p>
      </dgm:t>
    </dgm:pt>
    <dgm:pt modelId="{A2E794AF-AEF4-4A53-8AD5-3FED65D05C25}">
      <dgm:prSet custT="1"/>
      <dgm:spPr/>
      <dgm:t>
        <a:bodyPr/>
        <a:lstStyle/>
        <a:p>
          <a:r>
            <a:rPr lang="ru-RU" sz="1800" dirty="0"/>
            <a:t>Вносит индивидуальные коды по каждому </a:t>
          </a:r>
          <a:r>
            <a:rPr lang="ru-RU" sz="1800" dirty="0">
              <a:solidFill>
                <a:srgbClr val="FF0000"/>
              </a:solidFill>
            </a:rPr>
            <a:t>модулю</a:t>
          </a:r>
        </a:p>
      </dgm:t>
    </dgm:pt>
    <dgm:pt modelId="{88AD9DB0-0A11-4C66-ACDE-AC5D9B4BFBD8}" type="parTrans" cxnId="{FDA99BBC-DDF6-4F1A-99EF-A6D0A1C95C9D}">
      <dgm:prSet/>
      <dgm:spPr/>
      <dgm:t>
        <a:bodyPr/>
        <a:lstStyle/>
        <a:p>
          <a:endParaRPr lang="ru-RU"/>
        </a:p>
      </dgm:t>
    </dgm:pt>
    <dgm:pt modelId="{8B9BC35A-E3FF-482F-8FE9-417C05E5A1D2}" type="sibTrans" cxnId="{FDA99BBC-DDF6-4F1A-99EF-A6D0A1C95C9D}">
      <dgm:prSet/>
      <dgm:spPr/>
      <dgm:t>
        <a:bodyPr/>
        <a:lstStyle/>
        <a:p>
          <a:endParaRPr lang="ru-RU"/>
        </a:p>
      </dgm:t>
    </dgm:pt>
    <dgm:pt modelId="{03448360-9C42-4984-BD39-CD7A3DF9694F}">
      <dgm:prSet custT="1"/>
      <dgm:spPr/>
      <dgm:t>
        <a:bodyPr/>
        <a:lstStyle/>
        <a:p>
          <a:r>
            <a:rPr lang="ru-RU" sz="1800" dirty="0"/>
            <a:t>Сохраняет бланк свидетельства в течение 5 лет – для аккредитации</a:t>
          </a:r>
        </a:p>
      </dgm:t>
    </dgm:pt>
    <dgm:pt modelId="{B9295A6D-FEF6-42BE-B924-ADF1571533A6}" type="parTrans" cxnId="{78617C4C-CDB7-4539-9537-A26965640D43}">
      <dgm:prSet/>
      <dgm:spPr/>
      <dgm:t>
        <a:bodyPr/>
        <a:lstStyle/>
        <a:p>
          <a:endParaRPr lang="ru-RU"/>
        </a:p>
      </dgm:t>
    </dgm:pt>
    <dgm:pt modelId="{DE8C1358-4855-4ACE-9F9F-4FA8405148AE}" type="sibTrans" cxnId="{78617C4C-CDB7-4539-9537-A26965640D43}">
      <dgm:prSet/>
      <dgm:spPr/>
      <dgm:t>
        <a:bodyPr/>
        <a:lstStyle/>
        <a:p>
          <a:endParaRPr lang="ru-RU"/>
        </a:p>
      </dgm:t>
    </dgm:pt>
    <dgm:pt modelId="{8C3AA290-A655-47B9-A740-56E91CD2C14C}">
      <dgm:prSet phldrT="[Текст]" custT="1"/>
      <dgm:spPr/>
      <dgm:t>
        <a:bodyPr/>
        <a:lstStyle/>
        <a:p>
          <a:r>
            <a:rPr lang="ru-RU" sz="1800" dirty="0"/>
            <a:t>ЭУМ может дать от 1 до 3 кредитов</a:t>
          </a:r>
        </a:p>
      </dgm:t>
    </dgm:pt>
    <dgm:pt modelId="{A3F4158A-1321-4EF4-81E4-44AF68F18B4A}" type="parTrans" cxnId="{D4581D7B-74A1-45E1-9F3F-32CF8C2CF7BA}">
      <dgm:prSet/>
      <dgm:spPr/>
      <dgm:t>
        <a:bodyPr/>
        <a:lstStyle/>
        <a:p>
          <a:endParaRPr lang="ru-RU"/>
        </a:p>
      </dgm:t>
    </dgm:pt>
    <dgm:pt modelId="{2887D195-AE79-46B9-8117-E484F3E0CE0F}" type="sibTrans" cxnId="{D4581D7B-74A1-45E1-9F3F-32CF8C2CF7BA}">
      <dgm:prSet/>
      <dgm:spPr/>
      <dgm:t>
        <a:bodyPr/>
        <a:lstStyle/>
        <a:p>
          <a:endParaRPr lang="ru-RU"/>
        </a:p>
      </dgm:t>
    </dgm:pt>
    <dgm:pt modelId="{4C93331A-BFB3-46E3-80DC-1052222E2092}" type="pres">
      <dgm:prSet presAssocID="{BF702301-4370-46D8-A69F-CB73369D5F07}" presName="Name0" presStyleCnt="0">
        <dgm:presLayoutVars>
          <dgm:dir/>
          <dgm:animLvl val="lvl"/>
          <dgm:resizeHandles/>
        </dgm:presLayoutVars>
      </dgm:prSet>
      <dgm:spPr/>
      <dgm:t>
        <a:bodyPr/>
        <a:lstStyle/>
        <a:p>
          <a:endParaRPr lang="ru-RU"/>
        </a:p>
      </dgm:t>
    </dgm:pt>
    <dgm:pt modelId="{D5288AB1-3C30-4767-A9EA-DFFA782E20DD}" type="pres">
      <dgm:prSet presAssocID="{8E58EF91-98DB-4E3C-8E4B-7908A2E76CC9}" presName="linNode" presStyleCnt="0"/>
      <dgm:spPr/>
    </dgm:pt>
    <dgm:pt modelId="{C7EBAB59-BEE7-4AAF-8B68-6F8B106A31DF}" type="pres">
      <dgm:prSet presAssocID="{8E58EF91-98DB-4E3C-8E4B-7908A2E76CC9}" presName="parentShp" presStyleLbl="node1" presStyleIdx="0" presStyleCnt="3" custScaleX="71056" custLinFactNeighborX="-10814" custLinFactNeighborY="-2399">
        <dgm:presLayoutVars>
          <dgm:bulletEnabled val="1"/>
        </dgm:presLayoutVars>
      </dgm:prSet>
      <dgm:spPr/>
      <dgm:t>
        <a:bodyPr/>
        <a:lstStyle/>
        <a:p>
          <a:endParaRPr lang="ru-RU"/>
        </a:p>
      </dgm:t>
    </dgm:pt>
    <dgm:pt modelId="{382FFE8F-D6B4-4F64-89F7-E59EF624B734}" type="pres">
      <dgm:prSet presAssocID="{8E58EF91-98DB-4E3C-8E4B-7908A2E76CC9}" presName="childShp" presStyleLbl="bgAccFollowNode1" presStyleIdx="0" presStyleCnt="3" custScaleY="121706" custLinFactNeighborX="-15085" custLinFactNeighborY="-1795">
        <dgm:presLayoutVars>
          <dgm:bulletEnabled val="1"/>
        </dgm:presLayoutVars>
      </dgm:prSet>
      <dgm:spPr/>
      <dgm:t>
        <a:bodyPr/>
        <a:lstStyle/>
        <a:p>
          <a:endParaRPr lang="ru-RU"/>
        </a:p>
      </dgm:t>
    </dgm:pt>
    <dgm:pt modelId="{AC1AB52D-D157-41F5-B68E-61900D4E13D1}" type="pres">
      <dgm:prSet presAssocID="{6834472A-590A-4349-8BAF-0425BA2BBD75}" presName="spacing" presStyleCnt="0"/>
      <dgm:spPr/>
    </dgm:pt>
    <dgm:pt modelId="{800B81CB-5667-440D-805F-0FD76374ADE6}" type="pres">
      <dgm:prSet presAssocID="{341D6C7A-A114-41D1-B884-410E54D3C7FD}" presName="linNode" presStyleCnt="0"/>
      <dgm:spPr/>
    </dgm:pt>
    <dgm:pt modelId="{4AC873F7-F644-4B9E-B762-8D1924FBE965}" type="pres">
      <dgm:prSet presAssocID="{341D6C7A-A114-41D1-B884-410E54D3C7FD}" presName="parentShp" presStyleLbl="node1" presStyleIdx="1" presStyleCnt="3" custScaleX="69007" custLinFactNeighborX="-10487" custLinFactNeighborY="-3199">
        <dgm:presLayoutVars>
          <dgm:bulletEnabled val="1"/>
        </dgm:presLayoutVars>
      </dgm:prSet>
      <dgm:spPr/>
      <dgm:t>
        <a:bodyPr/>
        <a:lstStyle/>
        <a:p>
          <a:endParaRPr lang="ru-RU"/>
        </a:p>
      </dgm:t>
    </dgm:pt>
    <dgm:pt modelId="{895FEB4D-0EDC-44D8-86F1-FCDF00E58E55}" type="pres">
      <dgm:prSet presAssocID="{341D6C7A-A114-41D1-B884-410E54D3C7FD}" presName="childShp" presStyleLbl="bgAccFollowNode1" presStyleIdx="1" presStyleCnt="3" custScaleY="114829" custLinFactNeighborX="-14778">
        <dgm:presLayoutVars>
          <dgm:bulletEnabled val="1"/>
        </dgm:presLayoutVars>
      </dgm:prSet>
      <dgm:spPr/>
      <dgm:t>
        <a:bodyPr/>
        <a:lstStyle/>
        <a:p>
          <a:endParaRPr lang="ru-RU"/>
        </a:p>
      </dgm:t>
    </dgm:pt>
    <dgm:pt modelId="{F59286FE-1A0B-4071-8EC3-BFC6B5F1A96A}" type="pres">
      <dgm:prSet presAssocID="{FAB81128-FF52-4FFB-ABB2-8627216916C0}" presName="spacing" presStyleCnt="0"/>
      <dgm:spPr/>
    </dgm:pt>
    <dgm:pt modelId="{76D3502E-A87B-4E49-BB1F-CBD93A539BD0}" type="pres">
      <dgm:prSet presAssocID="{44B42ACB-949C-4809-B318-CE8EE628900C}" presName="linNode" presStyleCnt="0"/>
      <dgm:spPr/>
    </dgm:pt>
    <dgm:pt modelId="{A5EAC03F-849F-470C-98A6-7C46F05CE726}" type="pres">
      <dgm:prSet presAssocID="{44B42ACB-949C-4809-B318-CE8EE628900C}" presName="parentShp" presStyleLbl="node1" presStyleIdx="2" presStyleCnt="3" custScaleX="67973" custLinFactNeighborX="-10487" custLinFactNeighborY="-5598">
        <dgm:presLayoutVars>
          <dgm:bulletEnabled val="1"/>
        </dgm:presLayoutVars>
      </dgm:prSet>
      <dgm:spPr/>
      <dgm:t>
        <a:bodyPr/>
        <a:lstStyle/>
        <a:p>
          <a:endParaRPr lang="ru-RU"/>
        </a:p>
      </dgm:t>
    </dgm:pt>
    <dgm:pt modelId="{E3169F27-B1E0-451C-8501-CC4EC29772D4}" type="pres">
      <dgm:prSet presAssocID="{44B42ACB-949C-4809-B318-CE8EE628900C}" presName="childShp" presStyleLbl="bgAccFollowNode1" presStyleIdx="2" presStyleCnt="3" custScaleY="110098" custLinFactNeighborX="-15748" custLinFactNeighborY="195">
        <dgm:presLayoutVars>
          <dgm:bulletEnabled val="1"/>
        </dgm:presLayoutVars>
      </dgm:prSet>
      <dgm:spPr/>
      <dgm:t>
        <a:bodyPr/>
        <a:lstStyle/>
        <a:p>
          <a:endParaRPr lang="ru-RU"/>
        </a:p>
      </dgm:t>
    </dgm:pt>
  </dgm:ptLst>
  <dgm:cxnLst>
    <dgm:cxn modelId="{062B313C-E71B-48C2-8CD4-BD3F4379AF83}" type="presOf" srcId="{44B42ACB-949C-4809-B318-CE8EE628900C}" destId="{A5EAC03F-849F-470C-98A6-7C46F05CE726}" srcOrd="0" destOrd="0" presId="urn:microsoft.com/office/officeart/2005/8/layout/vList6"/>
    <dgm:cxn modelId="{563C698E-B904-42B9-8956-7E5A6764E963}" srcId="{341D6C7A-A114-41D1-B884-410E54D3C7FD}" destId="{FB982789-8456-42C3-AB25-2FC8514CDC42}" srcOrd="1" destOrd="0" parTransId="{FBAA1560-D82D-48C7-918A-7CA6A6CDED96}" sibTransId="{D352E8A8-C8A7-42DC-B553-D051AFD4C98C}"/>
    <dgm:cxn modelId="{EBD575BC-A2B0-4205-9419-0C9469958825}" type="presOf" srcId="{F6284425-EF51-4545-9A34-D1B145BFF643}" destId="{382FFE8F-D6B4-4F64-89F7-E59EF624B734}" srcOrd="0" destOrd="0" presId="urn:microsoft.com/office/officeart/2005/8/layout/vList6"/>
    <dgm:cxn modelId="{5704F408-B4ED-4DB2-856C-80804635DEC3}" srcId="{8E58EF91-98DB-4E3C-8E4B-7908A2E76CC9}" destId="{2C81D4EC-2D15-4401-988A-81CBD16816E2}" srcOrd="1" destOrd="0" parTransId="{D2209D24-EB5E-4200-86B5-307FCA866E54}" sibTransId="{6F70E4C4-6825-471D-BB11-14BCC245FB1A}"/>
    <dgm:cxn modelId="{C2BF8293-7FF0-4303-AD81-D41377BC2B44}" srcId="{BF702301-4370-46D8-A69F-CB73369D5F07}" destId="{8E58EF91-98DB-4E3C-8E4B-7908A2E76CC9}" srcOrd="0" destOrd="0" parTransId="{0F6F4595-2E0A-401D-B4B8-8A867FFD1EED}" sibTransId="{6834472A-590A-4349-8BAF-0425BA2BBD75}"/>
    <dgm:cxn modelId="{0A7844FE-3CFA-4EB7-B7D4-7ADAAF101441}" srcId="{8E58EF91-98DB-4E3C-8E4B-7908A2E76CC9}" destId="{F6284425-EF51-4545-9A34-D1B145BFF643}" srcOrd="0" destOrd="0" parTransId="{EA914F35-7AB8-47B2-AC59-A6F3C423211E}" sibTransId="{03744BF7-70B2-4278-B1FE-38E5CCD852BA}"/>
    <dgm:cxn modelId="{5F823609-8C19-45E8-A742-1ECFA775E0B1}" srcId="{BF702301-4370-46D8-A69F-CB73369D5F07}" destId="{341D6C7A-A114-41D1-B884-410E54D3C7FD}" srcOrd="1" destOrd="0" parTransId="{A4F62F0A-86A7-4177-A24C-1B6F7706B15C}" sibTransId="{FAB81128-FF52-4FFB-ABB2-8627216916C0}"/>
    <dgm:cxn modelId="{AEF62109-9344-4095-9EFA-E1351A6740E3}" type="presOf" srcId="{982DF288-9F62-4BE5-9BAA-35DA197F9F9A}" destId="{E3169F27-B1E0-451C-8501-CC4EC29772D4}" srcOrd="0" destOrd="0" presId="urn:microsoft.com/office/officeart/2005/8/layout/vList6"/>
    <dgm:cxn modelId="{EA01E288-01DD-4A56-8277-1D84C2F9B1BE}" srcId="{341D6C7A-A114-41D1-B884-410E54D3C7FD}" destId="{D13B935B-98BD-4681-B000-BA64A6551C63}" srcOrd="0" destOrd="0" parTransId="{42B4E7A5-7E2E-425F-AE26-16BEB6895B77}" sibTransId="{4326B1E0-59D3-4B9D-BAE4-BA72086DD835}"/>
    <dgm:cxn modelId="{B343DB15-7007-42B0-8D8A-C5A9E56037CC}" type="presOf" srcId="{A2E794AF-AEF4-4A53-8AD5-3FED65D05C25}" destId="{E3169F27-B1E0-451C-8501-CC4EC29772D4}" srcOrd="0" destOrd="1" presId="urn:microsoft.com/office/officeart/2005/8/layout/vList6"/>
    <dgm:cxn modelId="{D4581D7B-74A1-45E1-9F3F-32CF8C2CF7BA}" srcId="{8E58EF91-98DB-4E3C-8E4B-7908A2E76CC9}" destId="{8C3AA290-A655-47B9-A740-56E91CD2C14C}" srcOrd="2" destOrd="0" parTransId="{A3F4158A-1321-4EF4-81E4-44AF68F18B4A}" sibTransId="{2887D195-AE79-46B9-8117-E484F3E0CE0F}"/>
    <dgm:cxn modelId="{550883EC-E78C-41FE-92F0-5186C288221A}" srcId="{44B42ACB-949C-4809-B318-CE8EE628900C}" destId="{982DF288-9F62-4BE5-9BAA-35DA197F9F9A}" srcOrd="0" destOrd="0" parTransId="{5754FD99-08E1-407C-9198-201C7FCE3660}" sibTransId="{2370FD46-127B-4564-8BDE-6FCD34A906F6}"/>
    <dgm:cxn modelId="{51EC7220-C5AB-4578-BA36-7F0000AF2071}" type="presOf" srcId="{FB982789-8456-42C3-AB25-2FC8514CDC42}" destId="{895FEB4D-0EDC-44D8-86F1-FCDF00E58E55}" srcOrd="0" destOrd="1" presId="urn:microsoft.com/office/officeart/2005/8/layout/vList6"/>
    <dgm:cxn modelId="{9F905C50-55F6-49D4-B7BD-B8B278633333}" type="presOf" srcId="{07A99DF2-8DFF-4B09-8B8E-AD9C4EAA6DDB}" destId="{895FEB4D-0EDC-44D8-86F1-FCDF00E58E55}" srcOrd="0" destOrd="2" presId="urn:microsoft.com/office/officeart/2005/8/layout/vList6"/>
    <dgm:cxn modelId="{015818EF-0BF6-4E6F-9B6F-4166030D06D9}" type="presOf" srcId="{D13B935B-98BD-4681-B000-BA64A6551C63}" destId="{895FEB4D-0EDC-44D8-86F1-FCDF00E58E55}" srcOrd="0" destOrd="0" presId="urn:microsoft.com/office/officeart/2005/8/layout/vList6"/>
    <dgm:cxn modelId="{F0A22143-9739-4B09-9B24-92E8075A23D9}" srcId="{BF702301-4370-46D8-A69F-CB73369D5F07}" destId="{44B42ACB-949C-4809-B318-CE8EE628900C}" srcOrd="2" destOrd="0" parTransId="{F28E4360-C861-43FB-9A6E-1F2FDB490296}" sibTransId="{9C6B43FB-CB88-4095-A6BE-F2A868004D81}"/>
    <dgm:cxn modelId="{D3AADDB4-D42F-4148-A7D2-7C943EBF869E}" type="presOf" srcId="{03448360-9C42-4984-BD39-CD7A3DF9694F}" destId="{E3169F27-B1E0-451C-8501-CC4EC29772D4}" srcOrd="0" destOrd="2" presId="urn:microsoft.com/office/officeart/2005/8/layout/vList6"/>
    <dgm:cxn modelId="{45524FE7-DF3C-445F-961B-04EA4C221BEF}" srcId="{341D6C7A-A114-41D1-B884-410E54D3C7FD}" destId="{07A99DF2-8DFF-4B09-8B8E-AD9C4EAA6DDB}" srcOrd="2" destOrd="0" parTransId="{1866BFEA-F891-4E0A-BD83-D8AE13B629CE}" sibTransId="{DFCF6DDD-6477-4AB2-84F3-66B237A4DC99}"/>
    <dgm:cxn modelId="{26145573-1FED-4718-8CF6-766C75F236AA}" type="presOf" srcId="{341D6C7A-A114-41D1-B884-410E54D3C7FD}" destId="{4AC873F7-F644-4B9E-B762-8D1924FBE965}" srcOrd="0" destOrd="0" presId="urn:microsoft.com/office/officeart/2005/8/layout/vList6"/>
    <dgm:cxn modelId="{39D0A8C9-9439-495C-8EA3-00DC602E4B6F}" type="presOf" srcId="{BF702301-4370-46D8-A69F-CB73369D5F07}" destId="{4C93331A-BFB3-46E3-80DC-1052222E2092}" srcOrd="0" destOrd="0" presId="urn:microsoft.com/office/officeart/2005/8/layout/vList6"/>
    <dgm:cxn modelId="{78617C4C-CDB7-4539-9537-A26965640D43}" srcId="{44B42ACB-949C-4809-B318-CE8EE628900C}" destId="{03448360-9C42-4984-BD39-CD7A3DF9694F}" srcOrd="2" destOrd="0" parTransId="{B9295A6D-FEF6-42BE-B924-ADF1571533A6}" sibTransId="{DE8C1358-4855-4ACE-9F9F-4FA8405148AE}"/>
    <dgm:cxn modelId="{C1C9AB54-F37D-4CD3-8571-F7000FEEE357}" type="presOf" srcId="{8C3AA290-A655-47B9-A740-56E91CD2C14C}" destId="{382FFE8F-D6B4-4F64-89F7-E59EF624B734}" srcOrd="0" destOrd="2" presId="urn:microsoft.com/office/officeart/2005/8/layout/vList6"/>
    <dgm:cxn modelId="{FDA99BBC-DDF6-4F1A-99EF-A6D0A1C95C9D}" srcId="{44B42ACB-949C-4809-B318-CE8EE628900C}" destId="{A2E794AF-AEF4-4A53-8AD5-3FED65D05C25}" srcOrd="1" destOrd="0" parTransId="{88AD9DB0-0A11-4C66-ACDE-AC5D9B4BFBD8}" sibTransId="{8B9BC35A-E3FF-482F-8FE9-417C05E5A1D2}"/>
    <dgm:cxn modelId="{41E4A263-6397-4DFC-9328-ECE19239CA77}" type="presOf" srcId="{8E58EF91-98DB-4E3C-8E4B-7908A2E76CC9}" destId="{C7EBAB59-BEE7-4AAF-8B68-6F8B106A31DF}" srcOrd="0" destOrd="0" presId="urn:microsoft.com/office/officeart/2005/8/layout/vList6"/>
    <dgm:cxn modelId="{4AA9BC1F-2105-4D3C-A27E-95C473F6254F}" type="presOf" srcId="{2C81D4EC-2D15-4401-988A-81CBD16816E2}" destId="{382FFE8F-D6B4-4F64-89F7-E59EF624B734}" srcOrd="0" destOrd="1" presId="urn:microsoft.com/office/officeart/2005/8/layout/vList6"/>
    <dgm:cxn modelId="{AA3AB88A-057F-4147-B5B9-B72E68A4AC43}" type="presParOf" srcId="{4C93331A-BFB3-46E3-80DC-1052222E2092}" destId="{D5288AB1-3C30-4767-A9EA-DFFA782E20DD}" srcOrd="0" destOrd="0" presId="urn:microsoft.com/office/officeart/2005/8/layout/vList6"/>
    <dgm:cxn modelId="{842CA846-BB5B-41F8-AC6C-77EC44D37DB7}" type="presParOf" srcId="{D5288AB1-3C30-4767-A9EA-DFFA782E20DD}" destId="{C7EBAB59-BEE7-4AAF-8B68-6F8B106A31DF}" srcOrd="0" destOrd="0" presId="urn:microsoft.com/office/officeart/2005/8/layout/vList6"/>
    <dgm:cxn modelId="{F17F5DC0-6CD2-4CBE-B443-DD6949E882B6}" type="presParOf" srcId="{D5288AB1-3C30-4767-A9EA-DFFA782E20DD}" destId="{382FFE8F-D6B4-4F64-89F7-E59EF624B734}" srcOrd="1" destOrd="0" presId="urn:microsoft.com/office/officeart/2005/8/layout/vList6"/>
    <dgm:cxn modelId="{0E32FD8E-4D9F-458C-A0B4-27009A712485}" type="presParOf" srcId="{4C93331A-BFB3-46E3-80DC-1052222E2092}" destId="{AC1AB52D-D157-41F5-B68E-61900D4E13D1}" srcOrd="1" destOrd="0" presId="urn:microsoft.com/office/officeart/2005/8/layout/vList6"/>
    <dgm:cxn modelId="{9C9EFEF5-C37C-4B3E-9C20-8D4BA7F5F458}" type="presParOf" srcId="{4C93331A-BFB3-46E3-80DC-1052222E2092}" destId="{800B81CB-5667-440D-805F-0FD76374ADE6}" srcOrd="2" destOrd="0" presId="urn:microsoft.com/office/officeart/2005/8/layout/vList6"/>
    <dgm:cxn modelId="{0ECD3560-72B1-4A21-A0F4-E774167B0266}" type="presParOf" srcId="{800B81CB-5667-440D-805F-0FD76374ADE6}" destId="{4AC873F7-F644-4B9E-B762-8D1924FBE965}" srcOrd="0" destOrd="0" presId="urn:microsoft.com/office/officeart/2005/8/layout/vList6"/>
    <dgm:cxn modelId="{D40D71FE-6D74-4007-8338-CF43EDEDA9FB}" type="presParOf" srcId="{800B81CB-5667-440D-805F-0FD76374ADE6}" destId="{895FEB4D-0EDC-44D8-86F1-FCDF00E58E55}" srcOrd="1" destOrd="0" presId="urn:microsoft.com/office/officeart/2005/8/layout/vList6"/>
    <dgm:cxn modelId="{312EACE9-54F0-4128-96EE-5ACE2395895C}" type="presParOf" srcId="{4C93331A-BFB3-46E3-80DC-1052222E2092}" destId="{F59286FE-1A0B-4071-8EC3-BFC6B5F1A96A}" srcOrd="3" destOrd="0" presId="urn:microsoft.com/office/officeart/2005/8/layout/vList6"/>
    <dgm:cxn modelId="{E56E92C2-8FE1-49C9-AE1E-855AAFCFA6D6}" type="presParOf" srcId="{4C93331A-BFB3-46E3-80DC-1052222E2092}" destId="{76D3502E-A87B-4E49-BB1F-CBD93A539BD0}" srcOrd="4" destOrd="0" presId="urn:microsoft.com/office/officeart/2005/8/layout/vList6"/>
    <dgm:cxn modelId="{F70687D1-45ED-43C0-90D4-4D47987050A3}" type="presParOf" srcId="{76D3502E-A87B-4E49-BB1F-CBD93A539BD0}" destId="{A5EAC03F-849F-470C-98A6-7C46F05CE726}" srcOrd="0" destOrd="0" presId="urn:microsoft.com/office/officeart/2005/8/layout/vList6"/>
    <dgm:cxn modelId="{9B7D3DD1-5977-4313-B607-5D541602FC75}" type="presParOf" srcId="{76D3502E-A87B-4E49-BB1F-CBD93A539BD0}" destId="{E3169F27-B1E0-451C-8501-CC4EC29772D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0BCCC5-EFB2-42D1-A397-614BA49BAC4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4B0DB0FC-5C94-4158-BE46-95F715F82744}">
      <dgm:prSet phldrT="[Текст]"/>
      <dgm:spPr>
        <a:solidFill>
          <a:schemeClr val="accent1">
            <a:lumMod val="75000"/>
          </a:schemeClr>
        </a:solidFill>
      </dgm:spPr>
      <dgm:t>
        <a:bodyPr/>
        <a:lstStyle/>
        <a:p>
          <a:r>
            <a:rPr lang="ru-RU" b="1" dirty="0">
              <a:solidFill>
                <a:schemeClr val="bg1"/>
              </a:solidFill>
            </a:rPr>
            <a:t>Мероприятия</a:t>
          </a:r>
        </a:p>
      </dgm:t>
    </dgm:pt>
    <dgm:pt modelId="{3C194101-2A25-4D7B-880E-1C2D3B961267}" type="parTrans" cxnId="{7F18CC47-470C-4B73-BCDC-9ADC1F684C4F}">
      <dgm:prSet/>
      <dgm:spPr/>
      <dgm:t>
        <a:bodyPr/>
        <a:lstStyle/>
        <a:p>
          <a:endParaRPr lang="ru-RU"/>
        </a:p>
      </dgm:t>
    </dgm:pt>
    <dgm:pt modelId="{5926B2F6-DE47-4AA8-B8C4-9CC6CF8FB4D4}" type="sibTrans" cxnId="{7F18CC47-470C-4B73-BCDC-9ADC1F684C4F}">
      <dgm:prSet/>
      <dgm:spPr/>
      <dgm:t>
        <a:bodyPr/>
        <a:lstStyle/>
        <a:p>
          <a:endParaRPr lang="ru-RU"/>
        </a:p>
      </dgm:t>
    </dgm:pt>
    <dgm:pt modelId="{0EC6BB8E-9F09-4AD8-A4A3-FF54DFF87D69}">
      <dgm:prSet phldrT="[Текст]"/>
      <dgm:spPr>
        <a:ln w="28575">
          <a:solidFill>
            <a:srgbClr val="256475"/>
          </a:solidFill>
        </a:ln>
      </dgm:spPr>
      <dgm:t>
        <a:bodyPr/>
        <a:lstStyle/>
        <a:p>
          <a:r>
            <a:rPr lang="ru-RU" dirty="0"/>
            <a:t>В режиме реального времени</a:t>
          </a:r>
        </a:p>
      </dgm:t>
    </dgm:pt>
    <dgm:pt modelId="{2A5E356F-EC5A-48F8-95AE-FB5E8A20A338}" type="parTrans" cxnId="{6E9E4589-E75F-4879-BA13-A58CE7060D89}">
      <dgm:prSet/>
      <dgm:spPr/>
      <dgm:t>
        <a:bodyPr/>
        <a:lstStyle/>
        <a:p>
          <a:endParaRPr lang="ru-RU"/>
        </a:p>
      </dgm:t>
    </dgm:pt>
    <dgm:pt modelId="{9A983A95-1783-468B-9814-CB5CDB1B1FA3}" type="sibTrans" cxnId="{6E9E4589-E75F-4879-BA13-A58CE7060D89}">
      <dgm:prSet/>
      <dgm:spPr/>
      <dgm:t>
        <a:bodyPr/>
        <a:lstStyle/>
        <a:p>
          <a:endParaRPr lang="ru-RU"/>
        </a:p>
      </dgm:t>
    </dgm:pt>
    <dgm:pt modelId="{118C3C41-A20E-4EB1-BB1D-7B79DB3134EF}">
      <dgm:prSet phldrT="[Текст]"/>
      <dgm:spPr>
        <a:ln w="28575">
          <a:solidFill>
            <a:srgbClr val="256475"/>
          </a:solidFill>
        </a:ln>
      </dgm:spPr>
      <dgm:t>
        <a:bodyPr/>
        <a:lstStyle/>
        <a:p>
          <a:r>
            <a:rPr lang="ru-RU" dirty="0"/>
            <a:t>Аудиторные занятия, конференции, </a:t>
          </a:r>
          <a:r>
            <a:rPr lang="ru-RU" dirty="0" err="1"/>
            <a:t>симуляционные</a:t>
          </a:r>
          <a:r>
            <a:rPr lang="ru-RU" dirty="0"/>
            <a:t> курсы, трансляции мероприятий</a:t>
          </a:r>
        </a:p>
      </dgm:t>
    </dgm:pt>
    <dgm:pt modelId="{C3C765E2-4410-43FE-B451-3A3D09FB3B99}" type="parTrans" cxnId="{86AE6414-A643-4521-990D-58CE6F2CA2C6}">
      <dgm:prSet/>
      <dgm:spPr>
        <a:ln w="28575">
          <a:solidFill>
            <a:srgbClr val="256475"/>
          </a:solidFill>
        </a:ln>
      </dgm:spPr>
      <dgm:t>
        <a:bodyPr/>
        <a:lstStyle/>
        <a:p>
          <a:endParaRPr lang="ru-RU"/>
        </a:p>
      </dgm:t>
    </dgm:pt>
    <dgm:pt modelId="{C2B33B1C-7CF3-46F9-90C1-39D2B7B97FF9}" type="sibTrans" cxnId="{86AE6414-A643-4521-990D-58CE6F2CA2C6}">
      <dgm:prSet/>
      <dgm:spPr/>
      <dgm:t>
        <a:bodyPr/>
        <a:lstStyle/>
        <a:p>
          <a:endParaRPr lang="ru-RU"/>
        </a:p>
      </dgm:t>
    </dgm:pt>
    <dgm:pt modelId="{9427F7A7-C2ED-4D62-9DB3-7FC252C11DF0}">
      <dgm:prSet phldrT="[Текст]"/>
      <dgm:spPr>
        <a:solidFill>
          <a:schemeClr val="accent1">
            <a:lumMod val="75000"/>
          </a:schemeClr>
        </a:solidFill>
      </dgm:spPr>
      <dgm:t>
        <a:bodyPr/>
        <a:lstStyle/>
        <a:p>
          <a:r>
            <a:rPr lang="ru-RU" b="1" dirty="0">
              <a:solidFill>
                <a:schemeClr val="bg1"/>
              </a:solidFill>
            </a:rPr>
            <a:t>Электронное</a:t>
          </a:r>
          <a:r>
            <a:rPr lang="ru-RU" dirty="0">
              <a:solidFill>
                <a:schemeClr val="bg1"/>
              </a:solidFill>
            </a:rPr>
            <a:t> </a:t>
          </a:r>
          <a:r>
            <a:rPr lang="ru-RU" b="1" dirty="0">
              <a:solidFill>
                <a:schemeClr val="bg1"/>
              </a:solidFill>
            </a:rPr>
            <a:t>обучение</a:t>
          </a:r>
        </a:p>
      </dgm:t>
    </dgm:pt>
    <dgm:pt modelId="{886A21F7-8174-4970-9185-680AD99DE35C}" type="parTrans" cxnId="{214E458A-DFEF-4F52-9FDB-94B1127A7B6F}">
      <dgm:prSet/>
      <dgm:spPr/>
      <dgm:t>
        <a:bodyPr/>
        <a:lstStyle/>
        <a:p>
          <a:endParaRPr lang="ru-RU"/>
        </a:p>
      </dgm:t>
    </dgm:pt>
    <dgm:pt modelId="{8791C343-6C1D-4DAA-83B1-E63A95188660}" type="sibTrans" cxnId="{214E458A-DFEF-4F52-9FDB-94B1127A7B6F}">
      <dgm:prSet/>
      <dgm:spPr/>
      <dgm:t>
        <a:bodyPr/>
        <a:lstStyle/>
        <a:p>
          <a:endParaRPr lang="ru-RU"/>
        </a:p>
      </dgm:t>
    </dgm:pt>
    <dgm:pt modelId="{A440CC29-7CE5-4056-8417-7E00C4D12950}">
      <dgm:prSet phldrT="[Текст]"/>
      <dgm:spPr>
        <a:ln w="28575">
          <a:solidFill>
            <a:srgbClr val="256475"/>
          </a:solidFill>
        </a:ln>
      </dgm:spPr>
      <dgm:t>
        <a:bodyPr/>
        <a:lstStyle/>
        <a:p>
          <a:r>
            <a:rPr lang="ru-RU" dirty="0"/>
            <a:t>Самостоятельное обучение с тестовым контролем – </a:t>
          </a:r>
          <a:r>
            <a:rPr lang="ru-RU" b="1" dirty="0">
              <a:solidFill>
                <a:srgbClr val="FF0000"/>
              </a:solidFill>
            </a:rPr>
            <a:t>электронные модули</a:t>
          </a:r>
        </a:p>
      </dgm:t>
    </dgm:pt>
    <dgm:pt modelId="{7B859197-80BC-4E53-BF54-42A47B7965E8}" type="parTrans" cxnId="{20C6A17E-0A5D-4E45-82C5-1C79D00028FB}">
      <dgm:prSet/>
      <dgm:spPr/>
      <dgm:t>
        <a:bodyPr/>
        <a:lstStyle/>
        <a:p>
          <a:endParaRPr lang="ru-RU"/>
        </a:p>
      </dgm:t>
    </dgm:pt>
    <dgm:pt modelId="{B97BE689-F84F-4DFE-88C6-7CC2B7FCD175}" type="sibTrans" cxnId="{20C6A17E-0A5D-4E45-82C5-1C79D00028FB}">
      <dgm:prSet/>
      <dgm:spPr/>
      <dgm:t>
        <a:bodyPr/>
        <a:lstStyle/>
        <a:p>
          <a:endParaRPr lang="ru-RU"/>
        </a:p>
      </dgm:t>
    </dgm:pt>
    <dgm:pt modelId="{D55076B5-64F6-4C2D-B1B3-BA67F86B1B3B}" type="pres">
      <dgm:prSet presAssocID="{840BCCC5-EFB2-42D1-A397-614BA49BAC41}" presName="diagram" presStyleCnt="0">
        <dgm:presLayoutVars>
          <dgm:chPref val="1"/>
          <dgm:dir/>
          <dgm:animOne val="branch"/>
          <dgm:animLvl val="lvl"/>
          <dgm:resizeHandles/>
        </dgm:presLayoutVars>
      </dgm:prSet>
      <dgm:spPr/>
      <dgm:t>
        <a:bodyPr/>
        <a:lstStyle/>
        <a:p>
          <a:endParaRPr lang="ru-RU"/>
        </a:p>
      </dgm:t>
    </dgm:pt>
    <dgm:pt modelId="{9B566C43-7892-4176-8F72-873840D9EE32}" type="pres">
      <dgm:prSet presAssocID="{4B0DB0FC-5C94-4158-BE46-95F715F82744}" presName="root" presStyleCnt="0"/>
      <dgm:spPr/>
    </dgm:pt>
    <dgm:pt modelId="{573A1EBE-514F-4B61-8668-67248178DCB8}" type="pres">
      <dgm:prSet presAssocID="{4B0DB0FC-5C94-4158-BE46-95F715F82744}" presName="rootComposite" presStyleCnt="0"/>
      <dgm:spPr/>
    </dgm:pt>
    <dgm:pt modelId="{F399F09B-B020-41DD-95E1-A0B81CA8F0E3}" type="pres">
      <dgm:prSet presAssocID="{4B0DB0FC-5C94-4158-BE46-95F715F82744}" presName="rootText" presStyleLbl="node1" presStyleIdx="0" presStyleCnt="2" custScaleX="125088"/>
      <dgm:spPr/>
      <dgm:t>
        <a:bodyPr/>
        <a:lstStyle/>
        <a:p>
          <a:endParaRPr lang="ru-RU"/>
        </a:p>
      </dgm:t>
    </dgm:pt>
    <dgm:pt modelId="{CFCAEE19-42CF-436C-AE07-E981961BF702}" type="pres">
      <dgm:prSet presAssocID="{4B0DB0FC-5C94-4158-BE46-95F715F82744}" presName="rootConnector" presStyleLbl="node1" presStyleIdx="0" presStyleCnt="2"/>
      <dgm:spPr/>
      <dgm:t>
        <a:bodyPr/>
        <a:lstStyle/>
        <a:p>
          <a:endParaRPr lang="ru-RU"/>
        </a:p>
      </dgm:t>
    </dgm:pt>
    <dgm:pt modelId="{9E9320C3-9099-46A2-95EC-02508B53CD33}" type="pres">
      <dgm:prSet presAssocID="{4B0DB0FC-5C94-4158-BE46-95F715F82744}" presName="childShape" presStyleCnt="0"/>
      <dgm:spPr/>
    </dgm:pt>
    <dgm:pt modelId="{40978076-9280-4D07-B0AB-CAC834506C05}" type="pres">
      <dgm:prSet presAssocID="{2A5E356F-EC5A-48F8-95AE-FB5E8A20A338}" presName="Name13" presStyleLbl="parChTrans1D2" presStyleIdx="0" presStyleCnt="3"/>
      <dgm:spPr/>
      <dgm:t>
        <a:bodyPr/>
        <a:lstStyle/>
        <a:p>
          <a:endParaRPr lang="ru-RU"/>
        </a:p>
      </dgm:t>
    </dgm:pt>
    <dgm:pt modelId="{85366310-4A27-4EC8-8695-68487BE1F58B}" type="pres">
      <dgm:prSet presAssocID="{0EC6BB8E-9F09-4AD8-A4A3-FF54DFF87D69}" presName="childText" presStyleLbl="bgAcc1" presStyleIdx="0" presStyleCnt="3" custScaleX="165215">
        <dgm:presLayoutVars>
          <dgm:bulletEnabled val="1"/>
        </dgm:presLayoutVars>
      </dgm:prSet>
      <dgm:spPr/>
      <dgm:t>
        <a:bodyPr/>
        <a:lstStyle/>
        <a:p>
          <a:endParaRPr lang="ru-RU"/>
        </a:p>
      </dgm:t>
    </dgm:pt>
    <dgm:pt modelId="{AA916FAA-6BBD-4477-945A-6919FDE79EA5}" type="pres">
      <dgm:prSet presAssocID="{C3C765E2-4410-43FE-B451-3A3D09FB3B99}" presName="Name13" presStyleLbl="parChTrans1D2" presStyleIdx="1" presStyleCnt="3"/>
      <dgm:spPr/>
      <dgm:t>
        <a:bodyPr/>
        <a:lstStyle/>
        <a:p>
          <a:endParaRPr lang="ru-RU"/>
        </a:p>
      </dgm:t>
    </dgm:pt>
    <dgm:pt modelId="{D3F1F26E-43BD-4F31-84DF-FED02BE81A14}" type="pres">
      <dgm:prSet presAssocID="{118C3C41-A20E-4EB1-BB1D-7B79DB3134EF}" presName="childText" presStyleLbl="bgAcc1" presStyleIdx="1" presStyleCnt="3" custScaleX="163261">
        <dgm:presLayoutVars>
          <dgm:bulletEnabled val="1"/>
        </dgm:presLayoutVars>
      </dgm:prSet>
      <dgm:spPr/>
      <dgm:t>
        <a:bodyPr/>
        <a:lstStyle/>
        <a:p>
          <a:endParaRPr lang="ru-RU"/>
        </a:p>
      </dgm:t>
    </dgm:pt>
    <dgm:pt modelId="{A6153C10-1D0F-4B62-9846-BD09BB5DF3C9}" type="pres">
      <dgm:prSet presAssocID="{9427F7A7-C2ED-4D62-9DB3-7FC252C11DF0}" presName="root" presStyleCnt="0"/>
      <dgm:spPr/>
    </dgm:pt>
    <dgm:pt modelId="{9B4446E8-D474-4C23-B40A-8763EF5E08F8}" type="pres">
      <dgm:prSet presAssocID="{9427F7A7-C2ED-4D62-9DB3-7FC252C11DF0}" presName="rootComposite" presStyleCnt="0"/>
      <dgm:spPr/>
    </dgm:pt>
    <dgm:pt modelId="{F08A6B9A-AE4F-4DF5-8D2B-3784A256E3BD}" type="pres">
      <dgm:prSet presAssocID="{9427F7A7-C2ED-4D62-9DB3-7FC252C11DF0}" presName="rootText" presStyleLbl="node1" presStyleIdx="1" presStyleCnt="2" custScaleX="135353"/>
      <dgm:spPr/>
      <dgm:t>
        <a:bodyPr/>
        <a:lstStyle/>
        <a:p>
          <a:endParaRPr lang="ru-RU"/>
        </a:p>
      </dgm:t>
    </dgm:pt>
    <dgm:pt modelId="{C19DB93E-85DC-465B-94FA-6A5D03B869B3}" type="pres">
      <dgm:prSet presAssocID="{9427F7A7-C2ED-4D62-9DB3-7FC252C11DF0}" presName="rootConnector" presStyleLbl="node1" presStyleIdx="1" presStyleCnt="2"/>
      <dgm:spPr/>
      <dgm:t>
        <a:bodyPr/>
        <a:lstStyle/>
        <a:p>
          <a:endParaRPr lang="ru-RU"/>
        </a:p>
      </dgm:t>
    </dgm:pt>
    <dgm:pt modelId="{770FE3FB-A64E-4C4E-9136-9B0D89C3B72A}" type="pres">
      <dgm:prSet presAssocID="{9427F7A7-C2ED-4D62-9DB3-7FC252C11DF0}" presName="childShape" presStyleCnt="0"/>
      <dgm:spPr/>
    </dgm:pt>
    <dgm:pt modelId="{CF0852DC-B3E3-475C-B4B0-0822B90436F7}" type="pres">
      <dgm:prSet presAssocID="{7B859197-80BC-4E53-BF54-42A47B7965E8}" presName="Name13" presStyleLbl="parChTrans1D2" presStyleIdx="2" presStyleCnt="3"/>
      <dgm:spPr/>
      <dgm:t>
        <a:bodyPr/>
        <a:lstStyle/>
        <a:p>
          <a:endParaRPr lang="ru-RU"/>
        </a:p>
      </dgm:t>
    </dgm:pt>
    <dgm:pt modelId="{BA5C4976-2374-4300-BF08-77FA2825FB70}" type="pres">
      <dgm:prSet presAssocID="{A440CC29-7CE5-4056-8417-7E00C4D12950}" presName="childText" presStyleLbl="bgAcc1" presStyleIdx="2" presStyleCnt="3" custScaleX="164681">
        <dgm:presLayoutVars>
          <dgm:bulletEnabled val="1"/>
        </dgm:presLayoutVars>
      </dgm:prSet>
      <dgm:spPr/>
      <dgm:t>
        <a:bodyPr/>
        <a:lstStyle/>
        <a:p>
          <a:endParaRPr lang="ru-RU"/>
        </a:p>
      </dgm:t>
    </dgm:pt>
  </dgm:ptLst>
  <dgm:cxnLst>
    <dgm:cxn modelId="{61098694-E685-40F9-B5B1-0E6998C24AF3}" type="presOf" srcId="{7B859197-80BC-4E53-BF54-42A47B7965E8}" destId="{CF0852DC-B3E3-475C-B4B0-0822B90436F7}" srcOrd="0" destOrd="0" presId="urn:microsoft.com/office/officeart/2005/8/layout/hierarchy3"/>
    <dgm:cxn modelId="{86AE6414-A643-4521-990D-58CE6F2CA2C6}" srcId="{4B0DB0FC-5C94-4158-BE46-95F715F82744}" destId="{118C3C41-A20E-4EB1-BB1D-7B79DB3134EF}" srcOrd="1" destOrd="0" parTransId="{C3C765E2-4410-43FE-B451-3A3D09FB3B99}" sibTransId="{C2B33B1C-7CF3-46F9-90C1-39D2B7B97FF9}"/>
    <dgm:cxn modelId="{214E458A-DFEF-4F52-9FDB-94B1127A7B6F}" srcId="{840BCCC5-EFB2-42D1-A397-614BA49BAC41}" destId="{9427F7A7-C2ED-4D62-9DB3-7FC252C11DF0}" srcOrd="1" destOrd="0" parTransId="{886A21F7-8174-4970-9185-680AD99DE35C}" sibTransId="{8791C343-6C1D-4DAA-83B1-E63A95188660}"/>
    <dgm:cxn modelId="{99D13778-5677-4ED4-A9E5-EF3051D61D9C}" type="presOf" srcId="{0EC6BB8E-9F09-4AD8-A4A3-FF54DFF87D69}" destId="{85366310-4A27-4EC8-8695-68487BE1F58B}" srcOrd="0" destOrd="0" presId="urn:microsoft.com/office/officeart/2005/8/layout/hierarchy3"/>
    <dgm:cxn modelId="{6E9E4589-E75F-4879-BA13-A58CE7060D89}" srcId="{4B0DB0FC-5C94-4158-BE46-95F715F82744}" destId="{0EC6BB8E-9F09-4AD8-A4A3-FF54DFF87D69}" srcOrd="0" destOrd="0" parTransId="{2A5E356F-EC5A-48F8-95AE-FB5E8A20A338}" sibTransId="{9A983A95-1783-468B-9814-CB5CDB1B1FA3}"/>
    <dgm:cxn modelId="{3562AA2A-183A-4F9D-A6E4-74147B84AF59}" type="presOf" srcId="{9427F7A7-C2ED-4D62-9DB3-7FC252C11DF0}" destId="{F08A6B9A-AE4F-4DF5-8D2B-3784A256E3BD}" srcOrd="0" destOrd="0" presId="urn:microsoft.com/office/officeart/2005/8/layout/hierarchy3"/>
    <dgm:cxn modelId="{69B4BDD8-D5CB-4E20-A369-C09F25F99036}" type="presOf" srcId="{9427F7A7-C2ED-4D62-9DB3-7FC252C11DF0}" destId="{C19DB93E-85DC-465B-94FA-6A5D03B869B3}" srcOrd="1" destOrd="0" presId="urn:microsoft.com/office/officeart/2005/8/layout/hierarchy3"/>
    <dgm:cxn modelId="{9347A559-BC1F-4C20-95EA-A00B7247868B}" type="presOf" srcId="{118C3C41-A20E-4EB1-BB1D-7B79DB3134EF}" destId="{D3F1F26E-43BD-4F31-84DF-FED02BE81A14}" srcOrd="0" destOrd="0" presId="urn:microsoft.com/office/officeart/2005/8/layout/hierarchy3"/>
    <dgm:cxn modelId="{38F1C34B-F5BC-4572-A612-7F1926E643C0}" type="presOf" srcId="{2A5E356F-EC5A-48F8-95AE-FB5E8A20A338}" destId="{40978076-9280-4D07-B0AB-CAC834506C05}" srcOrd="0" destOrd="0" presId="urn:microsoft.com/office/officeart/2005/8/layout/hierarchy3"/>
    <dgm:cxn modelId="{79DFF249-C123-4467-BDCE-78DB74DD1B26}" type="presOf" srcId="{4B0DB0FC-5C94-4158-BE46-95F715F82744}" destId="{CFCAEE19-42CF-436C-AE07-E981961BF702}" srcOrd="1" destOrd="0" presId="urn:microsoft.com/office/officeart/2005/8/layout/hierarchy3"/>
    <dgm:cxn modelId="{7F18CC47-470C-4B73-BCDC-9ADC1F684C4F}" srcId="{840BCCC5-EFB2-42D1-A397-614BA49BAC41}" destId="{4B0DB0FC-5C94-4158-BE46-95F715F82744}" srcOrd="0" destOrd="0" parTransId="{3C194101-2A25-4D7B-880E-1C2D3B961267}" sibTransId="{5926B2F6-DE47-4AA8-B8C4-9CC6CF8FB4D4}"/>
    <dgm:cxn modelId="{0BC41875-2E8D-4D32-81A8-3E187F93FD12}" type="presOf" srcId="{840BCCC5-EFB2-42D1-A397-614BA49BAC41}" destId="{D55076B5-64F6-4C2D-B1B3-BA67F86B1B3B}" srcOrd="0" destOrd="0" presId="urn:microsoft.com/office/officeart/2005/8/layout/hierarchy3"/>
    <dgm:cxn modelId="{D3653331-E6B9-4925-85C9-F4356F8A9C9E}" type="presOf" srcId="{C3C765E2-4410-43FE-B451-3A3D09FB3B99}" destId="{AA916FAA-6BBD-4477-945A-6919FDE79EA5}" srcOrd="0" destOrd="0" presId="urn:microsoft.com/office/officeart/2005/8/layout/hierarchy3"/>
    <dgm:cxn modelId="{20C6A17E-0A5D-4E45-82C5-1C79D00028FB}" srcId="{9427F7A7-C2ED-4D62-9DB3-7FC252C11DF0}" destId="{A440CC29-7CE5-4056-8417-7E00C4D12950}" srcOrd="0" destOrd="0" parTransId="{7B859197-80BC-4E53-BF54-42A47B7965E8}" sibTransId="{B97BE689-F84F-4DFE-88C6-7CC2B7FCD175}"/>
    <dgm:cxn modelId="{9B3E4101-D8E9-42A9-9035-A3A61ED29AF5}" type="presOf" srcId="{A440CC29-7CE5-4056-8417-7E00C4D12950}" destId="{BA5C4976-2374-4300-BF08-77FA2825FB70}" srcOrd="0" destOrd="0" presId="urn:microsoft.com/office/officeart/2005/8/layout/hierarchy3"/>
    <dgm:cxn modelId="{721532C3-94D3-4B16-855E-79CC37A27C26}" type="presOf" srcId="{4B0DB0FC-5C94-4158-BE46-95F715F82744}" destId="{F399F09B-B020-41DD-95E1-A0B81CA8F0E3}" srcOrd="0" destOrd="0" presId="urn:microsoft.com/office/officeart/2005/8/layout/hierarchy3"/>
    <dgm:cxn modelId="{062460EA-1346-4DD7-9B74-D1BE452F2939}" type="presParOf" srcId="{D55076B5-64F6-4C2D-B1B3-BA67F86B1B3B}" destId="{9B566C43-7892-4176-8F72-873840D9EE32}" srcOrd="0" destOrd="0" presId="urn:microsoft.com/office/officeart/2005/8/layout/hierarchy3"/>
    <dgm:cxn modelId="{8CC9EA3E-DA7C-4F89-92BB-458E3B41BE14}" type="presParOf" srcId="{9B566C43-7892-4176-8F72-873840D9EE32}" destId="{573A1EBE-514F-4B61-8668-67248178DCB8}" srcOrd="0" destOrd="0" presId="urn:microsoft.com/office/officeart/2005/8/layout/hierarchy3"/>
    <dgm:cxn modelId="{61B9DF12-F96A-4BE1-AAD0-95C211AFA317}" type="presParOf" srcId="{573A1EBE-514F-4B61-8668-67248178DCB8}" destId="{F399F09B-B020-41DD-95E1-A0B81CA8F0E3}" srcOrd="0" destOrd="0" presId="urn:microsoft.com/office/officeart/2005/8/layout/hierarchy3"/>
    <dgm:cxn modelId="{A31C0C63-CBF4-4714-9EA5-5D4B7DCC229C}" type="presParOf" srcId="{573A1EBE-514F-4B61-8668-67248178DCB8}" destId="{CFCAEE19-42CF-436C-AE07-E981961BF702}" srcOrd="1" destOrd="0" presId="urn:microsoft.com/office/officeart/2005/8/layout/hierarchy3"/>
    <dgm:cxn modelId="{0A64FDF3-1AB1-4753-B28D-3FDE66982EE4}" type="presParOf" srcId="{9B566C43-7892-4176-8F72-873840D9EE32}" destId="{9E9320C3-9099-46A2-95EC-02508B53CD33}" srcOrd="1" destOrd="0" presId="urn:microsoft.com/office/officeart/2005/8/layout/hierarchy3"/>
    <dgm:cxn modelId="{91BA423D-B0B0-4B9B-8676-27E9B0E61515}" type="presParOf" srcId="{9E9320C3-9099-46A2-95EC-02508B53CD33}" destId="{40978076-9280-4D07-B0AB-CAC834506C05}" srcOrd="0" destOrd="0" presId="urn:microsoft.com/office/officeart/2005/8/layout/hierarchy3"/>
    <dgm:cxn modelId="{2F76711F-C634-4965-BAB0-5492FB6C3C50}" type="presParOf" srcId="{9E9320C3-9099-46A2-95EC-02508B53CD33}" destId="{85366310-4A27-4EC8-8695-68487BE1F58B}" srcOrd="1" destOrd="0" presId="urn:microsoft.com/office/officeart/2005/8/layout/hierarchy3"/>
    <dgm:cxn modelId="{E0EA366C-1576-49FA-85DA-C66C8969DCF6}" type="presParOf" srcId="{9E9320C3-9099-46A2-95EC-02508B53CD33}" destId="{AA916FAA-6BBD-4477-945A-6919FDE79EA5}" srcOrd="2" destOrd="0" presId="urn:microsoft.com/office/officeart/2005/8/layout/hierarchy3"/>
    <dgm:cxn modelId="{82D27586-FEBD-44BC-BD4D-CCC0E3C30267}" type="presParOf" srcId="{9E9320C3-9099-46A2-95EC-02508B53CD33}" destId="{D3F1F26E-43BD-4F31-84DF-FED02BE81A14}" srcOrd="3" destOrd="0" presId="urn:microsoft.com/office/officeart/2005/8/layout/hierarchy3"/>
    <dgm:cxn modelId="{6F7BC7F1-1F29-40AB-B8B6-AF953C9BDD4D}" type="presParOf" srcId="{D55076B5-64F6-4C2D-B1B3-BA67F86B1B3B}" destId="{A6153C10-1D0F-4B62-9846-BD09BB5DF3C9}" srcOrd="1" destOrd="0" presId="urn:microsoft.com/office/officeart/2005/8/layout/hierarchy3"/>
    <dgm:cxn modelId="{237F298F-FCE1-439B-9E17-888F9129E8B0}" type="presParOf" srcId="{A6153C10-1D0F-4B62-9846-BD09BB5DF3C9}" destId="{9B4446E8-D474-4C23-B40A-8763EF5E08F8}" srcOrd="0" destOrd="0" presId="urn:microsoft.com/office/officeart/2005/8/layout/hierarchy3"/>
    <dgm:cxn modelId="{769C5346-BBA5-4774-8F17-D13F5FCB9E5E}" type="presParOf" srcId="{9B4446E8-D474-4C23-B40A-8763EF5E08F8}" destId="{F08A6B9A-AE4F-4DF5-8D2B-3784A256E3BD}" srcOrd="0" destOrd="0" presId="urn:microsoft.com/office/officeart/2005/8/layout/hierarchy3"/>
    <dgm:cxn modelId="{44F77B1F-A2DB-4546-B89D-5C9FA48BD083}" type="presParOf" srcId="{9B4446E8-D474-4C23-B40A-8763EF5E08F8}" destId="{C19DB93E-85DC-465B-94FA-6A5D03B869B3}" srcOrd="1" destOrd="0" presId="urn:microsoft.com/office/officeart/2005/8/layout/hierarchy3"/>
    <dgm:cxn modelId="{DEC46384-078D-49FF-8306-6E05B87C6778}" type="presParOf" srcId="{A6153C10-1D0F-4B62-9846-BD09BB5DF3C9}" destId="{770FE3FB-A64E-4C4E-9136-9B0D89C3B72A}" srcOrd="1" destOrd="0" presId="urn:microsoft.com/office/officeart/2005/8/layout/hierarchy3"/>
    <dgm:cxn modelId="{67296609-BA45-4CF2-B11B-192E88545AAD}" type="presParOf" srcId="{770FE3FB-A64E-4C4E-9136-9B0D89C3B72A}" destId="{CF0852DC-B3E3-475C-B4B0-0822B90436F7}" srcOrd="0" destOrd="0" presId="urn:microsoft.com/office/officeart/2005/8/layout/hierarchy3"/>
    <dgm:cxn modelId="{C17D5552-2A73-451B-983F-1546D5BA21D5}" type="presParOf" srcId="{770FE3FB-A64E-4C4E-9136-9B0D89C3B72A}" destId="{BA5C4976-2374-4300-BF08-77FA2825FB70}"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BD61F9-C979-4FCB-A3C3-D3DE1FE4DE97}"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ru-RU"/>
        </a:p>
      </dgm:t>
    </dgm:pt>
    <dgm:pt modelId="{EC7AB8E5-D41A-4AF3-B0B4-F7E6D8C376E9}">
      <dgm:prSet phldrT="[Текст]" custT="1"/>
      <dgm:spPr/>
      <dgm:t>
        <a:bodyPr vert="vert" anchor="t" anchorCtr="1"/>
        <a:lstStyle/>
        <a:p>
          <a:endParaRPr lang="ru-RU" sz="2000" b="1" dirty="0"/>
        </a:p>
        <a:p>
          <a:r>
            <a:rPr lang="ru-RU" sz="2000" b="1" dirty="0"/>
            <a:t>Участие Ассоциации в реализации НМО</a:t>
          </a:r>
          <a:endParaRPr lang="ru-RU" sz="2400" b="1" dirty="0"/>
        </a:p>
        <a:p>
          <a:endParaRPr lang="ru-RU" sz="1600" dirty="0"/>
        </a:p>
      </dgm:t>
    </dgm:pt>
    <dgm:pt modelId="{23C1BB6B-41DD-489A-9551-BFD93E12353A}" type="parTrans" cxnId="{D3F4FC3B-3373-46A2-9D6B-2B567F185C1C}">
      <dgm:prSet/>
      <dgm:spPr/>
      <dgm:t>
        <a:bodyPr/>
        <a:lstStyle/>
        <a:p>
          <a:endParaRPr lang="ru-RU"/>
        </a:p>
      </dgm:t>
    </dgm:pt>
    <dgm:pt modelId="{2D3839BB-DB3F-4027-B969-5219EA13AD9B}" type="sibTrans" cxnId="{D3F4FC3B-3373-46A2-9D6B-2B567F185C1C}">
      <dgm:prSet/>
      <dgm:spPr/>
      <dgm:t>
        <a:bodyPr/>
        <a:lstStyle/>
        <a:p>
          <a:endParaRPr lang="ru-RU"/>
        </a:p>
      </dgm:t>
    </dgm:pt>
    <dgm:pt modelId="{85CEE285-0946-4869-8554-9ECB0670B94B}">
      <dgm:prSet phldrT="[Текст]"/>
      <dgm:spPr/>
      <dgm:t>
        <a:bodyPr/>
        <a:lstStyle/>
        <a:p>
          <a:r>
            <a:rPr lang="ru-RU" b="1" dirty="0"/>
            <a:t>Регулярно определять образовательные потребности специалистов</a:t>
          </a:r>
        </a:p>
      </dgm:t>
    </dgm:pt>
    <dgm:pt modelId="{BE73817A-4728-404C-BABD-C42E49935B48}" type="parTrans" cxnId="{33F40557-2E20-49B3-A489-AE4205033774}">
      <dgm:prSet/>
      <dgm:spPr/>
      <dgm:t>
        <a:bodyPr/>
        <a:lstStyle/>
        <a:p>
          <a:endParaRPr lang="ru-RU"/>
        </a:p>
      </dgm:t>
    </dgm:pt>
    <dgm:pt modelId="{087C6609-AEEF-4F32-B5DA-74749F9531BB}" type="sibTrans" cxnId="{33F40557-2E20-49B3-A489-AE4205033774}">
      <dgm:prSet/>
      <dgm:spPr/>
      <dgm:t>
        <a:bodyPr/>
        <a:lstStyle/>
        <a:p>
          <a:endParaRPr lang="ru-RU"/>
        </a:p>
      </dgm:t>
    </dgm:pt>
    <dgm:pt modelId="{09EB1C0E-8326-47FA-BD1C-DFCF575A8E47}">
      <dgm:prSet phldrT="[Текст]"/>
      <dgm:spPr/>
      <dgm:t>
        <a:bodyPr/>
        <a:lstStyle/>
        <a:p>
          <a:r>
            <a:rPr lang="ru-RU" b="1" dirty="0"/>
            <a:t>Составлять/корректировать план образовательных мероприятий с учетом потребностей</a:t>
          </a:r>
        </a:p>
      </dgm:t>
    </dgm:pt>
    <dgm:pt modelId="{B8EE8A2D-6B09-426D-A6DD-5D0CA8ED2855}" type="parTrans" cxnId="{76D77FB5-AA4E-4577-BEBE-1DB0E002FFF2}">
      <dgm:prSet/>
      <dgm:spPr/>
      <dgm:t>
        <a:bodyPr/>
        <a:lstStyle/>
        <a:p>
          <a:endParaRPr lang="ru-RU"/>
        </a:p>
      </dgm:t>
    </dgm:pt>
    <dgm:pt modelId="{55607E62-AD53-49FF-A33C-E785F924EAB6}" type="sibTrans" cxnId="{76D77FB5-AA4E-4577-BEBE-1DB0E002FFF2}">
      <dgm:prSet/>
      <dgm:spPr/>
      <dgm:t>
        <a:bodyPr/>
        <a:lstStyle/>
        <a:p>
          <a:endParaRPr lang="ru-RU"/>
        </a:p>
      </dgm:t>
    </dgm:pt>
    <dgm:pt modelId="{4DC1C045-5401-4E1F-ACFF-286968AE61B0}">
      <dgm:prSet phldrT="[Текст]" custT="1"/>
      <dgm:spPr/>
      <dgm:t>
        <a:bodyPr/>
        <a:lstStyle/>
        <a:p>
          <a:r>
            <a:rPr lang="ru-RU" sz="1400" b="1" dirty="0"/>
            <a:t>Проводить очные и дистанционные мероприятия</a:t>
          </a:r>
        </a:p>
      </dgm:t>
    </dgm:pt>
    <dgm:pt modelId="{8B371138-7C09-4BBE-B9CB-34ECF4FCDB68}" type="parTrans" cxnId="{06AE12C8-5CDC-4C7C-B8D0-C46AF058ADC1}">
      <dgm:prSet/>
      <dgm:spPr/>
      <dgm:t>
        <a:bodyPr/>
        <a:lstStyle/>
        <a:p>
          <a:endParaRPr lang="ru-RU"/>
        </a:p>
      </dgm:t>
    </dgm:pt>
    <dgm:pt modelId="{79BD9B97-048A-49C7-86DA-6F15BC13525E}" type="sibTrans" cxnId="{06AE12C8-5CDC-4C7C-B8D0-C46AF058ADC1}">
      <dgm:prSet/>
      <dgm:spPr/>
      <dgm:t>
        <a:bodyPr/>
        <a:lstStyle/>
        <a:p>
          <a:endParaRPr lang="ru-RU"/>
        </a:p>
      </dgm:t>
    </dgm:pt>
    <dgm:pt modelId="{600E272A-02EE-4701-905C-FDDB2FB8D3B1}">
      <dgm:prSet custT="1"/>
      <dgm:spPr/>
      <dgm:t>
        <a:bodyPr/>
        <a:lstStyle/>
        <a:p>
          <a:r>
            <a:rPr lang="ru-RU" sz="1400" b="1" dirty="0"/>
            <a:t>Разрабатывать электронные учебные модули</a:t>
          </a:r>
        </a:p>
        <a:p>
          <a:endParaRPr lang="ru-RU" sz="1400" b="1" dirty="0"/>
        </a:p>
      </dgm:t>
    </dgm:pt>
    <dgm:pt modelId="{8D530A9A-446F-4513-8CED-5059F7265AD2}" type="parTrans" cxnId="{08238895-8172-41D4-9E05-6EF2F3B6B485}">
      <dgm:prSet/>
      <dgm:spPr/>
      <dgm:t>
        <a:bodyPr/>
        <a:lstStyle/>
        <a:p>
          <a:endParaRPr lang="ru-RU"/>
        </a:p>
      </dgm:t>
    </dgm:pt>
    <dgm:pt modelId="{118C2675-0433-4D24-8709-6D2725DE9C0D}" type="sibTrans" cxnId="{08238895-8172-41D4-9E05-6EF2F3B6B485}">
      <dgm:prSet/>
      <dgm:spPr/>
      <dgm:t>
        <a:bodyPr/>
        <a:lstStyle/>
        <a:p>
          <a:endParaRPr lang="ru-RU"/>
        </a:p>
      </dgm:t>
    </dgm:pt>
    <dgm:pt modelId="{94E2F89C-1B4A-4074-A2EA-74432FB04C09}" type="pres">
      <dgm:prSet presAssocID="{92BD61F9-C979-4FCB-A3C3-D3DE1FE4DE97}" presName="Name0" presStyleCnt="0">
        <dgm:presLayoutVars>
          <dgm:chPref val="1"/>
          <dgm:dir/>
          <dgm:animOne val="branch"/>
          <dgm:animLvl val="lvl"/>
          <dgm:resizeHandles val="exact"/>
        </dgm:presLayoutVars>
      </dgm:prSet>
      <dgm:spPr/>
      <dgm:t>
        <a:bodyPr/>
        <a:lstStyle/>
        <a:p>
          <a:endParaRPr lang="ru-RU"/>
        </a:p>
      </dgm:t>
    </dgm:pt>
    <dgm:pt modelId="{44FB0888-0308-44FD-8330-B556D61FBFF2}" type="pres">
      <dgm:prSet presAssocID="{EC7AB8E5-D41A-4AF3-B0B4-F7E6D8C376E9}" presName="root1" presStyleCnt="0"/>
      <dgm:spPr/>
    </dgm:pt>
    <dgm:pt modelId="{0C6D738F-10A5-4CED-BC03-F382C2F2812C}" type="pres">
      <dgm:prSet presAssocID="{EC7AB8E5-D41A-4AF3-B0B4-F7E6D8C376E9}" presName="LevelOneTextNode" presStyleLbl="node0" presStyleIdx="0" presStyleCnt="1" custScaleX="557828" custScaleY="121882" custLinFactNeighborX="-19739" custLinFactNeighborY="926">
        <dgm:presLayoutVars>
          <dgm:chPref val="3"/>
        </dgm:presLayoutVars>
      </dgm:prSet>
      <dgm:spPr/>
      <dgm:t>
        <a:bodyPr/>
        <a:lstStyle/>
        <a:p>
          <a:endParaRPr lang="ru-RU"/>
        </a:p>
      </dgm:t>
    </dgm:pt>
    <dgm:pt modelId="{FCF50EEF-E550-4334-8C4B-ED0C4A6CC5FC}" type="pres">
      <dgm:prSet presAssocID="{EC7AB8E5-D41A-4AF3-B0B4-F7E6D8C376E9}" presName="level2hierChild" presStyleCnt="0"/>
      <dgm:spPr/>
    </dgm:pt>
    <dgm:pt modelId="{E7D11BAD-B4EF-45A2-9403-2BF7AC34AF22}" type="pres">
      <dgm:prSet presAssocID="{BE73817A-4728-404C-BABD-C42E49935B48}" presName="conn2-1" presStyleLbl="parChTrans1D2" presStyleIdx="0" presStyleCnt="4"/>
      <dgm:spPr/>
      <dgm:t>
        <a:bodyPr/>
        <a:lstStyle/>
        <a:p>
          <a:endParaRPr lang="ru-RU"/>
        </a:p>
      </dgm:t>
    </dgm:pt>
    <dgm:pt modelId="{124E1208-7B20-487D-9B78-BE597BE42901}" type="pres">
      <dgm:prSet presAssocID="{BE73817A-4728-404C-BABD-C42E49935B48}" presName="connTx" presStyleLbl="parChTrans1D2" presStyleIdx="0" presStyleCnt="4"/>
      <dgm:spPr/>
      <dgm:t>
        <a:bodyPr/>
        <a:lstStyle/>
        <a:p>
          <a:endParaRPr lang="ru-RU"/>
        </a:p>
      </dgm:t>
    </dgm:pt>
    <dgm:pt modelId="{F07A773F-572D-4139-85C7-97624F15F6F5}" type="pres">
      <dgm:prSet presAssocID="{85CEE285-0946-4869-8554-9ECB0670B94B}" presName="root2" presStyleCnt="0"/>
      <dgm:spPr/>
    </dgm:pt>
    <dgm:pt modelId="{4887FF94-49AD-4E6B-AB62-FEAB5981B4DE}" type="pres">
      <dgm:prSet presAssocID="{85CEE285-0946-4869-8554-9ECB0670B94B}" presName="LevelTwoTextNode" presStyleLbl="node2" presStyleIdx="0" presStyleCnt="4" custScaleX="134213" custScaleY="133213">
        <dgm:presLayoutVars>
          <dgm:chPref val="3"/>
        </dgm:presLayoutVars>
      </dgm:prSet>
      <dgm:spPr/>
      <dgm:t>
        <a:bodyPr/>
        <a:lstStyle/>
        <a:p>
          <a:endParaRPr lang="ru-RU"/>
        </a:p>
      </dgm:t>
    </dgm:pt>
    <dgm:pt modelId="{20D59602-767A-4D12-9B05-0F8504DCC637}" type="pres">
      <dgm:prSet presAssocID="{85CEE285-0946-4869-8554-9ECB0670B94B}" presName="level3hierChild" presStyleCnt="0"/>
      <dgm:spPr/>
    </dgm:pt>
    <dgm:pt modelId="{BB14CD44-CB28-4136-ACA5-5F2D682DB5EE}" type="pres">
      <dgm:prSet presAssocID="{B8EE8A2D-6B09-426D-A6DD-5D0CA8ED2855}" presName="conn2-1" presStyleLbl="parChTrans1D2" presStyleIdx="1" presStyleCnt="4"/>
      <dgm:spPr/>
      <dgm:t>
        <a:bodyPr/>
        <a:lstStyle/>
        <a:p>
          <a:endParaRPr lang="ru-RU"/>
        </a:p>
      </dgm:t>
    </dgm:pt>
    <dgm:pt modelId="{620D635C-E366-4A7E-9D52-1DAA382D88D9}" type="pres">
      <dgm:prSet presAssocID="{B8EE8A2D-6B09-426D-A6DD-5D0CA8ED2855}" presName="connTx" presStyleLbl="parChTrans1D2" presStyleIdx="1" presStyleCnt="4"/>
      <dgm:spPr/>
      <dgm:t>
        <a:bodyPr/>
        <a:lstStyle/>
        <a:p>
          <a:endParaRPr lang="ru-RU"/>
        </a:p>
      </dgm:t>
    </dgm:pt>
    <dgm:pt modelId="{4BC584A4-5EBF-476A-BBF5-4BBE51230F84}" type="pres">
      <dgm:prSet presAssocID="{09EB1C0E-8326-47FA-BD1C-DFCF575A8E47}" presName="root2" presStyleCnt="0"/>
      <dgm:spPr/>
    </dgm:pt>
    <dgm:pt modelId="{9815D896-D1B5-4AD1-A9C8-C7BBC6738CCB}" type="pres">
      <dgm:prSet presAssocID="{09EB1C0E-8326-47FA-BD1C-DFCF575A8E47}" presName="LevelTwoTextNode" presStyleLbl="node2" presStyleIdx="1" presStyleCnt="4" custScaleX="131130" custScaleY="143700" custLinFactNeighborX="1393" custLinFactNeighborY="-2546">
        <dgm:presLayoutVars>
          <dgm:chPref val="3"/>
        </dgm:presLayoutVars>
      </dgm:prSet>
      <dgm:spPr/>
      <dgm:t>
        <a:bodyPr/>
        <a:lstStyle/>
        <a:p>
          <a:endParaRPr lang="ru-RU"/>
        </a:p>
      </dgm:t>
    </dgm:pt>
    <dgm:pt modelId="{81BC3173-B980-43D0-8803-07E2C35C5E4C}" type="pres">
      <dgm:prSet presAssocID="{09EB1C0E-8326-47FA-BD1C-DFCF575A8E47}" presName="level3hierChild" presStyleCnt="0"/>
      <dgm:spPr/>
    </dgm:pt>
    <dgm:pt modelId="{CBCA3BD8-D74F-481C-A29B-8287B5857098}" type="pres">
      <dgm:prSet presAssocID="{8B371138-7C09-4BBE-B9CB-34ECF4FCDB68}" presName="conn2-1" presStyleLbl="parChTrans1D2" presStyleIdx="2" presStyleCnt="4"/>
      <dgm:spPr/>
      <dgm:t>
        <a:bodyPr/>
        <a:lstStyle/>
        <a:p>
          <a:endParaRPr lang="ru-RU"/>
        </a:p>
      </dgm:t>
    </dgm:pt>
    <dgm:pt modelId="{F6CBDEF0-EDD4-4323-A3C1-EC27321CF83C}" type="pres">
      <dgm:prSet presAssocID="{8B371138-7C09-4BBE-B9CB-34ECF4FCDB68}" presName="connTx" presStyleLbl="parChTrans1D2" presStyleIdx="2" presStyleCnt="4"/>
      <dgm:spPr/>
      <dgm:t>
        <a:bodyPr/>
        <a:lstStyle/>
        <a:p>
          <a:endParaRPr lang="ru-RU"/>
        </a:p>
      </dgm:t>
    </dgm:pt>
    <dgm:pt modelId="{8AD3FD73-3A81-4D8A-8095-6EB75F35A7E2}" type="pres">
      <dgm:prSet presAssocID="{4DC1C045-5401-4E1F-ACFF-286968AE61B0}" presName="root2" presStyleCnt="0"/>
      <dgm:spPr/>
    </dgm:pt>
    <dgm:pt modelId="{5BEEFD42-33C1-4435-AAA6-4EDAB354351A}" type="pres">
      <dgm:prSet presAssocID="{4DC1C045-5401-4E1F-ACFF-286968AE61B0}" presName="LevelTwoTextNode" presStyleLbl="node2" presStyleIdx="2" presStyleCnt="4" custScaleX="133916" custScaleY="150047">
        <dgm:presLayoutVars>
          <dgm:chPref val="3"/>
        </dgm:presLayoutVars>
      </dgm:prSet>
      <dgm:spPr/>
      <dgm:t>
        <a:bodyPr/>
        <a:lstStyle/>
        <a:p>
          <a:endParaRPr lang="ru-RU"/>
        </a:p>
      </dgm:t>
    </dgm:pt>
    <dgm:pt modelId="{2672161A-FCE1-4CB2-9248-E95253CB63A1}" type="pres">
      <dgm:prSet presAssocID="{4DC1C045-5401-4E1F-ACFF-286968AE61B0}" presName="level3hierChild" presStyleCnt="0"/>
      <dgm:spPr/>
    </dgm:pt>
    <dgm:pt modelId="{AD1F34CA-A9FA-484F-855A-9B5B60B7AB9D}" type="pres">
      <dgm:prSet presAssocID="{8D530A9A-446F-4513-8CED-5059F7265AD2}" presName="conn2-1" presStyleLbl="parChTrans1D2" presStyleIdx="3" presStyleCnt="4"/>
      <dgm:spPr/>
      <dgm:t>
        <a:bodyPr/>
        <a:lstStyle/>
        <a:p>
          <a:endParaRPr lang="ru-RU"/>
        </a:p>
      </dgm:t>
    </dgm:pt>
    <dgm:pt modelId="{913624DB-7EC4-41D2-B49F-42C3A22EB851}" type="pres">
      <dgm:prSet presAssocID="{8D530A9A-446F-4513-8CED-5059F7265AD2}" presName="connTx" presStyleLbl="parChTrans1D2" presStyleIdx="3" presStyleCnt="4"/>
      <dgm:spPr/>
      <dgm:t>
        <a:bodyPr/>
        <a:lstStyle/>
        <a:p>
          <a:endParaRPr lang="ru-RU"/>
        </a:p>
      </dgm:t>
    </dgm:pt>
    <dgm:pt modelId="{21A866BD-A592-4ABE-A5C8-021EC0A3AC52}" type="pres">
      <dgm:prSet presAssocID="{600E272A-02EE-4701-905C-FDDB2FB8D3B1}" presName="root2" presStyleCnt="0"/>
      <dgm:spPr/>
    </dgm:pt>
    <dgm:pt modelId="{13E690F4-03C9-44DF-A41B-A078993E00EF}" type="pres">
      <dgm:prSet presAssocID="{600E272A-02EE-4701-905C-FDDB2FB8D3B1}" presName="LevelTwoTextNode" presStyleLbl="node2" presStyleIdx="3" presStyleCnt="4" custScaleX="133916" custScaleY="160120">
        <dgm:presLayoutVars>
          <dgm:chPref val="3"/>
        </dgm:presLayoutVars>
      </dgm:prSet>
      <dgm:spPr/>
      <dgm:t>
        <a:bodyPr/>
        <a:lstStyle/>
        <a:p>
          <a:endParaRPr lang="ru-RU"/>
        </a:p>
      </dgm:t>
    </dgm:pt>
    <dgm:pt modelId="{EE9D55BD-A596-4F54-8A95-08091E6E66F5}" type="pres">
      <dgm:prSet presAssocID="{600E272A-02EE-4701-905C-FDDB2FB8D3B1}" presName="level3hierChild" presStyleCnt="0"/>
      <dgm:spPr/>
    </dgm:pt>
  </dgm:ptLst>
  <dgm:cxnLst>
    <dgm:cxn modelId="{3502116A-42FA-4033-94D0-D652D18C62D1}" type="presOf" srcId="{8B371138-7C09-4BBE-B9CB-34ECF4FCDB68}" destId="{CBCA3BD8-D74F-481C-A29B-8287B5857098}" srcOrd="0" destOrd="0" presId="urn:microsoft.com/office/officeart/2008/layout/HorizontalMultiLevelHierarchy"/>
    <dgm:cxn modelId="{33F40557-2E20-49B3-A489-AE4205033774}" srcId="{EC7AB8E5-D41A-4AF3-B0B4-F7E6D8C376E9}" destId="{85CEE285-0946-4869-8554-9ECB0670B94B}" srcOrd="0" destOrd="0" parTransId="{BE73817A-4728-404C-BABD-C42E49935B48}" sibTransId="{087C6609-AEEF-4F32-B5DA-74749F9531BB}"/>
    <dgm:cxn modelId="{74A9D16F-B505-4FAE-97F8-DF2263FF1ADF}" type="presOf" srcId="{BE73817A-4728-404C-BABD-C42E49935B48}" destId="{E7D11BAD-B4EF-45A2-9403-2BF7AC34AF22}" srcOrd="0" destOrd="0" presId="urn:microsoft.com/office/officeart/2008/layout/HorizontalMultiLevelHierarchy"/>
    <dgm:cxn modelId="{DC62D54E-602E-487D-9744-856D79C5D6F3}" type="presOf" srcId="{09EB1C0E-8326-47FA-BD1C-DFCF575A8E47}" destId="{9815D896-D1B5-4AD1-A9C8-C7BBC6738CCB}" srcOrd="0" destOrd="0" presId="urn:microsoft.com/office/officeart/2008/layout/HorizontalMultiLevelHierarchy"/>
    <dgm:cxn modelId="{D3F4FC3B-3373-46A2-9D6B-2B567F185C1C}" srcId="{92BD61F9-C979-4FCB-A3C3-D3DE1FE4DE97}" destId="{EC7AB8E5-D41A-4AF3-B0B4-F7E6D8C376E9}" srcOrd="0" destOrd="0" parTransId="{23C1BB6B-41DD-489A-9551-BFD93E12353A}" sibTransId="{2D3839BB-DB3F-4027-B969-5219EA13AD9B}"/>
    <dgm:cxn modelId="{4D6595AC-F2FC-47CE-AA1A-FD4FCF781116}" type="presOf" srcId="{600E272A-02EE-4701-905C-FDDB2FB8D3B1}" destId="{13E690F4-03C9-44DF-A41B-A078993E00EF}" srcOrd="0" destOrd="0" presId="urn:microsoft.com/office/officeart/2008/layout/HorizontalMultiLevelHierarchy"/>
    <dgm:cxn modelId="{7B744B21-90FF-4754-A2DA-16D9D07D1A78}" type="presOf" srcId="{8B371138-7C09-4BBE-B9CB-34ECF4FCDB68}" destId="{F6CBDEF0-EDD4-4323-A3C1-EC27321CF83C}" srcOrd="1" destOrd="0" presId="urn:microsoft.com/office/officeart/2008/layout/HorizontalMultiLevelHierarchy"/>
    <dgm:cxn modelId="{5E7D8FA1-7AD0-4383-A941-EF8CE92F5647}" type="presOf" srcId="{4DC1C045-5401-4E1F-ACFF-286968AE61B0}" destId="{5BEEFD42-33C1-4435-AAA6-4EDAB354351A}" srcOrd="0" destOrd="0" presId="urn:microsoft.com/office/officeart/2008/layout/HorizontalMultiLevelHierarchy"/>
    <dgm:cxn modelId="{7CD779AA-FEC9-4956-BB57-6D2BBFC3CC8A}" type="presOf" srcId="{8D530A9A-446F-4513-8CED-5059F7265AD2}" destId="{AD1F34CA-A9FA-484F-855A-9B5B60B7AB9D}" srcOrd="0" destOrd="0" presId="urn:microsoft.com/office/officeart/2008/layout/HorizontalMultiLevelHierarchy"/>
    <dgm:cxn modelId="{76D77FB5-AA4E-4577-BEBE-1DB0E002FFF2}" srcId="{EC7AB8E5-D41A-4AF3-B0B4-F7E6D8C376E9}" destId="{09EB1C0E-8326-47FA-BD1C-DFCF575A8E47}" srcOrd="1" destOrd="0" parTransId="{B8EE8A2D-6B09-426D-A6DD-5D0CA8ED2855}" sibTransId="{55607E62-AD53-49FF-A33C-E785F924EAB6}"/>
    <dgm:cxn modelId="{4F5FC593-8F1D-4634-BDA7-03E66291E7FD}" type="presOf" srcId="{BE73817A-4728-404C-BABD-C42E49935B48}" destId="{124E1208-7B20-487D-9B78-BE597BE42901}" srcOrd="1" destOrd="0" presId="urn:microsoft.com/office/officeart/2008/layout/HorizontalMultiLevelHierarchy"/>
    <dgm:cxn modelId="{3D6F8D5A-EC34-41F3-A142-6214759B270B}" type="presOf" srcId="{B8EE8A2D-6B09-426D-A6DD-5D0CA8ED2855}" destId="{620D635C-E366-4A7E-9D52-1DAA382D88D9}" srcOrd="1" destOrd="0" presId="urn:microsoft.com/office/officeart/2008/layout/HorizontalMultiLevelHierarchy"/>
    <dgm:cxn modelId="{BA063A11-28EE-48D4-AAD5-3E13FA0A39A0}" type="presOf" srcId="{85CEE285-0946-4869-8554-9ECB0670B94B}" destId="{4887FF94-49AD-4E6B-AB62-FEAB5981B4DE}" srcOrd="0" destOrd="0" presId="urn:microsoft.com/office/officeart/2008/layout/HorizontalMultiLevelHierarchy"/>
    <dgm:cxn modelId="{3E338574-C206-4647-ABE5-FD113BF12180}" type="presOf" srcId="{EC7AB8E5-D41A-4AF3-B0B4-F7E6D8C376E9}" destId="{0C6D738F-10A5-4CED-BC03-F382C2F2812C}" srcOrd="0" destOrd="0" presId="urn:microsoft.com/office/officeart/2008/layout/HorizontalMultiLevelHierarchy"/>
    <dgm:cxn modelId="{5EEC7576-2687-4998-B4E1-A93D51CB7321}" type="presOf" srcId="{B8EE8A2D-6B09-426D-A6DD-5D0CA8ED2855}" destId="{BB14CD44-CB28-4136-ACA5-5F2D682DB5EE}" srcOrd="0" destOrd="0" presId="urn:microsoft.com/office/officeart/2008/layout/HorizontalMultiLevelHierarchy"/>
    <dgm:cxn modelId="{06AE12C8-5CDC-4C7C-B8D0-C46AF058ADC1}" srcId="{EC7AB8E5-D41A-4AF3-B0B4-F7E6D8C376E9}" destId="{4DC1C045-5401-4E1F-ACFF-286968AE61B0}" srcOrd="2" destOrd="0" parTransId="{8B371138-7C09-4BBE-B9CB-34ECF4FCDB68}" sibTransId="{79BD9B97-048A-49C7-86DA-6F15BC13525E}"/>
    <dgm:cxn modelId="{08238895-8172-41D4-9E05-6EF2F3B6B485}" srcId="{EC7AB8E5-D41A-4AF3-B0B4-F7E6D8C376E9}" destId="{600E272A-02EE-4701-905C-FDDB2FB8D3B1}" srcOrd="3" destOrd="0" parTransId="{8D530A9A-446F-4513-8CED-5059F7265AD2}" sibTransId="{118C2675-0433-4D24-8709-6D2725DE9C0D}"/>
    <dgm:cxn modelId="{C0DE572E-F59C-4215-90B6-3535172CFAF4}" type="presOf" srcId="{8D530A9A-446F-4513-8CED-5059F7265AD2}" destId="{913624DB-7EC4-41D2-B49F-42C3A22EB851}" srcOrd="1" destOrd="0" presId="urn:microsoft.com/office/officeart/2008/layout/HorizontalMultiLevelHierarchy"/>
    <dgm:cxn modelId="{986BD0D5-5421-4C84-B752-D1C90212D808}" type="presOf" srcId="{92BD61F9-C979-4FCB-A3C3-D3DE1FE4DE97}" destId="{94E2F89C-1B4A-4074-A2EA-74432FB04C09}" srcOrd="0" destOrd="0" presId="urn:microsoft.com/office/officeart/2008/layout/HorizontalMultiLevelHierarchy"/>
    <dgm:cxn modelId="{1F2E8BDA-BA18-4634-AC70-2FFBA13602F7}" type="presParOf" srcId="{94E2F89C-1B4A-4074-A2EA-74432FB04C09}" destId="{44FB0888-0308-44FD-8330-B556D61FBFF2}" srcOrd="0" destOrd="0" presId="urn:microsoft.com/office/officeart/2008/layout/HorizontalMultiLevelHierarchy"/>
    <dgm:cxn modelId="{EC13BF04-1434-45C7-882D-46D4ADB8092D}" type="presParOf" srcId="{44FB0888-0308-44FD-8330-B556D61FBFF2}" destId="{0C6D738F-10A5-4CED-BC03-F382C2F2812C}" srcOrd="0" destOrd="0" presId="urn:microsoft.com/office/officeart/2008/layout/HorizontalMultiLevelHierarchy"/>
    <dgm:cxn modelId="{606FBE67-6C8F-4BAE-99D4-35F3B4595F20}" type="presParOf" srcId="{44FB0888-0308-44FD-8330-B556D61FBFF2}" destId="{FCF50EEF-E550-4334-8C4B-ED0C4A6CC5FC}" srcOrd="1" destOrd="0" presId="urn:microsoft.com/office/officeart/2008/layout/HorizontalMultiLevelHierarchy"/>
    <dgm:cxn modelId="{3C5F73D7-DE9E-4A93-8E3D-3B533479D472}" type="presParOf" srcId="{FCF50EEF-E550-4334-8C4B-ED0C4A6CC5FC}" destId="{E7D11BAD-B4EF-45A2-9403-2BF7AC34AF22}" srcOrd="0" destOrd="0" presId="urn:microsoft.com/office/officeart/2008/layout/HorizontalMultiLevelHierarchy"/>
    <dgm:cxn modelId="{6F0BC3A8-2101-448C-976C-2616EF39D748}" type="presParOf" srcId="{E7D11BAD-B4EF-45A2-9403-2BF7AC34AF22}" destId="{124E1208-7B20-487D-9B78-BE597BE42901}" srcOrd="0" destOrd="0" presId="urn:microsoft.com/office/officeart/2008/layout/HorizontalMultiLevelHierarchy"/>
    <dgm:cxn modelId="{763F2103-70D7-46B0-BCB2-65606779F40E}" type="presParOf" srcId="{FCF50EEF-E550-4334-8C4B-ED0C4A6CC5FC}" destId="{F07A773F-572D-4139-85C7-97624F15F6F5}" srcOrd="1" destOrd="0" presId="urn:microsoft.com/office/officeart/2008/layout/HorizontalMultiLevelHierarchy"/>
    <dgm:cxn modelId="{7621580B-F565-424F-8814-5138CDA93F5B}" type="presParOf" srcId="{F07A773F-572D-4139-85C7-97624F15F6F5}" destId="{4887FF94-49AD-4E6B-AB62-FEAB5981B4DE}" srcOrd="0" destOrd="0" presId="urn:microsoft.com/office/officeart/2008/layout/HorizontalMultiLevelHierarchy"/>
    <dgm:cxn modelId="{A75FC8EC-8918-4E2C-B0BB-20153CB78F06}" type="presParOf" srcId="{F07A773F-572D-4139-85C7-97624F15F6F5}" destId="{20D59602-767A-4D12-9B05-0F8504DCC637}" srcOrd="1" destOrd="0" presId="urn:microsoft.com/office/officeart/2008/layout/HorizontalMultiLevelHierarchy"/>
    <dgm:cxn modelId="{D6262792-DB17-4258-A61F-93E119984D20}" type="presParOf" srcId="{FCF50EEF-E550-4334-8C4B-ED0C4A6CC5FC}" destId="{BB14CD44-CB28-4136-ACA5-5F2D682DB5EE}" srcOrd="2" destOrd="0" presId="urn:microsoft.com/office/officeart/2008/layout/HorizontalMultiLevelHierarchy"/>
    <dgm:cxn modelId="{123F03A1-A7DF-4990-B4EF-2F4C4A0E4E0D}" type="presParOf" srcId="{BB14CD44-CB28-4136-ACA5-5F2D682DB5EE}" destId="{620D635C-E366-4A7E-9D52-1DAA382D88D9}" srcOrd="0" destOrd="0" presId="urn:microsoft.com/office/officeart/2008/layout/HorizontalMultiLevelHierarchy"/>
    <dgm:cxn modelId="{52E41022-CE8C-4BB1-A0B2-ECD39667CA02}" type="presParOf" srcId="{FCF50EEF-E550-4334-8C4B-ED0C4A6CC5FC}" destId="{4BC584A4-5EBF-476A-BBF5-4BBE51230F84}" srcOrd="3" destOrd="0" presId="urn:microsoft.com/office/officeart/2008/layout/HorizontalMultiLevelHierarchy"/>
    <dgm:cxn modelId="{C3F1E20D-EB54-493D-A146-E7B9FFFA07F4}" type="presParOf" srcId="{4BC584A4-5EBF-476A-BBF5-4BBE51230F84}" destId="{9815D896-D1B5-4AD1-A9C8-C7BBC6738CCB}" srcOrd="0" destOrd="0" presId="urn:microsoft.com/office/officeart/2008/layout/HorizontalMultiLevelHierarchy"/>
    <dgm:cxn modelId="{A7A81D08-0330-48A3-B67C-AD276B1B82A7}" type="presParOf" srcId="{4BC584A4-5EBF-476A-BBF5-4BBE51230F84}" destId="{81BC3173-B980-43D0-8803-07E2C35C5E4C}" srcOrd="1" destOrd="0" presId="urn:microsoft.com/office/officeart/2008/layout/HorizontalMultiLevelHierarchy"/>
    <dgm:cxn modelId="{AF423E1A-9AE9-4024-8928-CE84903D865B}" type="presParOf" srcId="{FCF50EEF-E550-4334-8C4B-ED0C4A6CC5FC}" destId="{CBCA3BD8-D74F-481C-A29B-8287B5857098}" srcOrd="4" destOrd="0" presId="urn:microsoft.com/office/officeart/2008/layout/HorizontalMultiLevelHierarchy"/>
    <dgm:cxn modelId="{41B09385-3F17-4D39-891E-D6D3E556D5A6}" type="presParOf" srcId="{CBCA3BD8-D74F-481C-A29B-8287B5857098}" destId="{F6CBDEF0-EDD4-4323-A3C1-EC27321CF83C}" srcOrd="0" destOrd="0" presId="urn:microsoft.com/office/officeart/2008/layout/HorizontalMultiLevelHierarchy"/>
    <dgm:cxn modelId="{C9CE8E1C-A903-42CE-BB87-1BD8A08AF89A}" type="presParOf" srcId="{FCF50EEF-E550-4334-8C4B-ED0C4A6CC5FC}" destId="{8AD3FD73-3A81-4D8A-8095-6EB75F35A7E2}" srcOrd="5" destOrd="0" presId="urn:microsoft.com/office/officeart/2008/layout/HorizontalMultiLevelHierarchy"/>
    <dgm:cxn modelId="{0FD54D7E-45E1-426F-921F-3AA68416F2A4}" type="presParOf" srcId="{8AD3FD73-3A81-4D8A-8095-6EB75F35A7E2}" destId="{5BEEFD42-33C1-4435-AAA6-4EDAB354351A}" srcOrd="0" destOrd="0" presId="urn:microsoft.com/office/officeart/2008/layout/HorizontalMultiLevelHierarchy"/>
    <dgm:cxn modelId="{1BD26F08-84DF-4F7B-AA21-8118A224287F}" type="presParOf" srcId="{8AD3FD73-3A81-4D8A-8095-6EB75F35A7E2}" destId="{2672161A-FCE1-4CB2-9248-E95253CB63A1}" srcOrd="1" destOrd="0" presId="urn:microsoft.com/office/officeart/2008/layout/HorizontalMultiLevelHierarchy"/>
    <dgm:cxn modelId="{DA54C66D-1C38-4F5F-88DB-D755E571F0D1}" type="presParOf" srcId="{FCF50EEF-E550-4334-8C4B-ED0C4A6CC5FC}" destId="{AD1F34CA-A9FA-484F-855A-9B5B60B7AB9D}" srcOrd="6" destOrd="0" presId="urn:microsoft.com/office/officeart/2008/layout/HorizontalMultiLevelHierarchy"/>
    <dgm:cxn modelId="{2384D872-E043-4EBA-92E8-7EE81222E1CD}" type="presParOf" srcId="{AD1F34CA-A9FA-484F-855A-9B5B60B7AB9D}" destId="{913624DB-7EC4-41D2-B49F-42C3A22EB851}" srcOrd="0" destOrd="0" presId="urn:microsoft.com/office/officeart/2008/layout/HorizontalMultiLevelHierarchy"/>
    <dgm:cxn modelId="{D88AA5C9-29AD-4F66-82CD-9E37D2F8573C}" type="presParOf" srcId="{FCF50EEF-E550-4334-8C4B-ED0C4A6CC5FC}" destId="{21A866BD-A592-4ABE-A5C8-021EC0A3AC52}" srcOrd="7" destOrd="0" presId="urn:microsoft.com/office/officeart/2008/layout/HorizontalMultiLevelHierarchy"/>
    <dgm:cxn modelId="{FD159F97-02FC-4D96-A569-233ABD34E024}" type="presParOf" srcId="{21A866BD-A592-4ABE-A5C8-021EC0A3AC52}" destId="{13E690F4-03C9-44DF-A41B-A078993E00EF}" srcOrd="0" destOrd="0" presId="urn:microsoft.com/office/officeart/2008/layout/HorizontalMultiLevelHierarchy"/>
    <dgm:cxn modelId="{53252108-365B-4315-8DB5-3D8CA13E2402}" type="presParOf" srcId="{21A866BD-A592-4ABE-A5C8-021EC0A3AC52}" destId="{EE9D55BD-A596-4F54-8A95-08091E6E66F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DC9785-AAD8-4167-BC6B-D08D1254C19A}" type="datetimeFigureOut">
              <a:rPr lang="ru-RU" smtClean="0"/>
              <a:pPr/>
              <a:t>11.04.2018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51B110-EF76-4FC3-A3DB-9810C1BD38E8}" type="slidenum">
              <a:rPr lang="ru-RU" smtClean="0"/>
              <a:pPr/>
              <a:t>‹#›</a:t>
            </a:fld>
            <a:endParaRPr lang="ru-RU"/>
          </a:p>
        </p:txBody>
      </p:sp>
    </p:spTree>
    <p:extLst>
      <p:ext uri="{BB962C8B-B14F-4D97-AF65-F5344CB8AC3E}">
        <p14:creationId xmlns:p14="http://schemas.microsoft.com/office/powerpoint/2010/main" val="3197956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DE49B-8AAF-4E8C-AC54-714E8655F013}" type="datetimeFigureOut">
              <a:rPr lang="ru-RU" smtClean="0"/>
              <a:pPr/>
              <a:t>11.04.2018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D16E3-46AE-4E59-9732-B6993114B41C}" type="slidenum">
              <a:rPr lang="ru-RU" smtClean="0"/>
              <a:pPr/>
              <a:t>‹#›</a:t>
            </a:fld>
            <a:endParaRPr lang="ru-RU"/>
          </a:p>
        </p:txBody>
      </p:sp>
    </p:spTree>
    <p:extLst>
      <p:ext uri="{BB962C8B-B14F-4D97-AF65-F5344CB8AC3E}">
        <p14:creationId xmlns:p14="http://schemas.microsoft.com/office/powerpoint/2010/main" val="2631493112"/>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1D16E3-46AE-4E59-9732-B6993114B41C}" type="slidenum">
              <a:rPr lang="ru-RU" smtClean="0"/>
              <a:pPr/>
              <a:t>1</a:t>
            </a:fld>
            <a:endParaRPr lang="ru-RU"/>
          </a:p>
        </p:txBody>
      </p:sp>
    </p:spTree>
    <p:extLst>
      <p:ext uri="{BB962C8B-B14F-4D97-AF65-F5344CB8AC3E}">
        <p14:creationId xmlns:p14="http://schemas.microsoft.com/office/powerpoint/2010/main" val="3804885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1D16E3-46AE-4E59-9732-B6993114B41C}" type="slidenum">
              <a:rPr lang="ru-RU" smtClean="0"/>
              <a:pPr/>
              <a:t>27</a:t>
            </a:fld>
            <a:endParaRPr lang="ru-RU"/>
          </a:p>
        </p:txBody>
      </p:sp>
    </p:spTree>
    <p:extLst>
      <p:ext uri="{BB962C8B-B14F-4D97-AF65-F5344CB8AC3E}">
        <p14:creationId xmlns:p14="http://schemas.microsoft.com/office/powerpoint/2010/main" val="332367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1D16E3-46AE-4E59-9732-B6993114B41C}" type="slidenum">
              <a:rPr lang="ru-RU" smtClean="0"/>
              <a:pPr/>
              <a:t>39</a:t>
            </a:fld>
            <a:endParaRPr lang="ru-RU"/>
          </a:p>
        </p:txBody>
      </p:sp>
    </p:spTree>
    <p:extLst>
      <p:ext uri="{BB962C8B-B14F-4D97-AF65-F5344CB8AC3E}">
        <p14:creationId xmlns:p14="http://schemas.microsoft.com/office/powerpoint/2010/main" val="63187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4BA6E1E-63C8-43C4-8E3B-943EF85DC92B}" type="slidenum">
              <a:rPr lang="ru-RU" smtClean="0">
                <a:solidFill>
                  <a:prstClr val="black"/>
                </a:solidFill>
              </a:rPr>
              <a:pPr/>
              <a:t>40</a:t>
            </a:fld>
            <a:endParaRPr lang="ru-RU">
              <a:solidFill>
                <a:prstClr val="black"/>
              </a:solidFill>
            </a:endParaRPr>
          </a:p>
        </p:txBody>
      </p:sp>
    </p:spTree>
    <p:extLst>
      <p:ext uri="{BB962C8B-B14F-4D97-AF65-F5344CB8AC3E}">
        <p14:creationId xmlns:p14="http://schemas.microsoft.com/office/powerpoint/2010/main" val="129696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4BA6E1E-63C8-43C4-8E3B-943EF85DC92B}" type="slidenum">
              <a:rPr lang="ru-RU" smtClean="0"/>
              <a:pPr/>
              <a:t>44</a:t>
            </a:fld>
            <a:endParaRPr lang="ru-RU"/>
          </a:p>
        </p:txBody>
      </p:sp>
    </p:spTree>
    <p:extLst>
      <p:ext uri="{BB962C8B-B14F-4D97-AF65-F5344CB8AC3E}">
        <p14:creationId xmlns:p14="http://schemas.microsoft.com/office/powerpoint/2010/main" val="1296966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4BA6E1E-63C8-43C4-8E3B-943EF85DC92B}" type="slidenum">
              <a:rPr lang="ru-RU" smtClean="0"/>
              <a:pPr/>
              <a:t>45</a:t>
            </a:fld>
            <a:endParaRPr lang="ru-RU"/>
          </a:p>
        </p:txBody>
      </p:sp>
    </p:spTree>
    <p:extLst>
      <p:ext uri="{BB962C8B-B14F-4D97-AF65-F5344CB8AC3E}">
        <p14:creationId xmlns:p14="http://schemas.microsoft.com/office/powerpoint/2010/main" val="129696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4BA6E1E-63C8-43C4-8E3B-943EF85DC92B}" type="slidenum">
              <a:rPr lang="ru-RU" smtClean="0"/>
              <a:pPr/>
              <a:t>47</a:t>
            </a:fld>
            <a:endParaRPr lang="ru-RU"/>
          </a:p>
        </p:txBody>
      </p:sp>
    </p:spTree>
    <p:extLst>
      <p:ext uri="{BB962C8B-B14F-4D97-AF65-F5344CB8AC3E}">
        <p14:creationId xmlns:p14="http://schemas.microsoft.com/office/powerpoint/2010/main" val="283272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4BA6E1E-63C8-43C4-8E3B-943EF85DC92B}" type="slidenum">
              <a:rPr lang="ru-RU" smtClean="0"/>
              <a:pPr/>
              <a:t>49</a:t>
            </a:fld>
            <a:endParaRPr lang="ru-RU"/>
          </a:p>
        </p:txBody>
      </p:sp>
    </p:spTree>
    <p:extLst>
      <p:ext uri="{BB962C8B-B14F-4D97-AF65-F5344CB8AC3E}">
        <p14:creationId xmlns:p14="http://schemas.microsoft.com/office/powerpoint/2010/main" val="404607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4BA6E1E-63C8-43C4-8E3B-943EF85DC92B}" type="slidenum">
              <a:rPr lang="ru-RU" smtClean="0"/>
              <a:pPr/>
              <a:t>51</a:t>
            </a:fld>
            <a:endParaRPr lang="ru-RU"/>
          </a:p>
        </p:txBody>
      </p:sp>
    </p:spTree>
    <p:extLst>
      <p:ext uri="{BB962C8B-B14F-4D97-AF65-F5344CB8AC3E}">
        <p14:creationId xmlns:p14="http://schemas.microsoft.com/office/powerpoint/2010/main" val="199535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4BA6E1E-63C8-43C4-8E3B-943EF85DC92B}" type="slidenum">
              <a:rPr lang="ru-RU" smtClean="0"/>
              <a:pPr/>
              <a:t>52</a:t>
            </a:fld>
            <a:endParaRPr lang="ru-RU"/>
          </a:p>
        </p:txBody>
      </p:sp>
    </p:spTree>
    <p:extLst>
      <p:ext uri="{BB962C8B-B14F-4D97-AF65-F5344CB8AC3E}">
        <p14:creationId xmlns:p14="http://schemas.microsoft.com/office/powerpoint/2010/main" val="2183708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4BA6E1E-63C8-43C4-8E3B-943EF85DC92B}" type="slidenum">
              <a:rPr lang="ru-RU" smtClean="0">
                <a:solidFill>
                  <a:prstClr val="black"/>
                </a:solidFill>
              </a:rPr>
              <a:pPr/>
              <a:t>57</a:t>
            </a:fld>
            <a:endParaRPr lang="ru-RU">
              <a:solidFill>
                <a:prstClr val="black"/>
              </a:solidFill>
            </a:endParaRPr>
          </a:p>
        </p:txBody>
      </p:sp>
    </p:spTree>
    <p:extLst>
      <p:ext uri="{BB962C8B-B14F-4D97-AF65-F5344CB8AC3E}">
        <p14:creationId xmlns:p14="http://schemas.microsoft.com/office/powerpoint/2010/main" val="217172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Кто</a:t>
            </a:r>
            <a:r>
              <a:rPr lang="ru-RU" baseline="0" dirty="0" smtClean="0"/>
              <a:t> является потребителем ПС и каково назначение ПС?</a:t>
            </a:r>
            <a:endParaRPr lang="ru-RU" dirty="0"/>
          </a:p>
        </p:txBody>
      </p:sp>
      <p:sp>
        <p:nvSpPr>
          <p:cNvPr id="4" name="Номер слайда 3"/>
          <p:cNvSpPr>
            <a:spLocks noGrp="1"/>
          </p:cNvSpPr>
          <p:nvPr>
            <p:ph type="sldNum" sz="quarter" idx="10"/>
          </p:nvPr>
        </p:nvSpPr>
        <p:spPr/>
        <p:txBody>
          <a:bodyPr/>
          <a:lstStyle/>
          <a:p>
            <a:fld id="{598BDD29-1B26-4BA9-A993-BC642179F834}" type="slidenum">
              <a:rPr lang="ru-RU" smtClean="0"/>
              <a:pPr/>
              <a:t>6</a:t>
            </a:fld>
            <a:endParaRPr lang="ru-RU"/>
          </a:p>
        </p:txBody>
      </p:sp>
    </p:spTree>
    <p:extLst>
      <p:ext uri="{BB962C8B-B14F-4D97-AF65-F5344CB8AC3E}">
        <p14:creationId xmlns:p14="http://schemas.microsoft.com/office/powerpoint/2010/main" val="141554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r>
              <a:rPr lang="ru-RU" dirty="0"/>
              <a:t>Схематично работа профессиональной ассоциации по обеспечению НМО будет выглядеть таким образом. Мы будем организовывать учебные</a:t>
            </a:r>
            <a:r>
              <a:rPr lang="ru-RU" baseline="0" dirty="0"/>
              <a:t> мероприятия, осуществлять их аккредитацию в системе НМО.</a:t>
            </a:r>
          </a:p>
          <a:p>
            <a:r>
              <a:rPr lang="ru-RU" baseline="0" dirty="0"/>
              <a:t>Вы будете участвовать, получать актуальные знания и справедливо заработанные кредиты.</a:t>
            </a:r>
            <a:endParaRPr lang="ru-RU" dirty="0"/>
          </a:p>
        </p:txBody>
      </p:sp>
      <p:sp>
        <p:nvSpPr>
          <p:cNvPr id="4" name="Номер слайда 3"/>
          <p:cNvSpPr>
            <a:spLocks noGrp="1"/>
          </p:cNvSpPr>
          <p:nvPr>
            <p:ph type="sldNum" sz="quarter" idx="10"/>
          </p:nvPr>
        </p:nvSpPr>
        <p:spPr/>
        <p:txBody>
          <a:bodyPr/>
          <a:lstStyle/>
          <a:p>
            <a:fld id="{E4BA6E1E-63C8-43C4-8E3B-943EF85DC92B}" type="slidenum">
              <a:rPr lang="ru-RU" smtClean="0">
                <a:solidFill>
                  <a:prstClr val="black"/>
                </a:solidFill>
              </a:rPr>
              <a:pPr/>
              <a:t>60</a:t>
            </a:fld>
            <a:endParaRPr lang="ru-RU">
              <a:solidFill>
                <a:prstClr val="black"/>
              </a:solidFill>
            </a:endParaRPr>
          </a:p>
        </p:txBody>
      </p:sp>
    </p:spTree>
    <p:extLst>
      <p:ext uri="{BB962C8B-B14F-4D97-AF65-F5344CB8AC3E}">
        <p14:creationId xmlns:p14="http://schemas.microsoft.com/office/powerpoint/2010/main" val="217172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C1D16E3-46AE-4E59-9732-B6993114B41C}" type="slidenum">
              <a:rPr lang="ru-RU" smtClean="0"/>
              <a:pPr/>
              <a:t>12</a:t>
            </a:fld>
            <a:endParaRPr lang="ru-RU"/>
          </a:p>
        </p:txBody>
      </p:sp>
    </p:spTree>
    <p:extLst>
      <p:ext uri="{BB962C8B-B14F-4D97-AF65-F5344CB8AC3E}">
        <p14:creationId xmlns:p14="http://schemas.microsoft.com/office/powerpoint/2010/main" val="363233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C1D16E3-46AE-4E59-9732-B6993114B41C}" type="slidenum">
              <a:rPr lang="ru-RU" smtClean="0"/>
              <a:pPr/>
              <a:t>13</a:t>
            </a:fld>
            <a:endParaRPr lang="ru-RU"/>
          </a:p>
        </p:txBody>
      </p:sp>
    </p:spTree>
    <p:extLst>
      <p:ext uri="{BB962C8B-B14F-4D97-AF65-F5344CB8AC3E}">
        <p14:creationId xmlns:p14="http://schemas.microsoft.com/office/powerpoint/2010/main" val="334730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C1D16E3-46AE-4E59-9732-B6993114B41C}" type="slidenum">
              <a:rPr lang="ru-RU" smtClean="0"/>
              <a:pPr/>
              <a:t>14</a:t>
            </a:fld>
            <a:endParaRPr lang="ru-RU"/>
          </a:p>
        </p:txBody>
      </p:sp>
    </p:spTree>
    <p:extLst>
      <p:ext uri="{BB962C8B-B14F-4D97-AF65-F5344CB8AC3E}">
        <p14:creationId xmlns:p14="http://schemas.microsoft.com/office/powerpoint/2010/main" val="46118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1D16E3-46AE-4E59-9732-B6993114B41C}" type="slidenum">
              <a:rPr lang="ru-RU" smtClean="0"/>
              <a:pPr/>
              <a:t>17</a:t>
            </a:fld>
            <a:endParaRPr lang="ru-RU"/>
          </a:p>
        </p:txBody>
      </p:sp>
    </p:spTree>
    <p:extLst>
      <p:ext uri="{BB962C8B-B14F-4D97-AF65-F5344CB8AC3E}">
        <p14:creationId xmlns:p14="http://schemas.microsoft.com/office/powerpoint/2010/main" val="253125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98BDD29-1B26-4BA9-A993-BC642179F834}" type="slidenum">
              <a:rPr lang="ru-RU" smtClean="0"/>
              <a:pPr/>
              <a:t>19</a:t>
            </a:fld>
            <a:endParaRPr lang="ru-RU"/>
          </a:p>
        </p:txBody>
      </p:sp>
    </p:spTree>
    <p:extLst>
      <p:ext uri="{BB962C8B-B14F-4D97-AF65-F5344CB8AC3E}">
        <p14:creationId xmlns:p14="http://schemas.microsoft.com/office/powerpoint/2010/main" val="169685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1D16E3-46AE-4E59-9732-B6993114B41C}" type="slidenum">
              <a:rPr lang="ru-RU" smtClean="0"/>
              <a:pPr/>
              <a:t>22</a:t>
            </a:fld>
            <a:endParaRPr lang="ru-RU"/>
          </a:p>
        </p:txBody>
      </p:sp>
    </p:spTree>
    <p:extLst>
      <p:ext uri="{BB962C8B-B14F-4D97-AF65-F5344CB8AC3E}">
        <p14:creationId xmlns:p14="http://schemas.microsoft.com/office/powerpoint/2010/main" val="21796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C1D16E3-46AE-4E59-9732-B6993114B41C}" type="slidenum">
              <a:rPr lang="ru-RU" smtClean="0"/>
              <a:pPr/>
              <a:t>23</a:t>
            </a:fld>
            <a:endParaRPr lang="ru-RU"/>
          </a:p>
        </p:txBody>
      </p:sp>
    </p:spTree>
    <p:extLst>
      <p:ext uri="{BB962C8B-B14F-4D97-AF65-F5344CB8AC3E}">
        <p14:creationId xmlns:p14="http://schemas.microsoft.com/office/powerpoint/2010/main" val="25124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7"/>
            <a:ext cx="7766936" cy="1646303"/>
          </a:xfrm>
        </p:spPr>
        <p:txBody>
          <a:bodyPr anchor="b">
            <a:noAutofit/>
          </a:bodyPr>
          <a:lstStyle>
            <a:lvl1pPr algn="r">
              <a:defRPr sz="55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45"/>
            <a:ext cx="7766936" cy="1096899"/>
          </a:xfrm>
        </p:spPr>
        <p:txBody>
          <a:bodyPr anchor="t"/>
          <a:lstStyle>
            <a:lvl1pPr marL="0" indent="0" algn="r">
              <a:buNone/>
              <a:defRPr>
                <a:solidFill>
                  <a:schemeClr val="tx1">
                    <a:lumMod val="50000"/>
                    <a:lumOff val="50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pic>
        <p:nvPicPr>
          <p:cNvPr id="18" name="Picture 2" descr="C:\Users\Natasha\Documents\Мои документы\РАМС\КОНФЕРЕНЦИИ МАТЕРИАЛЫ\ОТЧЕТНО-ВЫБОРНАЯ КОНФЕРЕНЦИЯ\ПРЕЗЕНТАЦИИ ГОТОВЫЕ\rotate.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250" y="-8464"/>
            <a:ext cx="698423" cy="69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72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308466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43" y="609600"/>
            <a:ext cx="809413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67" indent="0">
              <a:buFontTx/>
              <a:buNone/>
              <a:defRPr/>
            </a:lvl2pPr>
            <a:lvl3pPr marL="914332" indent="0">
              <a:buFontTx/>
              <a:buNone/>
              <a:defRPr/>
            </a:lvl3pPr>
            <a:lvl4pPr marL="1371498" indent="0">
              <a:buFontTx/>
              <a:buNone/>
              <a:defRPr/>
            </a:lvl4pPr>
            <a:lvl5pPr marL="1828664"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1"/>
            <a:ext cx="8596668" cy="1570963"/>
          </a:xfrm>
        </p:spPr>
        <p:txBody>
          <a:bodyPr anchor="ctr">
            <a:normAutofit/>
          </a:bodyPr>
          <a:lstStyle>
            <a:lvl1pPr marL="0" indent="0" algn="l">
              <a:buNone/>
              <a:defRPr sz="1900">
                <a:solidFill>
                  <a:schemeClr val="tx1">
                    <a:lumMod val="75000"/>
                    <a:lumOff val="25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sp>
        <p:nvSpPr>
          <p:cNvPr id="24" name="TextBox 23"/>
          <p:cNvSpPr txBox="1"/>
          <p:nvPr/>
        </p:nvSpPr>
        <p:spPr>
          <a:xfrm>
            <a:off x="541871" y="790379"/>
            <a:ext cx="609600" cy="584776"/>
          </a:xfrm>
          <a:prstGeom prst="rect">
            <a:avLst/>
          </a:prstGeom>
        </p:spPr>
        <p:txBody>
          <a:bodyPr vert="horz" lIns="91434" tIns="45718" rIns="91434" bIns="45718"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34" tIns="45718" rIns="91434" bIns="45718"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9649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1"/>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75000"/>
                    <a:lumOff val="25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2483564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43" y="609600"/>
            <a:ext cx="809413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67" indent="0">
              <a:buFontTx/>
              <a:buNone/>
              <a:defRPr/>
            </a:lvl2pPr>
            <a:lvl3pPr marL="914332" indent="0">
              <a:buFontTx/>
              <a:buNone/>
              <a:defRPr/>
            </a:lvl3pPr>
            <a:lvl4pPr marL="1371498" indent="0">
              <a:buFontTx/>
              <a:buNone/>
              <a:defRPr/>
            </a:lvl4pPr>
            <a:lvl5pPr marL="1828664"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sp>
        <p:nvSpPr>
          <p:cNvPr id="24" name="TextBox 23"/>
          <p:cNvSpPr txBox="1"/>
          <p:nvPr/>
        </p:nvSpPr>
        <p:spPr>
          <a:xfrm>
            <a:off x="541871" y="790379"/>
            <a:ext cx="609600" cy="584776"/>
          </a:xfrm>
          <a:prstGeom prst="rect">
            <a:avLst/>
          </a:prstGeom>
        </p:spPr>
        <p:txBody>
          <a:bodyPr vert="horz" lIns="91434" tIns="45718" rIns="91434" bIns="45718"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34" tIns="45718" rIns="91434" bIns="45718"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148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67" indent="0">
              <a:buFontTx/>
              <a:buNone/>
              <a:defRPr/>
            </a:lvl2pPr>
            <a:lvl3pPr marL="914332" indent="0">
              <a:buFontTx/>
              <a:buNone/>
              <a:defRPr/>
            </a:lvl3pPr>
            <a:lvl4pPr marL="1371498" indent="0">
              <a:buFontTx/>
              <a:buNone/>
              <a:defRPr/>
            </a:lvl4pPr>
            <a:lvl5pPr marL="1828664"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9"/>
            <a:ext cx="8596668" cy="1513915"/>
          </a:xfrm>
        </p:spPr>
        <p:txBody>
          <a:bodyPr anchor="t">
            <a:normAutofit/>
          </a:bodyPr>
          <a:lstStyle>
            <a:lvl1pPr marL="0" indent="0" algn="l">
              <a:buNone/>
              <a:defRPr sz="1900">
                <a:solidFill>
                  <a:schemeClr val="tx1">
                    <a:lumMod val="50000"/>
                    <a:lumOff val="50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1763244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269592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83" y="60960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45" y="609601"/>
            <a:ext cx="7060151"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2666255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3673026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2"/>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3723209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69" y="2160591"/>
            <a:ext cx="4184035"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3815423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55" y="2160986"/>
            <a:ext cx="4185623" cy="576263"/>
          </a:xfrm>
        </p:spPr>
        <p:txBody>
          <a:bodyPr anchor="b">
            <a:noAutofit/>
          </a:bodyPr>
          <a:lstStyle>
            <a:lvl1pPr marL="0" indent="0">
              <a:buNone/>
              <a:defRPr sz="2400" b="0"/>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ru-RU"/>
              <a:t>Образец текста</a:t>
            </a:r>
          </a:p>
        </p:txBody>
      </p:sp>
      <p:sp>
        <p:nvSpPr>
          <p:cNvPr id="4" name="Content Placeholder 3"/>
          <p:cNvSpPr>
            <a:spLocks noGrp="1"/>
          </p:cNvSpPr>
          <p:nvPr>
            <p:ph sz="half" idx="2"/>
          </p:nvPr>
        </p:nvSpPr>
        <p:spPr>
          <a:xfrm>
            <a:off x="675755" y="2737256"/>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5" y="2160986"/>
            <a:ext cx="4185619" cy="576263"/>
          </a:xfrm>
        </p:spPr>
        <p:txBody>
          <a:bodyPr anchor="b">
            <a:noAutofit/>
          </a:bodyPr>
          <a:lstStyle>
            <a:lvl1pPr marL="0" indent="0">
              <a:buNone/>
              <a:defRPr sz="2400" b="0"/>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ru-RU"/>
              <a:t>Образец текста</a:t>
            </a:r>
          </a:p>
        </p:txBody>
      </p:sp>
      <p:sp>
        <p:nvSpPr>
          <p:cNvPr id="6" name="Content Placeholder 5"/>
          <p:cNvSpPr>
            <a:spLocks noGrp="1"/>
          </p:cNvSpPr>
          <p:nvPr>
            <p:ph sz="quarter" idx="4"/>
          </p:nvPr>
        </p:nvSpPr>
        <p:spPr>
          <a:xfrm>
            <a:off x="5088394" y="2737256"/>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1166726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103552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2578002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5"/>
            <a:ext cx="3854528" cy="1278467"/>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4" y="514936"/>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5" y="2777073"/>
            <a:ext cx="3854528" cy="2584449"/>
          </a:xfrm>
        </p:spPr>
        <p:txBody>
          <a:bodyPr>
            <a:normAutofit/>
          </a:bodyPr>
          <a:lstStyle>
            <a:lvl1pPr marL="0" indent="0">
              <a:buNone/>
              <a:defRPr sz="1500"/>
            </a:lvl1pPr>
            <a:lvl2pPr marL="457027" indent="0">
              <a:buNone/>
              <a:defRPr sz="1500"/>
            </a:lvl2pPr>
            <a:lvl3pPr marL="914058" indent="0">
              <a:buNone/>
              <a:defRPr sz="1200"/>
            </a:lvl3pPr>
            <a:lvl4pPr marL="1371086" indent="0">
              <a:buNone/>
              <a:defRPr sz="1100"/>
            </a:lvl4pPr>
            <a:lvl5pPr marL="1828114" indent="0">
              <a:buNone/>
              <a:defRPr sz="1100"/>
            </a:lvl5pPr>
            <a:lvl6pPr marL="2285146" indent="0">
              <a:buNone/>
              <a:defRPr sz="1100"/>
            </a:lvl6pPr>
            <a:lvl7pPr marL="2742173" indent="0">
              <a:buNone/>
              <a:defRPr sz="1100"/>
            </a:lvl7pPr>
            <a:lvl8pPr marL="3199200" indent="0">
              <a:buNone/>
              <a:defRPr sz="1100"/>
            </a:lvl8pPr>
            <a:lvl9pPr marL="3656227" indent="0">
              <a:buNone/>
              <a:defRPr sz="1100"/>
            </a:lvl9pPr>
          </a:lstStyle>
          <a:p>
            <a:pPr lvl="0"/>
            <a:r>
              <a:rPr lang="ru-RU"/>
              <a:t>Образец текста</a:t>
            </a:r>
          </a:p>
        </p:txBody>
      </p:sp>
      <p:sp>
        <p:nvSpPr>
          <p:cNvPr id="5" name="Date Placeholder 4"/>
          <p:cNvSpPr>
            <a:spLocks noGrp="1"/>
          </p:cNvSpPr>
          <p:nvPr>
            <p:ph type="dt" sz="half" idx="10"/>
          </p:nvPr>
        </p:nvSpPr>
        <p:spPr/>
        <p:txBody>
          <a:bodyPr/>
          <a:lstStyle/>
          <a:p>
            <a:fld id="{BDE7EFB6-165E-4D85-81CC-CF2A41F29414}" type="datetimeFigureOut">
              <a:rPr lang="ru-RU" smtClean="0"/>
              <a:pPr/>
              <a:t>11.04.2018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D04CB9-36B6-4F9C-A0E9-8F08F8C0E388}" type="slidenum">
              <a:rPr lang="ru-RU" smtClean="0"/>
              <a:pPr/>
              <a:t>‹#›</a:t>
            </a:fld>
            <a:endParaRPr lang="ru-RU"/>
          </a:p>
        </p:txBody>
      </p:sp>
    </p:spTree>
    <p:extLst>
      <p:ext uri="{BB962C8B-B14F-4D97-AF65-F5344CB8AC3E}">
        <p14:creationId xmlns:p14="http://schemas.microsoft.com/office/powerpoint/2010/main" val="3332540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9"/>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5" y="609603"/>
            <a:ext cx="8596668" cy="3845719"/>
          </a:xfrm>
        </p:spPr>
        <p:txBody>
          <a:bodyPr anchor="t">
            <a:normAutofit/>
          </a:bodyPr>
          <a:lstStyle>
            <a:lvl1pPr marL="0" indent="0" algn="ctr">
              <a:buNone/>
              <a:defRPr sz="1600"/>
            </a:lvl1pPr>
            <a:lvl2pPr marL="457167" indent="0">
              <a:buNone/>
              <a:defRPr sz="1600"/>
            </a:lvl2pPr>
            <a:lvl3pPr marL="914332" indent="0">
              <a:buNone/>
              <a:defRPr sz="16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D04CB9-36B6-4F9C-A0E9-8F08F8C0E388}" type="slidenum">
              <a:rPr lang="ru-RU" smtClean="0"/>
              <a:pPr/>
              <a:t>‹#›</a:t>
            </a:fld>
            <a:endParaRPr lang="ru-RU"/>
          </a:p>
        </p:txBody>
      </p:sp>
      <p:sp>
        <p:nvSpPr>
          <p:cNvPr id="5" name="Date Placeholder 4"/>
          <p:cNvSpPr>
            <a:spLocks noGrp="1"/>
          </p:cNvSpPr>
          <p:nvPr>
            <p:ph type="dt" sz="half" idx="10"/>
          </p:nvPr>
        </p:nvSpPr>
        <p:spPr/>
        <p:txBody>
          <a:bodyPr/>
          <a:lstStyle/>
          <a:p>
            <a:fld id="{BDE7EFB6-165E-4D85-81CC-CF2A41F29414}" type="datetimeFigureOut">
              <a:rPr lang="ru-RU" smtClean="0"/>
              <a:pPr/>
              <a:t>11.04.2018</a:t>
            </a:fld>
            <a:endParaRPr lang="ru-RU"/>
          </a:p>
        </p:txBody>
      </p:sp>
    </p:spTree>
    <p:extLst>
      <p:ext uri="{BB962C8B-B14F-4D97-AF65-F5344CB8AC3E}">
        <p14:creationId xmlns:p14="http://schemas.microsoft.com/office/powerpoint/2010/main" val="130566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TextBox 17"/>
          <p:cNvSpPr txBox="1"/>
          <p:nvPr/>
        </p:nvSpPr>
        <p:spPr>
          <a:xfrm>
            <a:off x="448888" y="6571806"/>
            <a:ext cx="6891251" cy="276999"/>
          </a:xfrm>
          <a:prstGeom prst="rect">
            <a:avLst/>
          </a:prstGeom>
          <a:noFill/>
        </p:spPr>
        <p:txBody>
          <a:bodyPr wrap="square" lIns="91434" tIns="45718" rIns="91434" bIns="45718"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ru-RU" sz="1200" b="1" spc="200" dirty="0">
                <a:solidFill>
                  <a:schemeClr val="accent1">
                    <a:lumMod val="50000"/>
                  </a:schemeClr>
                </a:solidFill>
                <a:latin typeface="Arial" panose="020B0604020202020204" pitchFamily="34" charset="0"/>
                <a:cs typeface="Arial" panose="020B0604020202020204" pitchFamily="34" charset="0"/>
              </a:rPr>
              <a:t>Ассоциация медицинских сестер России </a:t>
            </a:r>
          </a:p>
        </p:txBody>
      </p:sp>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34" tIns="45718" rIns="91434" bIns="45718"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91434" tIns="45718" rIns="91434" bIns="4571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72"/>
            <a:ext cx="911939" cy="365125"/>
          </a:xfrm>
          <a:prstGeom prst="rect">
            <a:avLst/>
          </a:prstGeom>
        </p:spPr>
        <p:txBody>
          <a:bodyPr vert="horz" lIns="91434" tIns="45718" rIns="91434" bIns="45718" rtlCol="0" anchor="ctr"/>
          <a:lstStyle>
            <a:lvl1pPr algn="r">
              <a:defRPr sz="900">
                <a:solidFill>
                  <a:schemeClr val="tx1">
                    <a:tint val="75000"/>
                  </a:schemeClr>
                </a:solidFill>
              </a:defRPr>
            </a:lvl1pPr>
          </a:lstStyle>
          <a:p>
            <a:fld id="{BDE7EFB6-165E-4D85-81CC-CF2A41F29414}" type="datetimeFigureOut">
              <a:rPr lang="ru-RU" smtClean="0"/>
              <a:pPr/>
              <a:t>11.04.2018</a:t>
            </a:fld>
            <a:endParaRPr lang="ru-RU"/>
          </a:p>
        </p:txBody>
      </p:sp>
      <p:sp>
        <p:nvSpPr>
          <p:cNvPr id="5" name="Footer Placeholder 4"/>
          <p:cNvSpPr>
            <a:spLocks noGrp="1"/>
          </p:cNvSpPr>
          <p:nvPr>
            <p:ph type="ftr" sz="quarter" idx="3"/>
          </p:nvPr>
        </p:nvSpPr>
        <p:spPr>
          <a:xfrm>
            <a:off x="677335" y="6041372"/>
            <a:ext cx="6297612" cy="365125"/>
          </a:xfrm>
          <a:prstGeom prst="rect">
            <a:avLst/>
          </a:prstGeom>
        </p:spPr>
        <p:txBody>
          <a:bodyPr vert="horz" lIns="91434" tIns="45718" rIns="91434" bIns="45718"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5" y="6041372"/>
            <a:ext cx="683339" cy="365125"/>
          </a:xfrm>
          <a:prstGeom prst="rect">
            <a:avLst/>
          </a:prstGeom>
        </p:spPr>
        <p:txBody>
          <a:bodyPr vert="horz" lIns="91434" tIns="45718" rIns="91434" bIns="45718" rtlCol="0" anchor="ctr"/>
          <a:lstStyle>
            <a:lvl1pPr algn="r">
              <a:defRPr sz="900">
                <a:solidFill>
                  <a:schemeClr val="accent1"/>
                </a:solidFill>
              </a:defRPr>
            </a:lvl1pPr>
          </a:lstStyle>
          <a:p>
            <a:fld id="{35D04CB9-36B6-4F9C-A0E9-8F08F8C0E388}" type="slidenum">
              <a:rPr lang="ru-RU" smtClean="0"/>
              <a:pPr/>
              <a:t>‹#›</a:t>
            </a:fld>
            <a:endParaRPr lang="ru-RU"/>
          </a:p>
        </p:txBody>
      </p:sp>
    </p:spTree>
    <p:extLst>
      <p:ext uri="{BB962C8B-B14F-4D97-AF65-F5344CB8AC3E}">
        <p14:creationId xmlns:p14="http://schemas.microsoft.com/office/powerpoint/2010/main" val="84098961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457167"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74" indent="-342874" algn="l" defTabSz="457167"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42895" indent="-285730" algn="l" defTabSz="457167"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14" indent="-228584" algn="l" defTabSz="457167"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600080"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247"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412"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578"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744"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910" indent="-228584" algn="l" defTabSz="45716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5.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ivo.garant.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ivo.garant.r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3.xml.rels><?xml version="1.0" encoding="UTF-8" standalone="yes"?>
<Relationships xmlns="http://schemas.openxmlformats.org/package/2006/relationships"><Relationship Id="rId3" Type="http://schemas.openxmlformats.org/officeDocument/2006/relationships/hyperlink" Target="https://ssmf.edu.rosminzdrav.ru/" TargetMode="Externa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hemeOverride" Target="../theme/themeOverride15.xml"/></Relationships>
</file>

<file path=ppt/slides/_rels/slide4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hyperlink" Target="http://www.sovetnmo.ru/"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hyperlink" Target="http://www.sovetnmo.ru/" TargetMode="Externa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hyperlink" Target="http://nmo.rosminzdrav.ru/"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9.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43.jpeg"/><Relationship Id="rId4" Type="http://schemas.openxmlformats.org/officeDocument/2006/relationships/diagramData" Target="../diagrams/data5.xml"/><Relationship Id="rId9" Type="http://schemas.openxmlformats.org/officeDocument/2006/relationships/image" Target="../media/image42.gif"/></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42.gif"/></Relationships>
</file>

<file path=ppt/slides/_rels/slide61.xml.rels><?xml version="1.0" encoding="UTF-8" standalone="yes"?>
<Relationships xmlns="http://schemas.openxmlformats.org/package/2006/relationships"><Relationship Id="rId3" Type="http://schemas.openxmlformats.org/officeDocument/2006/relationships/hyperlink" Target="mailto:RNA@medsestre.ru" TargetMode="External"/><Relationship Id="rId2" Type="http://schemas.openxmlformats.org/officeDocument/2006/relationships/slideLayout" Target="../slideLayouts/slideLayout5.xml"/><Relationship Id="rId1" Type="http://schemas.openxmlformats.org/officeDocument/2006/relationships/themeOverride" Target="../theme/themeOverride24.xml"/><Relationship Id="rId6" Type="http://schemas.openxmlformats.org/officeDocument/2006/relationships/image" Target="../media/image49.gif"/><Relationship Id="rId5" Type="http://schemas.openxmlformats.org/officeDocument/2006/relationships/image" Target="../media/image48.png"/><Relationship Id="rId4" Type="http://schemas.openxmlformats.org/officeDocument/2006/relationships/hyperlink" Target="http://www.medsestre.r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07229" y="4999269"/>
            <a:ext cx="6306232" cy="1346791"/>
          </a:xfrm>
        </p:spPr>
        <p:txBody>
          <a:bodyPr>
            <a:normAutofit/>
          </a:bodyPr>
          <a:lstStyle/>
          <a:p>
            <a:pPr>
              <a:spcBef>
                <a:spcPct val="50000"/>
              </a:spcBef>
            </a:pPr>
            <a:r>
              <a:rPr lang="ru-RU" sz="3200" b="1" i="1" dirty="0">
                <a:solidFill>
                  <a:srgbClr val="002060"/>
                </a:solidFill>
                <a:latin typeface="Monotype Corsiva" pitchFamily="66" charset="0"/>
              </a:rPr>
              <a:t>Валерий Валерьевич Самойленко </a:t>
            </a:r>
          </a:p>
          <a:p>
            <a:pPr>
              <a:spcBef>
                <a:spcPct val="50000"/>
              </a:spcBef>
            </a:pPr>
            <a:r>
              <a:rPr lang="ru-RU" sz="2800" b="1" i="1" dirty="0">
                <a:solidFill>
                  <a:srgbClr val="002060"/>
                </a:solidFill>
                <a:latin typeface="Monotype Corsiva" pitchFamily="66" charset="0"/>
              </a:rPr>
              <a:t>исполнительный директор РАМС</a:t>
            </a:r>
            <a:endParaRPr lang="ru-RU" sz="2800" dirty="0">
              <a:solidFill>
                <a:srgbClr val="002060"/>
              </a:solidFill>
            </a:endParaRPr>
          </a:p>
          <a:p>
            <a:endParaRPr lang="ru-RU" sz="2400" dirty="0">
              <a:solidFill>
                <a:schemeClr val="tx1">
                  <a:lumMod val="75000"/>
                  <a:lumOff val="25000"/>
                </a:schemeClr>
              </a:solidFill>
            </a:endParaRPr>
          </a:p>
          <a:p>
            <a:endParaRPr lang="ru-RU" sz="2400" dirty="0">
              <a:solidFill>
                <a:schemeClr val="tx1">
                  <a:lumMod val="75000"/>
                  <a:lumOff val="25000"/>
                </a:schemeClr>
              </a:solidFill>
            </a:endParaRPr>
          </a:p>
        </p:txBody>
      </p:sp>
      <p:sp>
        <p:nvSpPr>
          <p:cNvPr id="5" name="Прямоугольник 4"/>
          <p:cNvSpPr/>
          <p:nvPr/>
        </p:nvSpPr>
        <p:spPr>
          <a:xfrm>
            <a:off x="990489" y="2307772"/>
            <a:ext cx="8893740" cy="2062099"/>
          </a:xfrm>
          <a:prstGeom prst="rect">
            <a:avLst/>
          </a:prstGeom>
        </p:spPr>
        <p:txBody>
          <a:bodyPr wrap="square" lIns="91434" tIns="45718" rIns="91434" bIns="45718">
            <a:spAutoFit/>
          </a:bodyPr>
          <a:lstStyle/>
          <a:p>
            <a:pPr algn="r"/>
            <a:r>
              <a:rPr lang="ru-RU" sz="3200" b="1" dirty="0" smtClean="0">
                <a:solidFill>
                  <a:srgbClr val="0033CC"/>
                </a:solidFill>
              </a:rPr>
              <a:t>Внедрение профессиональных стандартов.</a:t>
            </a:r>
          </a:p>
          <a:p>
            <a:pPr algn="r"/>
            <a:r>
              <a:rPr lang="ru-RU" sz="3200" b="1" dirty="0" smtClean="0">
                <a:solidFill>
                  <a:srgbClr val="0033CC"/>
                </a:solidFill>
              </a:rPr>
              <a:t> Аккредитация специалистов, непрерывное </a:t>
            </a:r>
            <a:r>
              <a:rPr lang="ru-RU" sz="3200" b="1" dirty="0">
                <a:solidFill>
                  <a:srgbClr val="0033CC"/>
                </a:solidFill>
              </a:rPr>
              <a:t>медицинское </a:t>
            </a:r>
            <a:r>
              <a:rPr lang="ru-RU" sz="3200" b="1" dirty="0" smtClean="0">
                <a:solidFill>
                  <a:srgbClr val="0033CC"/>
                </a:solidFill>
              </a:rPr>
              <a:t>образование: </a:t>
            </a:r>
          </a:p>
          <a:p>
            <a:pPr algn="r"/>
            <a:r>
              <a:rPr lang="ru-RU" sz="3200" b="1" dirty="0" smtClean="0">
                <a:solidFill>
                  <a:srgbClr val="0033CC"/>
                </a:solidFill>
              </a:rPr>
              <a:t>Реалии </a:t>
            </a:r>
            <a:r>
              <a:rPr lang="ru-RU" sz="3200" b="1" dirty="0">
                <a:solidFill>
                  <a:srgbClr val="0033CC"/>
                </a:solidFill>
              </a:rPr>
              <a:t>и перспективы.</a:t>
            </a:r>
            <a:endParaRPr lang="ru-RU" sz="2800" dirty="0">
              <a:solidFill>
                <a:srgbClr val="FF0000"/>
              </a:solidFill>
            </a:endParaRPr>
          </a:p>
        </p:txBody>
      </p:sp>
      <p:pic>
        <p:nvPicPr>
          <p:cNvPr id="1028" name="Picture 4" descr="K:\мои документы\Мои документы\ФОТОГРАФИИ 2016\Конгресс НАФ_18.11\EA1A3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479" y="4751976"/>
            <a:ext cx="2763144" cy="1841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323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screen"/>
          <a:srcRect/>
          <a:stretch>
            <a:fillRect/>
          </a:stretch>
        </p:blipFill>
        <p:spPr bwMode="auto">
          <a:xfrm>
            <a:off x="318762" y="764709"/>
            <a:ext cx="10083005" cy="5720167"/>
          </a:xfrm>
          <a:prstGeom prst="rect">
            <a:avLst/>
          </a:prstGeom>
          <a:ln>
            <a:noFill/>
          </a:ln>
          <a:effectLst>
            <a:outerShdw blurRad="292100" dist="139700" dir="2700000" algn="tl" rotWithShape="0">
              <a:srgbClr val="333333">
                <a:alpha val="65000"/>
              </a:srgbClr>
            </a:outerShdw>
          </a:effectLst>
        </p:spPr>
      </p:pic>
      <p:sp>
        <p:nvSpPr>
          <p:cNvPr id="5" name="Стрелка вверх 4"/>
          <p:cNvSpPr/>
          <p:nvPr/>
        </p:nvSpPr>
        <p:spPr>
          <a:xfrm rot="16200000">
            <a:off x="9067731" y="3537012"/>
            <a:ext cx="648072" cy="864096"/>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
        <p:nvSpPr>
          <p:cNvPr id="6" name="Стрелка вверх 5"/>
          <p:cNvSpPr/>
          <p:nvPr/>
        </p:nvSpPr>
        <p:spPr>
          <a:xfrm rot="16200000">
            <a:off x="9067731" y="4329100"/>
            <a:ext cx="648072" cy="864096"/>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
        <p:nvSpPr>
          <p:cNvPr id="7" name="Стрелка вверх 6"/>
          <p:cNvSpPr/>
          <p:nvPr/>
        </p:nvSpPr>
        <p:spPr>
          <a:xfrm rot="10800000">
            <a:off x="9055730" y="1268760"/>
            <a:ext cx="864096" cy="64807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screen"/>
          <a:stretch>
            <a:fillRect/>
          </a:stretch>
        </p:blipFill>
        <p:spPr bwMode="auto">
          <a:xfrm>
            <a:off x="283936" y="179616"/>
            <a:ext cx="8489950" cy="6362398"/>
          </a:xfrm>
          <a:prstGeom prst="rect">
            <a:avLst/>
          </a:prstGeom>
          <a:noFill/>
          <a:ln w="9525">
            <a:noFill/>
            <a:miter lim="800000"/>
            <a:headEnd/>
            <a:tailEnd/>
          </a:ln>
        </p:spPr>
      </p:pic>
      <p:sp>
        <p:nvSpPr>
          <p:cNvPr id="5" name="Стрелка вверх 4"/>
          <p:cNvSpPr/>
          <p:nvPr/>
        </p:nvSpPr>
        <p:spPr>
          <a:xfrm rot="10800000">
            <a:off x="7767329" y="155104"/>
            <a:ext cx="864096" cy="64807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
        <p:nvSpPr>
          <p:cNvPr id="6" name="Стрелка вверх 5"/>
          <p:cNvSpPr/>
          <p:nvPr/>
        </p:nvSpPr>
        <p:spPr>
          <a:xfrm rot="16200000">
            <a:off x="7942617" y="2222410"/>
            <a:ext cx="648072" cy="864096"/>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
        <p:nvSpPr>
          <p:cNvPr id="7" name="Стрелка вверх 6"/>
          <p:cNvSpPr/>
          <p:nvPr/>
        </p:nvSpPr>
        <p:spPr>
          <a:xfrm rot="16200000">
            <a:off x="7987242" y="3415579"/>
            <a:ext cx="648072" cy="864096"/>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screen"/>
          <a:srcRect/>
          <a:stretch>
            <a:fillRect/>
          </a:stretch>
        </p:blipFill>
        <p:spPr bwMode="auto">
          <a:xfrm>
            <a:off x="251520" y="904528"/>
            <a:ext cx="9890984" cy="5495328"/>
          </a:xfrm>
          <a:prstGeom prst="rect">
            <a:avLst/>
          </a:prstGeom>
          <a:ln>
            <a:noFill/>
          </a:ln>
          <a:effectLst>
            <a:outerShdw blurRad="292100" dist="139700" dir="2700000" algn="tl" rotWithShape="0">
              <a:srgbClr val="333333">
                <a:alpha val="65000"/>
              </a:srgbClr>
            </a:outerShdw>
          </a:effectLst>
        </p:spPr>
      </p:pic>
      <p:cxnSp>
        <p:nvCxnSpPr>
          <p:cNvPr id="6" name="Прямая со стрелкой 5"/>
          <p:cNvCxnSpPr/>
          <p:nvPr/>
        </p:nvCxnSpPr>
        <p:spPr>
          <a:xfrm>
            <a:off x="1019605" y="3280792"/>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1019605" y="3640832"/>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1019605" y="4504928"/>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1019605" y="4864968"/>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1019605" y="5080992"/>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1019605" y="5873080"/>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1019605" y="6233120"/>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screen"/>
          <a:srcRect/>
          <a:stretch>
            <a:fillRect/>
          </a:stretch>
        </p:blipFill>
        <p:spPr bwMode="auto">
          <a:xfrm>
            <a:off x="225830" y="378705"/>
            <a:ext cx="9506941" cy="6048260"/>
          </a:xfrm>
          <a:prstGeom prst="rect">
            <a:avLst/>
          </a:prstGeom>
          <a:ln>
            <a:noFill/>
          </a:ln>
          <a:effectLst>
            <a:outerShdw blurRad="292100" dist="139700" dir="2700000" algn="tl" rotWithShape="0">
              <a:srgbClr val="333333">
                <a:alpha val="65000"/>
              </a:srgbClr>
            </a:outerShdw>
          </a:effectLst>
        </p:spPr>
      </p:pic>
      <p:cxnSp>
        <p:nvCxnSpPr>
          <p:cNvPr id="5" name="Прямая со стрелкой 4"/>
          <p:cNvCxnSpPr/>
          <p:nvPr/>
        </p:nvCxnSpPr>
        <p:spPr>
          <a:xfrm>
            <a:off x="801891" y="1746854"/>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801891" y="2394926"/>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801891" y="3187014"/>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801891" y="3403038"/>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801891" y="4339142"/>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screen"/>
          <a:srcRect/>
          <a:stretch>
            <a:fillRect/>
          </a:stretch>
        </p:blipFill>
        <p:spPr bwMode="auto">
          <a:xfrm>
            <a:off x="176347" y="173560"/>
            <a:ext cx="9108968" cy="6310808"/>
          </a:xfrm>
          <a:prstGeom prst="rect">
            <a:avLst/>
          </a:prstGeom>
          <a:noFill/>
          <a:ln w="9525">
            <a:noFill/>
            <a:miter lim="800000"/>
            <a:headEnd/>
            <a:tailEnd/>
          </a:ln>
        </p:spPr>
      </p:pic>
      <p:cxnSp>
        <p:nvCxnSpPr>
          <p:cNvPr id="5" name="Прямая со стрелкой 4"/>
          <p:cNvCxnSpPr/>
          <p:nvPr/>
        </p:nvCxnSpPr>
        <p:spPr>
          <a:xfrm>
            <a:off x="752411" y="1109664"/>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752411" y="1469704"/>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752411" y="2477816"/>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752411" y="4134000"/>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752411" y="6078216"/>
            <a:ext cx="1248139"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350161" y="1023395"/>
            <a:ext cx="10502900" cy="4391025"/>
          </a:xfrm>
          <a:prstGeom prst="rect">
            <a:avLst/>
          </a:prstGeom>
          <a:noFill/>
          <a:ln w="9525">
            <a:noFill/>
            <a:miter lim="800000"/>
            <a:headEnd/>
            <a:tailEnd/>
          </a:ln>
        </p:spPr>
      </p:pic>
      <p:sp>
        <p:nvSpPr>
          <p:cNvPr id="3" name="Умножение 2"/>
          <p:cNvSpPr/>
          <p:nvPr/>
        </p:nvSpPr>
        <p:spPr>
          <a:xfrm>
            <a:off x="-450169" y="830829"/>
            <a:ext cx="10465163" cy="5328592"/>
          </a:xfrm>
          <a:prstGeom prst="mathMultiply">
            <a:avLst>
              <a:gd name="adj1" fmla="val 7540"/>
            </a:avLst>
          </a:prstGeom>
          <a:solidFill>
            <a:srgbClr val="C0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137424"/>
            <a:ext cx="10280847" cy="491118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7244" y="94004"/>
            <a:ext cx="3724797" cy="1320800"/>
          </a:xfrm>
        </p:spPr>
        <p:txBody>
          <a:bodyPr>
            <a:noAutofit/>
          </a:bodyPr>
          <a:lstStyle/>
          <a:p>
            <a:r>
              <a:rPr lang="ru-RU" sz="2400" dirty="0">
                <a:solidFill>
                  <a:srgbClr val="0033CC"/>
                </a:solidFill>
              </a:rPr>
              <a:t>Цели развития и совершенствования подготовки сестринских и акушерских кадров</a:t>
            </a:r>
          </a:p>
        </p:txBody>
      </p:sp>
      <p:pic>
        <p:nvPicPr>
          <p:cNvPr id="4" name="Picture 3" descr="K:\мои документы\сайт новый\БАННЕРЫ\directions_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0340" y="1731384"/>
            <a:ext cx="3122201" cy="4424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Объект 3"/>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889" y="94012"/>
            <a:ext cx="7058827" cy="6472049"/>
          </a:xfrm>
          <a:prstGeom prst="rect">
            <a:avLst/>
          </a:prstGeom>
          <a:noFill/>
          <a:ln>
            <a:noFill/>
          </a:ln>
          <a:effectLst/>
        </p:spPr>
      </p:pic>
      <p:sp>
        <p:nvSpPr>
          <p:cNvPr id="7" name="Скругленный прямоугольник 6"/>
          <p:cNvSpPr/>
          <p:nvPr/>
        </p:nvSpPr>
        <p:spPr>
          <a:xfrm>
            <a:off x="856338" y="4094019"/>
            <a:ext cx="1169895" cy="10702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Tree>
    <p:extLst>
      <p:ext uri="{BB962C8B-B14F-4D97-AF65-F5344CB8AC3E}">
        <p14:creationId xmlns:p14="http://schemas.microsoft.com/office/powerpoint/2010/main" val="492041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Заголовок 1"/>
          <p:cNvSpPr txBox="1">
            <a:spLocks/>
          </p:cNvSpPr>
          <p:nvPr/>
        </p:nvSpPr>
        <p:spPr>
          <a:xfrm>
            <a:off x="1452301" y="306481"/>
            <a:ext cx="8359104" cy="1320800"/>
          </a:xfrm>
          <a:prstGeom prst="rect">
            <a:avLst/>
          </a:prstGeom>
        </p:spPr>
        <p:txBody>
          <a:bodyPr vert="horz" lIns="91434" tIns="45718" rIns="91434" bIns="45718"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a:solidFill>
                  <a:srgbClr val="0033CC"/>
                </a:solidFill>
              </a:rPr>
              <a:t>Цели развития и совершенствования подготовки сестринских и акушерских кадров</a:t>
            </a:r>
          </a:p>
        </p:txBody>
      </p:sp>
      <p:sp>
        <p:nvSpPr>
          <p:cNvPr id="10" name="Скругленная прямоугольная выноска 9"/>
          <p:cNvSpPr/>
          <p:nvPr/>
        </p:nvSpPr>
        <p:spPr>
          <a:xfrm>
            <a:off x="310083" y="1614567"/>
            <a:ext cx="4855476" cy="5020383"/>
          </a:xfrm>
          <a:prstGeom prst="wedgeRoundRectCallout">
            <a:avLst>
              <a:gd name="adj1" fmla="val 64158"/>
              <a:gd name="adj2" fmla="val -37346"/>
              <a:gd name="adj3" fmla="val 16667"/>
            </a:avLst>
          </a:prstGeom>
          <a:solidFill>
            <a:srgbClr val="5FCBEF">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pic>
        <p:nvPicPr>
          <p:cNvPr id="11" name="Picture 3" descr="K:\мои документы\сайт новый\БАННЕРЫ\directions_r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5379" y="2517155"/>
            <a:ext cx="2905809" cy="4117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46812" y="1932467"/>
            <a:ext cx="4718749" cy="4154980"/>
          </a:xfrm>
          <a:prstGeom prst="rect">
            <a:avLst/>
          </a:prstGeom>
        </p:spPr>
        <p:txBody>
          <a:bodyPr wrap="square" lIns="91434" tIns="45718" rIns="91434" bIns="45718">
            <a:spAutoFit/>
          </a:bodyPr>
          <a:lstStyle/>
          <a:p>
            <a:r>
              <a:rPr lang="ru-RU" sz="2400" i="1" dirty="0"/>
              <a:t>…Такая учеба на протяжении всей жизни не ограничивается лишь учебными заведениями, а может проходить с использованием инновационных моделей обучения, таких как дистанционное образование с применением интернет-технологий.</a:t>
            </a:r>
          </a:p>
          <a:p>
            <a:endParaRPr lang="ru-RU" sz="2400" i="1" dirty="0"/>
          </a:p>
        </p:txBody>
      </p:sp>
      <p:sp>
        <p:nvSpPr>
          <p:cNvPr id="3" name="Прямоугольник 2"/>
          <p:cNvSpPr/>
          <p:nvPr/>
        </p:nvSpPr>
        <p:spPr>
          <a:xfrm>
            <a:off x="6083187" y="1196354"/>
            <a:ext cx="6096000" cy="1618388"/>
          </a:xfrm>
          <a:prstGeom prst="rect">
            <a:avLst/>
          </a:prstGeom>
        </p:spPr>
        <p:txBody>
          <a:bodyPr lIns="91434" tIns="45718" rIns="91434" bIns="45718">
            <a:spAutoFit/>
          </a:bodyPr>
          <a:lstStyle/>
          <a:p>
            <a:pPr>
              <a:spcAft>
                <a:spcPts val="600"/>
              </a:spcAft>
            </a:pPr>
            <a:r>
              <a:rPr lang="ru-RU" b="1" dirty="0">
                <a:latin typeface="Times New Roman"/>
                <a:ea typeface="Times New Roman"/>
              </a:rPr>
              <a:t>Расширение масштабов и трансформирование образования</a:t>
            </a:r>
            <a:endParaRPr lang="ru-RU" sz="1200" dirty="0">
              <a:latin typeface="Times New Roman"/>
              <a:ea typeface="Times New Roman"/>
            </a:endParaRPr>
          </a:p>
          <a:p>
            <a:r>
              <a:rPr lang="ru-RU" b="1" dirty="0">
                <a:solidFill>
                  <a:srgbClr val="C00000"/>
                </a:solidFill>
                <a:latin typeface="Times New Roman"/>
                <a:ea typeface="Times New Roman"/>
              </a:rPr>
              <a:t>Цель 3: укрепить систему непрерывного повышения профессиональной квалификации и карьерного роста.</a:t>
            </a:r>
          </a:p>
        </p:txBody>
      </p:sp>
    </p:spTree>
    <p:extLst>
      <p:ext uri="{BB962C8B-B14F-4D97-AF65-F5344CB8AC3E}">
        <p14:creationId xmlns:p14="http://schemas.microsoft.com/office/powerpoint/2010/main" val="591060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Нашивка 6"/>
          <p:cNvSpPr/>
          <p:nvPr/>
        </p:nvSpPr>
        <p:spPr>
          <a:xfrm>
            <a:off x="341023" y="1371603"/>
            <a:ext cx="5155775" cy="5299364"/>
          </a:xfrm>
          <a:prstGeom prst="chevron">
            <a:avLst>
              <a:gd name="adj" fmla="val 26018"/>
            </a:avLst>
          </a:prstGeom>
          <a:solidFill>
            <a:srgbClr val="31B6FD">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solidFill>
                <a:schemeClr val="tx1"/>
              </a:solidFill>
            </a:endParaRPr>
          </a:p>
        </p:txBody>
      </p:sp>
      <p:sp>
        <p:nvSpPr>
          <p:cNvPr id="2" name="Заголовок 1"/>
          <p:cNvSpPr>
            <a:spLocks noGrp="1"/>
          </p:cNvSpPr>
          <p:nvPr>
            <p:ph type="title" idx="4294967295"/>
          </p:nvPr>
        </p:nvSpPr>
        <p:spPr>
          <a:xfrm>
            <a:off x="1513593" y="324726"/>
            <a:ext cx="5122863" cy="1252537"/>
          </a:xfrm>
        </p:spPr>
        <p:txBody>
          <a:bodyPr>
            <a:noAutofit/>
          </a:bodyPr>
          <a:lstStyle/>
          <a:p>
            <a:r>
              <a:rPr lang="ru-RU" b="1" dirty="0">
                <a:solidFill>
                  <a:srgbClr val="C00000"/>
                </a:solidFill>
              </a:rPr>
              <a:t>Аккредитация </a:t>
            </a:r>
          </a:p>
        </p:txBody>
      </p:sp>
      <p:sp>
        <p:nvSpPr>
          <p:cNvPr id="5" name="Содержимое 4"/>
          <p:cNvSpPr>
            <a:spLocks noGrp="1"/>
          </p:cNvSpPr>
          <p:nvPr>
            <p:ph idx="4294967295"/>
          </p:nvPr>
        </p:nvSpPr>
        <p:spPr>
          <a:xfrm>
            <a:off x="0" y="1631956"/>
            <a:ext cx="5246688" cy="4779963"/>
          </a:xfrm>
        </p:spPr>
        <p:txBody>
          <a:bodyPr>
            <a:noAutofit/>
          </a:bodyPr>
          <a:lstStyle/>
          <a:p>
            <a:pPr>
              <a:buFont typeface="Wingdings" panose="05000000000000000000" pitchFamily="2" charset="2"/>
              <a:buChar char="§"/>
            </a:pPr>
            <a:r>
              <a:rPr lang="ru-RU" sz="2400" b="1" dirty="0">
                <a:solidFill>
                  <a:srgbClr val="002060"/>
                </a:solidFill>
              </a:rPr>
              <a:t>С 1 января 2016 года вступил в силу ФЗ от 29 декабря 2015 г. № 389-ФЗ </a:t>
            </a:r>
            <a:r>
              <a:rPr lang="ru-RU" sz="2400" dirty="0">
                <a:solidFill>
                  <a:srgbClr val="002060"/>
                </a:solidFill>
              </a:rPr>
              <a:t>«О внесении изменений в отдельные законодательные акты Российской Федерации», которым внесены изменения в Федеральный закон от 21 ноября 2011 г. № 323-ФЗ «</a:t>
            </a:r>
            <a:r>
              <a:rPr lang="ru-RU" sz="2400" b="1" dirty="0">
                <a:solidFill>
                  <a:srgbClr val="002060"/>
                </a:solidFill>
              </a:rPr>
              <a:t>Об основах охраны здоровья граждан в Российской Федерации»</a:t>
            </a:r>
          </a:p>
        </p:txBody>
      </p:sp>
      <p:sp>
        <p:nvSpPr>
          <p:cNvPr id="4" name="Прямоугольник 3"/>
          <p:cNvSpPr/>
          <p:nvPr/>
        </p:nvSpPr>
        <p:spPr>
          <a:xfrm>
            <a:off x="5588105" y="3649043"/>
            <a:ext cx="5279585" cy="2677652"/>
          </a:xfrm>
          <a:prstGeom prst="rect">
            <a:avLst/>
          </a:prstGeom>
        </p:spPr>
        <p:txBody>
          <a:bodyPr wrap="square" lIns="91434" tIns="45718" rIns="91434" bIns="45718">
            <a:spAutoFit/>
          </a:bodyPr>
          <a:lstStyle/>
          <a:p>
            <a:pPr marL="274300" indent="-274300">
              <a:spcBef>
                <a:spcPct val="20000"/>
              </a:spcBef>
              <a:buClr>
                <a:srgbClr val="31B6FD"/>
              </a:buClr>
              <a:buSzPct val="100000"/>
              <a:buFont typeface="Wingdings" panose="05000000000000000000" pitchFamily="2" charset="2"/>
              <a:buChar char="§"/>
            </a:pPr>
            <a:r>
              <a:rPr lang="ru-RU" sz="2400" b="1" dirty="0">
                <a:solidFill>
                  <a:srgbClr val="002060"/>
                </a:solidFill>
              </a:rPr>
              <a:t>Статья 100 № 323-ФЗ </a:t>
            </a:r>
            <a:r>
              <a:rPr lang="ru-RU" sz="2400" dirty="0">
                <a:solidFill>
                  <a:srgbClr val="002060"/>
                </a:solidFill>
              </a:rPr>
              <a:t>дополнена новой частью 1.1, регламентирующей </a:t>
            </a:r>
            <a:r>
              <a:rPr lang="ru-RU" sz="2400" dirty="0" err="1">
                <a:solidFill>
                  <a:srgbClr val="002060"/>
                </a:solidFill>
              </a:rPr>
              <a:t>этапность</a:t>
            </a:r>
            <a:r>
              <a:rPr lang="ru-RU" sz="2400" dirty="0">
                <a:solidFill>
                  <a:srgbClr val="002060"/>
                </a:solidFill>
              </a:rPr>
              <a:t> перехода к процедуре аккредитации специалистов с 1 января 2016 г. по 31 декабря 2025 г</a:t>
            </a:r>
          </a:p>
        </p:txBody>
      </p:sp>
      <p:pic>
        <p:nvPicPr>
          <p:cNvPr id="12290" name="Picture 2" descr="http://www.rosmedobr.ru/cgi-bin/unishell?usr_data=gd-image(news,117,,4,photo1,00000000,)&amp;hide_Cookie=y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360" y="142013"/>
            <a:ext cx="5278469" cy="23725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91356" y="2524993"/>
            <a:ext cx="5278469" cy="969495"/>
          </a:xfrm>
          <a:prstGeom prst="rect">
            <a:avLst/>
          </a:prstGeom>
          <a:noFill/>
        </p:spPr>
        <p:txBody>
          <a:bodyPr wrap="square" lIns="91434" tIns="45718" rIns="91434" bIns="45718" rtlCol="0">
            <a:spAutoFit/>
          </a:bodyPr>
          <a:lstStyle/>
          <a:p>
            <a:r>
              <a:rPr lang="ru-RU" dirty="0" err="1"/>
              <a:t>Росмедобр</a:t>
            </a:r>
            <a:r>
              <a:rPr lang="ru-RU" dirty="0"/>
              <a:t> </a:t>
            </a:r>
            <a:r>
              <a:rPr lang="ru-RU" dirty="0" smtClean="0"/>
              <a:t>2017 </a:t>
            </a:r>
            <a:r>
              <a:rPr lang="ru-RU" dirty="0"/>
              <a:t>– ключевое выступление Семеновой Т.В., Директора Департамента медицинской науки и образования МЗ РФ</a:t>
            </a:r>
          </a:p>
        </p:txBody>
      </p:sp>
    </p:spTree>
    <p:extLst>
      <p:ext uri="{BB962C8B-B14F-4D97-AF65-F5344CB8AC3E}">
        <p14:creationId xmlns:p14="http://schemas.microsoft.com/office/powerpoint/2010/main" val="4161182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793" y="218849"/>
            <a:ext cx="10180340" cy="776957"/>
          </a:xfrm>
        </p:spPr>
        <p:txBody>
          <a:bodyPr/>
          <a:lstStyle/>
          <a:p>
            <a:r>
              <a:rPr lang="ru-RU" dirty="0" smtClean="0">
                <a:solidFill>
                  <a:srgbClr val="C00000"/>
                </a:solidFill>
              </a:rPr>
              <a:t>Трудовой</a:t>
            </a:r>
            <a:r>
              <a:rPr lang="ru-RU" sz="4300" dirty="0" smtClean="0">
                <a:solidFill>
                  <a:srgbClr val="C00000"/>
                </a:solidFill>
              </a:rPr>
              <a:t> </a:t>
            </a:r>
            <a:r>
              <a:rPr lang="ru-RU" dirty="0" smtClean="0">
                <a:solidFill>
                  <a:srgbClr val="C00000"/>
                </a:solidFill>
              </a:rPr>
              <a:t>Кодекс</a:t>
            </a:r>
          </a:p>
        </p:txBody>
      </p:sp>
      <p:sp>
        <p:nvSpPr>
          <p:cNvPr id="3" name="Содержимое 2"/>
          <p:cNvSpPr>
            <a:spLocks noGrp="1"/>
          </p:cNvSpPr>
          <p:nvPr>
            <p:ph idx="1"/>
          </p:nvPr>
        </p:nvSpPr>
        <p:spPr>
          <a:xfrm>
            <a:off x="290060" y="1632857"/>
            <a:ext cx="9735683" cy="4283306"/>
          </a:xfrm>
        </p:spPr>
        <p:txBody>
          <a:bodyPr>
            <a:normAutofit/>
          </a:bodyPr>
          <a:lstStyle/>
          <a:p>
            <a:pPr>
              <a:buNone/>
            </a:pPr>
            <a:r>
              <a:rPr lang="ru-RU" sz="2200" dirty="0" smtClean="0"/>
              <a:t>Статья 57. Содержание трудового договора</a:t>
            </a:r>
          </a:p>
          <a:p>
            <a:pPr>
              <a:buNone/>
            </a:pPr>
            <a:r>
              <a:rPr lang="ru-RU" sz="2200" dirty="0" smtClean="0"/>
              <a:t>…  </a:t>
            </a:r>
            <a:r>
              <a:rPr lang="ru-RU" sz="2200" dirty="0" smtClean="0">
                <a:solidFill>
                  <a:srgbClr val="C00000"/>
                </a:solidFill>
              </a:rPr>
              <a:t>трудовая функция </a:t>
            </a:r>
            <a:r>
              <a:rPr lang="ru-RU" sz="2200" dirty="0" smtClean="0"/>
              <a:t>(работа по должности в соответствии со штатным расписанием, профессии, специальности с указанием квалификации; </a:t>
            </a:r>
            <a:r>
              <a:rPr lang="ru-RU" sz="2200" dirty="0" smtClean="0">
                <a:solidFill>
                  <a:srgbClr val="C00000"/>
                </a:solidFill>
              </a:rPr>
              <a:t>конкретный вид поручаемой работнику работы</a:t>
            </a:r>
            <a:r>
              <a:rPr lang="ru-RU" sz="2200" dirty="0" smtClean="0"/>
              <a:t>). Если в соответствии с настоящим Кодексом… с выполнением работ по определенным должностям… связано предоставление компенсаций и льгот либо наличие ограничений, то …</a:t>
            </a:r>
            <a:r>
              <a:rPr lang="ru-RU" sz="2200" dirty="0" smtClean="0">
                <a:solidFill>
                  <a:srgbClr val="C00000"/>
                </a:solidFill>
              </a:rPr>
              <a:t>квалификационные требования </a:t>
            </a:r>
            <a:r>
              <a:rPr lang="ru-RU" sz="2200" dirty="0" smtClean="0"/>
              <a:t>к ним </a:t>
            </a:r>
            <a:r>
              <a:rPr lang="ru-RU" sz="2200" dirty="0" smtClean="0">
                <a:solidFill>
                  <a:srgbClr val="C00000"/>
                </a:solidFill>
              </a:rPr>
              <a:t>должны соответствовать </a:t>
            </a:r>
            <a:r>
              <a:rPr lang="ru-RU" sz="2200" dirty="0" smtClean="0"/>
              <a:t>наименованиям и требованиям, указанным в квалификационных справочниках… или соответствующим положениям </a:t>
            </a:r>
            <a:r>
              <a:rPr lang="ru-RU" sz="2200" dirty="0" smtClean="0">
                <a:solidFill>
                  <a:srgbClr val="FF0000"/>
                </a:solidFill>
              </a:rPr>
              <a:t>профессиональных стандартов</a:t>
            </a:r>
          </a:p>
          <a:p>
            <a:pPr>
              <a:buNone/>
            </a:pPr>
            <a:endParaRPr lang="ru-RU" sz="2700"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7" y="576947"/>
            <a:ext cx="7312779" cy="5464420"/>
          </a:xfrm>
        </p:spPr>
        <p:txBody>
          <a:bodyPr/>
          <a:lstStyle/>
          <a:p>
            <a:pPr>
              <a:buNone/>
            </a:pPr>
            <a:r>
              <a:rPr lang="ru-RU" b="1" dirty="0" smtClean="0"/>
              <a:t>Глава 9. МЕДИЦИНСКИЕ РАБОТНИКИ И ФАРМАЦЕВТИЧЕСКИЕ</a:t>
            </a:r>
          </a:p>
          <a:p>
            <a:pPr>
              <a:buNone/>
            </a:pPr>
            <a:r>
              <a:rPr lang="ru-RU" b="1" dirty="0" smtClean="0"/>
              <a:t>РАБОТНИКИ, МЕДИЦИНСКИЕ ОРГАНИЗАЦИИ</a:t>
            </a:r>
          </a:p>
          <a:p>
            <a:pPr>
              <a:buNone/>
            </a:pPr>
            <a:r>
              <a:rPr lang="ru-RU" dirty="0" smtClean="0"/>
              <a:t> </a:t>
            </a:r>
          </a:p>
          <a:p>
            <a:pPr>
              <a:buNone/>
            </a:pPr>
            <a:r>
              <a:rPr lang="ru-RU" b="1" dirty="0" smtClean="0"/>
              <a:t>Статья 69. Право на осуществление медицинской деятельности и фармацевтической деятельности</a:t>
            </a:r>
            <a:endParaRPr lang="ru-RU" dirty="0" smtClean="0"/>
          </a:p>
          <a:p>
            <a:pPr>
              <a:buNone/>
            </a:pPr>
            <a:r>
              <a:rPr lang="ru-RU" dirty="0" smtClean="0"/>
              <a:t> </a:t>
            </a:r>
          </a:p>
          <a:p>
            <a:pPr>
              <a:buNone/>
            </a:pPr>
            <a:r>
              <a:rPr lang="ru-RU" dirty="0" smtClean="0"/>
              <a:t>1. Право на осуществление медицинской деятельности в Российской Федерации имеют лица, получившие медицинское или иное образование в Российской Федерации в соответствии с федеральными государственными образовательными стандартами и имеющие </a:t>
            </a:r>
            <a:r>
              <a:rPr lang="ru-RU" dirty="0" smtClean="0">
                <a:solidFill>
                  <a:srgbClr val="C00000"/>
                </a:solidFill>
              </a:rPr>
              <a:t>свидетельство об аккредитации специалиста.</a:t>
            </a:r>
          </a:p>
          <a:p>
            <a:endParaRPr lang="ru-RU" dirty="0"/>
          </a:p>
        </p:txBody>
      </p:sp>
      <p:pic>
        <p:nvPicPr>
          <p:cNvPr id="4" name="Рисунок 3" descr="1.jpg"/>
          <p:cNvPicPr>
            <a:picLocks noChangeAspect="1"/>
          </p:cNvPicPr>
          <p:nvPr/>
        </p:nvPicPr>
        <p:blipFill>
          <a:blip r:embed="rId2" cstate="print"/>
          <a:stretch>
            <a:fillRect/>
          </a:stretch>
        </p:blipFill>
        <p:spPr>
          <a:xfrm>
            <a:off x="8346109" y="2743204"/>
            <a:ext cx="2428707" cy="36215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5" y="772886"/>
            <a:ext cx="8967408" cy="5660571"/>
          </a:xfrm>
        </p:spPr>
        <p:txBody>
          <a:bodyPr>
            <a:normAutofit/>
          </a:bodyPr>
          <a:lstStyle/>
          <a:p>
            <a:pPr marL="0" indent="0">
              <a:buNone/>
            </a:pPr>
            <a:r>
              <a:rPr lang="ru-RU" sz="2400" b="1" dirty="0" smtClean="0">
                <a:solidFill>
                  <a:srgbClr val="C00000"/>
                </a:solidFill>
              </a:rPr>
              <a:t>Аккредитация специалиста</a:t>
            </a:r>
            <a:r>
              <a:rPr lang="ru-RU" sz="2000" dirty="0" smtClean="0"/>
              <a:t> - </a:t>
            </a:r>
            <a:r>
              <a:rPr lang="ru-RU" sz="2000" dirty="0" smtClean="0">
                <a:solidFill>
                  <a:srgbClr val="C00000"/>
                </a:solidFill>
              </a:rPr>
              <a:t>процедура определения соответствия лица, получившего медицинское, фармацевтическое или иное образование, требованиям к осуществлению медицинской деятельности по определенной медицинской специальности либо фармацевтической деятельности. </a:t>
            </a:r>
            <a:r>
              <a:rPr lang="ru-RU" sz="2000" dirty="0" smtClean="0"/>
              <a:t>Аккредитация специалиста проводится аккредитационной комиссией </a:t>
            </a:r>
            <a:r>
              <a:rPr lang="ru-RU" sz="2000" dirty="0" smtClean="0">
                <a:solidFill>
                  <a:srgbClr val="C00000"/>
                </a:solidFill>
              </a:rPr>
              <a:t>по окончании освоения </a:t>
            </a:r>
            <a:r>
              <a:rPr lang="ru-RU" sz="2000" dirty="0" smtClean="0"/>
              <a:t>им профессиональных образовательных программ медицинского образования или фармацевтического образования не реже одного </a:t>
            </a:r>
            <a:r>
              <a:rPr lang="ru-RU" sz="2000" dirty="0" smtClean="0">
                <a:solidFill>
                  <a:srgbClr val="C00000"/>
                </a:solidFill>
              </a:rPr>
              <a:t>раза в пять лет</a:t>
            </a:r>
            <a:r>
              <a:rPr lang="ru-RU" sz="2000" dirty="0" smtClean="0"/>
              <a:t>. Аккредитационная комиссия формируется уполномоченным федеральным органом исполнительной власти </a:t>
            </a:r>
            <a:r>
              <a:rPr lang="ru-RU" sz="2000" dirty="0" smtClean="0">
                <a:solidFill>
                  <a:srgbClr val="C00000"/>
                </a:solidFill>
              </a:rPr>
              <a:t>с участием профессиональных некоммерческих организаций</a:t>
            </a:r>
            <a:r>
              <a:rPr lang="ru-RU" sz="2000" dirty="0" smtClean="0"/>
              <a:t>, указанных в статье 76 настоящего Федерального закона. Положение об аккредитации специалистов, порядок выдачи свидетельства об аккредитации специалиста, форма свидетельства об аккредитации специалиста и технические требования к нему утверждаются уполномоченным федеральным органом исполнительной власти</a:t>
            </a:r>
            <a:endParaRPr lang="ru-RU"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Прямоугольник 11"/>
          <p:cNvSpPr/>
          <p:nvPr/>
        </p:nvSpPr>
        <p:spPr>
          <a:xfrm>
            <a:off x="1519743" y="441027"/>
            <a:ext cx="7191124" cy="1508101"/>
          </a:xfrm>
          <a:prstGeom prst="rect">
            <a:avLst/>
          </a:prstGeom>
        </p:spPr>
        <p:txBody>
          <a:bodyPr wrap="square" lIns="91434" tIns="45718" rIns="91434" bIns="45718">
            <a:spAutoFit/>
          </a:bodyPr>
          <a:lstStyle/>
          <a:p>
            <a:pPr algn="ctr"/>
            <a:r>
              <a:rPr lang="ru-RU" sz="2400" b="1" dirty="0"/>
              <a:t>Приказ МЗ РФ №334н от 16.06.2016г. </a:t>
            </a:r>
            <a:r>
              <a:rPr lang="ru-RU" sz="2400" dirty="0"/>
              <a:t>«Об утверждении Положения об аккредитации специалистов»</a:t>
            </a:r>
          </a:p>
          <a:p>
            <a:endParaRPr lang="ru-RU" sz="2000" dirty="0"/>
          </a:p>
        </p:txBody>
      </p:sp>
      <p:grpSp>
        <p:nvGrpSpPr>
          <p:cNvPr id="23" name="Группа 22"/>
          <p:cNvGrpSpPr/>
          <p:nvPr/>
        </p:nvGrpSpPr>
        <p:grpSpPr>
          <a:xfrm>
            <a:off x="169591" y="0"/>
            <a:ext cx="11072879" cy="6633168"/>
            <a:chOff x="-48123" y="100144"/>
            <a:chExt cx="11072879" cy="6633168"/>
          </a:xfrm>
        </p:grpSpPr>
        <p:sp>
          <p:nvSpPr>
            <p:cNvPr id="15" name="Штриховая стрелка вправо 14"/>
            <p:cNvSpPr/>
            <p:nvPr/>
          </p:nvSpPr>
          <p:spPr>
            <a:xfrm rot="5400000">
              <a:off x="1710011" y="3690949"/>
              <a:ext cx="1135943" cy="4652211"/>
            </a:xfrm>
            <a:prstGeom prst="stripedRightArrow">
              <a:avLst>
                <a:gd name="adj1" fmla="val 86076"/>
                <a:gd name="adj2" fmla="val 27777"/>
              </a:avLst>
            </a:prstGeom>
            <a:solidFill>
              <a:srgbClr val="FF0066">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grpSp>
          <p:nvGrpSpPr>
            <p:cNvPr id="22" name="Группа 21"/>
            <p:cNvGrpSpPr/>
            <p:nvPr/>
          </p:nvGrpSpPr>
          <p:grpSpPr>
            <a:xfrm>
              <a:off x="-24063" y="100144"/>
              <a:ext cx="11048819" cy="6633168"/>
              <a:chOff x="-24063" y="100144"/>
              <a:chExt cx="11048819" cy="6633168"/>
            </a:xfrm>
          </p:grpSpPr>
          <p:sp>
            <p:nvSpPr>
              <p:cNvPr id="16" name="Штриховая стрелка вправо 15"/>
              <p:cNvSpPr/>
              <p:nvPr/>
            </p:nvSpPr>
            <p:spPr>
              <a:xfrm rot="5400000">
                <a:off x="7637571" y="2659795"/>
                <a:ext cx="1135943" cy="5181599"/>
              </a:xfrm>
              <a:prstGeom prst="stripedRightArrow">
                <a:avLst>
                  <a:gd name="adj1" fmla="val 86076"/>
                  <a:gd name="adj2" fmla="val 27777"/>
                </a:avLst>
              </a:prstGeom>
              <a:solidFill>
                <a:srgbClr val="D60093">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14" name="Штриховая стрелка вправо 13"/>
              <p:cNvSpPr/>
              <p:nvPr/>
            </p:nvSpPr>
            <p:spPr>
              <a:xfrm rot="5400000">
                <a:off x="1826419" y="807749"/>
                <a:ext cx="951247" cy="4652211"/>
              </a:xfrm>
              <a:prstGeom prst="stripedRightArrow">
                <a:avLst>
                  <a:gd name="adj1" fmla="val 86076"/>
                  <a:gd name="adj2" fmla="val 27777"/>
                </a:avLst>
              </a:prstGeom>
              <a:solidFill>
                <a:srgbClr val="FF0066">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7" name="TextBox 6"/>
              <p:cNvSpPr txBox="1"/>
              <p:nvPr/>
            </p:nvSpPr>
            <p:spPr>
              <a:xfrm>
                <a:off x="882313" y="2983925"/>
                <a:ext cx="3368843" cy="384719"/>
              </a:xfrm>
              <a:prstGeom prst="rect">
                <a:avLst/>
              </a:prstGeom>
              <a:noFill/>
            </p:spPr>
            <p:txBody>
              <a:bodyPr wrap="square" lIns="91434" tIns="45718" rIns="91434" bIns="45718" rtlCol="0">
                <a:spAutoFit/>
              </a:bodyPr>
              <a:lstStyle/>
              <a:p>
                <a:r>
                  <a:rPr lang="ru-RU" dirty="0"/>
                  <a:t>ПЕРВИЧНАЯ АККРЕДИТАЦИЯ</a:t>
                </a:r>
              </a:p>
            </p:txBody>
          </p:sp>
          <p:sp>
            <p:nvSpPr>
              <p:cNvPr id="8" name="TextBox 7"/>
              <p:cNvSpPr txBox="1"/>
              <p:nvPr/>
            </p:nvSpPr>
            <p:spPr>
              <a:xfrm>
                <a:off x="304801" y="5636407"/>
                <a:ext cx="4042611" cy="969495"/>
              </a:xfrm>
              <a:prstGeom prst="rect">
                <a:avLst/>
              </a:prstGeom>
              <a:noFill/>
            </p:spPr>
            <p:txBody>
              <a:bodyPr wrap="square" lIns="91434" tIns="45718" rIns="91434" bIns="45718" rtlCol="0">
                <a:spAutoFit/>
              </a:bodyPr>
              <a:lstStyle/>
              <a:p>
                <a:pPr algn="ctr"/>
                <a:r>
                  <a:rPr lang="ru-RU" dirty="0"/>
                  <a:t>ПЕРВИЧНАЯ СПЕЦИАЛИИРОВАННАЯ АККРЕДИТАЦИЯ</a:t>
                </a:r>
              </a:p>
            </p:txBody>
          </p:sp>
          <p:sp>
            <p:nvSpPr>
              <p:cNvPr id="9" name="TextBox 8"/>
              <p:cNvSpPr txBox="1"/>
              <p:nvPr/>
            </p:nvSpPr>
            <p:spPr>
              <a:xfrm>
                <a:off x="6232360" y="4861409"/>
                <a:ext cx="3946357" cy="677107"/>
              </a:xfrm>
              <a:prstGeom prst="rect">
                <a:avLst/>
              </a:prstGeom>
              <a:noFill/>
            </p:spPr>
            <p:txBody>
              <a:bodyPr wrap="square" lIns="91434" tIns="45718" rIns="91434" bIns="45718" rtlCol="0">
                <a:spAutoFit/>
              </a:bodyPr>
              <a:lstStyle/>
              <a:p>
                <a:r>
                  <a:rPr lang="ru-RU" dirty="0"/>
                  <a:t>ПОВТОРНАЯ (ПЕРИОДИЧЕСКАЯ) АККРЕДИТАЦИЯ</a:t>
                </a:r>
              </a:p>
            </p:txBody>
          </p:sp>
          <p:sp>
            <p:nvSpPr>
              <p:cNvPr id="10" name="TextBox 9"/>
              <p:cNvSpPr txBox="1"/>
              <p:nvPr/>
            </p:nvSpPr>
            <p:spPr>
              <a:xfrm>
                <a:off x="304806" y="2156894"/>
                <a:ext cx="394635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lIns="91434" tIns="45718" rIns="91434" bIns="45718" rtlCol="0">
                <a:spAutoFit/>
              </a:bodyPr>
              <a:lstStyle/>
              <a:p>
                <a:pPr algn="ctr"/>
                <a:r>
                  <a:rPr lang="ru-RU" sz="2400" dirty="0"/>
                  <a:t>ВЫПУСКНИКИ</a:t>
                </a:r>
              </a:p>
            </p:txBody>
          </p:sp>
          <p:pic>
            <p:nvPicPr>
              <p:cNvPr id="2050" name="Picture 2" descr="http://trmo.ru/media/press_center/news/7308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133"/>
              <a:stretch/>
            </p:blipFill>
            <p:spPr bwMode="auto">
              <a:xfrm>
                <a:off x="6015794" y="1496409"/>
                <a:ext cx="4379495" cy="2591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15794" y="4206473"/>
                <a:ext cx="4379495" cy="400111"/>
              </a:xfrm>
              <a:prstGeom prst="rect">
                <a:avLst/>
              </a:prstGeom>
            </p:spPr>
            <p:style>
              <a:lnRef idx="1">
                <a:schemeClr val="accent1"/>
              </a:lnRef>
              <a:fillRef idx="2">
                <a:schemeClr val="accent1"/>
              </a:fillRef>
              <a:effectRef idx="1">
                <a:schemeClr val="accent1"/>
              </a:effectRef>
              <a:fontRef idx="minor">
                <a:schemeClr val="dk1"/>
              </a:fontRef>
            </p:style>
            <p:txBody>
              <a:bodyPr wrap="square" lIns="91434" tIns="45718" rIns="91434" bIns="45718" rtlCol="0">
                <a:spAutoFit/>
              </a:bodyPr>
              <a:lstStyle/>
              <a:p>
                <a:r>
                  <a:rPr lang="ru-RU" sz="2000" b="1" dirty="0"/>
                  <a:t>ПРАКТИКУЩИЕ СПЕЦИАЛИСТЫ</a:t>
                </a:r>
              </a:p>
            </p:txBody>
          </p:sp>
          <p:sp>
            <p:nvSpPr>
              <p:cNvPr id="13" name="Штриховая стрелка вправо 12"/>
              <p:cNvSpPr/>
              <p:nvPr/>
            </p:nvSpPr>
            <p:spPr>
              <a:xfrm rot="5400000">
                <a:off x="4016479" y="-3675704"/>
                <a:ext cx="1848980" cy="9400675"/>
              </a:xfrm>
              <a:prstGeom prst="stripedRightArrow">
                <a:avLst>
                  <a:gd name="adj1" fmla="val 86076"/>
                  <a:gd name="adj2" fmla="val 50000"/>
                </a:avLst>
              </a:prstGeom>
              <a:solidFill>
                <a:srgbClr val="5FCBE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17" name="TextBox 16"/>
              <p:cNvSpPr txBox="1"/>
              <p:nvPr/>
            </p:nvSpPr>
            <p:spPr>
              <a:xfrm>
                <a:off x="240633" y="3817867"/>
                <a:ext cx="4042611" cy="1323435"/>
              </a:xfrm>
              <a:prstGeom prst="rect">
                <a:avLst/>
              </a:prstGeom>
            </p:spPr>
            <p:style>
              <a:lnRef idx="1">
                <a:schemeClr val="accent1"/>
              </a:lnRef>
              <a:fillRef idx="2">
                <a:schemeClr val="accent1"/>
              </a:fillRef>
              <a:effectRef idx="1">
                <a:schemeClr val="accent1"/>
              </a:effectRef>
              <a:fontRef idx="minor">
                <a:schemeClr val="dk1"/>
              </a:fontRef>
            </p:style>
            <p:txBody>
              <a:bodyPr wrap="square" lIns="91434" tIns="45718" rIns="91434" bIns="45718" rtlCol="0">
                <a:spAutoFit/>
              </a:bodyPr>
              <a:lstStyle/>
              <a:p>
                <a:pPr algn="ctr"/>
                <a:r>
                  <a:rPr lang="ru-RU" sz="2000" dirty="0"/>
                  <a:t>СПЕЦИАЛИСТЫ, </a:t>
                </a:r>
              </a:p>
              <a:p>
                <a:pPr algn="ctr"/>
                <a:r>
                  <a:rPr lang="ru-RU" sz="2000" dirty="0"/>
                  <a:t>окончившие ординатуру, </a:t>
                </a:r>
                <a:r>
                  <a:rPr lang="ru-RU" sz="2000" dirty="0" smtClean="0"/>
                  <a:t>прошедший программу проф. переподготовки</a:t>
                </a:r>
                <a:endParaRPr lang="ru-RU" sz="2000" dirty="0"/>
              </a:p>
            </p:txBody>
          </p:sp>
          <p:sp>
            <p:nvSpPr>
              <p:cNvPr id="18" name="TextBox 17"/>
              <p:cNvSpPr txBox="1"/>
              <p:nvPr/>
            </p:nvSpPr>
            <p:spPr>
              <a:xfrm>
                <a:off x="6015791" y="5912706"/>
                <a:ext cx="4379492" cy="400111"/>
              </a:xfrm>
              <a:prstGeom prst="rect">
                <a:avLst/>
              </a:prstGeom>
            </p:spPr>
            <p:style>
              <a:lnRef idx="1">
                <a:schemeClr val="accent1"/>
              </a:lnRef>
              <a:fillRef idx="2">
                <a:schemeClr val="accent1"/>
              </a:fillRef>
              <a:effectRef idx="1">
                <a:schemeClr val="accent1"/>
              </a:effectRef>
              <a:fontRef idx="minor">
                <a:schemeClr val="dk1"/>
              </a:fontRef>
            </p:style>
            <p:txBody>
              <a:bodyPr wrap="square" lIns="91434" tIns="45718" rIns="91434" bIns="45718" rtlCol="0">
                <a:spAutoFit/>
              </a:bodyPr>
              <a:lstStyle/>
              <a:p>
                <a:pPr algn="ctr"/>
                <a:r>
                  <a:rPr lang="ru-RU" sz="2000" dirty="0"/>
                  <a:t>1 раз в пять лет</a:t>
                </a:r>
              </a:p>
            </p:txBody>
          </p:sp>
          <p:sp>
            <p:nvSpPr>
              <p:cNvPr id="19" name="Штриховая стрелка вправо 18"/>
              <p:cNvSpPr/>
              <p:nvPr/>
            </p:nvSpPr>
            <p:spPr>
              <a:xfrm>
                <a:off x="4772525" y="2382964"/>
                <a:ext cx="513347" cy="5962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20" name="Штриховая стрелка вправо 19"/>
              <p:cNvSpPr/>
              <p:nvPr/>
            </p:nvSpPr>
            <p:spPr>
              <a:xfrm>
                <a:off x="4772525" y="3622189"/>
                <a:ext cx="513347" cy="5962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21" name="Штриховая стрелка вправо 20"/>
              <p:cNvSpPr/>
              <p:nvPr/>
            </p:nvSpPr>
            <p:spPr>
              <a:xfrm>
                <a:off x="4772525" y="4861416"/>
                <a:ext cx="513347" cy="5962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3" name="Овал 2"/>
              <p:cNvSpPr/>
              <p:nvPr/>
            </p:nvSpPr>
            <p:spPr>
              <a:xfrm>
                <a:off x="5614737" y="977573"/>
                <a:ext cx="5410019" cy="57557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grpSp>
      </p:grpSp>
    </p:spTree>
    <p:extLst>
      <p:ext uri="{BB962C8B-B14F-4D97-AF65-F5344CB8AC3E}">
        <p14:creationId xmlns:p14="http://schemas.microsoft.com/office/powerpoint/2010/main" val="1230324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302170" y="413659"/>
            <a:ext cx="9674268" cy="589484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66603" y="1883231"/>
            <a:ext cx="9828430" cy="3978954"/>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16100" y="277353"/>
            <a:ext cx="8867385" cy="4546653"/>
          </a:xfrm>
          <a:prstGeom prst="rect">
            <a:avLst/>
          </a:prstGeom>
          <a:noFill/>
          <a:ln w="9525">
            <a:noFill/>
            <a:miter lim="800000"/>
            <a:headEnd/>
            <a:tailEnd/>
          </a:ln>
        </p:spPr>
      </p:pic>
      <p:sp>
        <p:nvSpPr>
          <p:cNvPr id="5" name="TextBox 4"/>
          <p:cNvSpPr txBox="1"/>
          <p:nvPr/>
        </p:nvSpPr>
        <p:spPr>
          <a:xfrm>
            <a:off x="1045029" y="4876794"/>
            <a:ext cx="10907485" cy="677108"/>
          </a:xfrm>
          <a:prstGeom prst="rect">
            <a:avLst/>
          </a:prstGeom>
          <a:noFill/>
        </p:spPr>
        <p:txBody>
          <a:bodyPr wrap="square" rtlCol="0">
            <a:spAutoFit/>
          </a:bodyPr>
          <a:lstStyle/>
          <a:p>
            <a:r>
              <a:rPr lang="ru-RU" i="1" dirty="0" smtClean="0">
                <a:solidFill>
                  <a:srgbClr val="C00000"/>
                </a:solidFill>
              </a:rPr>
              <a:t>образовательной и (или) научной организации, реализующей программы медицинского и (или) фармацевтического образования.</a:t>
            </a:r>
            <a:endParaRPr lang="ru-RU" i="1" dirty="0">
              <a:solidFill>
                <a:srgbClr val="C00000"/>
              </a:solidFill>
            </a:endParaRPr>
          </a:p>
        </p:txBody>
      </p:sp>
      <p:sp>
        <p:nvSpPr>
          <p:cNvPr id="6" name="TextBox 5"/>
          <p:cNvSpPr txBox="1"/>
          <p:nvPr/>
        </p:nvSpPr>
        <p:spPr>
          <a:xfrm>
            <a:off x="402771" y="5704109"/>
            <a:ext cx="11103429" cy="969496"/>
          </a:xfrm>
          <a:prstGeom prst="rect">
            <a:avLst/>
          </a:prstGeom>
          <a:noFill/>
        </p:spPr>
        <p:txBody>
          <a:bodyPr wrap="square" rtlCol="0">
            <a:spAutoFit/>
          </a:bodyPr>
          <a:lstStyle/>
          <a:p>
            <a:r>
              <a:rPr lang="ru-RU" sz="1800" dirty="0" smtClean="0"/>
              <a:t>10.1. В состав аккредитационной комиссии могут включаться представители образовательной и (или) научной организации, реализующей программы медицинского и (или) фармацевтического образования</a:t>
            </a:r>
            <a:r>
              <a:rPr lang="ru-RU" dirty="0" smtClean="0"/>
              <a:t>.</a:t>
            </a: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07295" y="1319392"/>
            <a:ext cx="9925276" cy="4692972"/>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Прямоугольник 14"/>
          <p:cNvSpPr/>
          <p:nvPr/>
        </p:nvSpPr>
        <p:spPr>
          <a:xfrm>
            <a:off x="5807240" y="0"/>
            <a:ext cx="4479760" cy="6858000"/>
          </a:xfrm>
          <a:prstGeom prst="rect">
            <a:avLst/>
          </a:prstGeom>
          <a:solidFill>
            <a:srgbClr val="00CC99">
              <a:alpha val="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16" name="Штриховая стрелка вправо 15"/>
          <p:cNvSpPr/>
          <p:nvPr/>
        </p:nvSpPr>
        <p:spPr>
          <a:xfrm rot="5400000">
            <a:off x="7296777" y="791713"/>
            <a:ext cx="1448555" cy="5181599"/>
          </a:xfrm>
          <a:prstGeom prst="stripedRightArrow">
            <a:avLst>
              <a:gd name="adj1" fmla="val 86076"/>
              <a:gd name="adj2" fmla="val 27777"/>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14" name="Штриховая стрелка вправо 13"/>
          <p:cNvSpPr/>
          <p:nvPr/>
        </p:nvSpPr>
        <p:spPr>
          <a:xfrm rot="5400000">
            <a:off x="1718725" y="915435"/>
            <a:ext cx="1575699" cy="5061292"/>
          </a:xfrm>
          <a:prstGeom prst="stripedRightArrow">
            <a:avLst>
              <a:gd name="adj1" fmla="val 86076"/>
              <a:gd name="adj2" fmla="val 27777"/>
            </a:avLst>
          </a:prstGeom>
          <a:solidFill>
            <a:srgbClr val="FFFF99">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7" name="TextBox 6"/>
          <p:cNvSpPr txBox="1"/>
          <p:nvPr/>
        </p:nvSpPr>
        <p:spPr>
          <a:xfrm>
            <a:off x="304803" y="2910491"/>
            <a:ext cx="4411580" cy="1323435"/>
          </a:xfrm>
          <a:prstGeom prst="rect">
            <a:avLst/>
          </a:prstGeom>
          <a:noFill/>
        </p:spPr>
        <p:txBody>
          <a:bodyPr wrap="square" lIns="91434" tIns="45718" rIns="91434" bIns="45718" rtlCol="0">
            <a:spAutoFit/>
          </a:bodyPr>
          <a:lstStyle/>
          <a:p>
            <a:r>
              <a:rPr lang="ru-RU" sz="2000" dirty="0"/>
              <a:t>ПЕРВИЧНАЯ АККРЕДИТАЦИЯ</a:t>
            </a:r>
          </a:p>
          <a:p>
            <a:r>
              <a:rPr lang="ru-RU" sz="2000" dirty="0"/>
              <a:t>ПЕРВИЧНАЯ СПЕЦИАЛИИРОВАННАЯ АККРЕДИТАЦИЯ</a:t>
            </a:r>
          </a:p>
          <a:p>
            <a:endParaRPr lang="ru-RU" sz="2000" dirty="0"/>
          </a:p>
        </p:txBody>
      </p:sp>
      <p:sp>
        <p:nvSpPr>
          <p:cNvPr id="9" name="TextBox 8"/>
          <p:cNvSpPr txBox="1"/>
          <p:nvPr/>
        </p:nvSpPr>
        <p:spPr>
          <a:xfrm>
            <a:off x="5951624" y="2879057"/>
            <a:ext cx="3946357" cy="707887"/>
          </a:xfrm>
          <a:prstGeom prst="rect">
            <a:avLst/>
          </a:prstGeom>
          <a:noFill/>
        </p:spPr>
        <p:txBody>
          <a:bodyPr wrap="square" lIns="91434" tIns="45718" rIns="91434" bIns="45718" rtlCol="0">
            <a:spAutoFit/>
          </a:bodyPr>
          <a:lstStyle/>
          <a:p>
            <a:r>
              <a:rPr lang="ru-RU" sz="2000" dirty="0"/>
              <a:t>ПОВТОРНАЯ (ПЕРИОДИЧЕСКАЯ) АККРЕДИТАЦИЯ</a:t>
            </a:r>
          </a:p>
        </p:txBody>
      </p:sp>
      <p:sp>
        <p:nvSpPr>
          <p:cNvPr id="10" name="TextBox 9"/>
          <p:cNvSpPr txBox="1"/>
          <p:nvPr/>
        </p:nvSpPr>
        <p:spPr>
          <a:xfrm>
            <a:off x="304803" y="2156894"/>
            <a:ext cx="432334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lIns="91434" tIns="45718" rIns="91434" bIns="45718" rtlCol="0">
            <a:spAutoFit/>
          </a:bodyPr>
          <a:lstStyle/>
          <a:p>
            <a:pPr algn="ctr"/>
            <a:r>
              <a:rPr lang="ru-RU" sz="2400" dirty="0"/>
              <a:t>ВЫПУСКНИКИ</a:t>
            </a:r>
          </a:p>
        </p:txBody>
      </p:sp>
      <p:sp>
        <p:nvSpPr>
          <p:cNvPr id="11" name="TextBox 10"/>
          <p:cNvSpPr txBox="1"/>
          <p:nvPr/>
        </p:nvSpPr>
        <p:spPr>
          <a:xfrm>
            <a:off x="5807246" y="2156197"/>
            <a:ext cx="4379495" cy="400111"/>
          </a:xfrm>
          <a:prstGeom prst="rect">
            <a:avLst/>
          </a:prstGeom>
        </p:spPr>
        <p:style>
          <a:lnRef idx="1">
            <a:schemeClr val="accent1"/>
          </a:lnRef>
          <a:fillRef idx="2">
            <a:schemeClr val="accent1"/>
          </a:fillRef>
          <a:effectRef idx="1">
            <a:schemeClr val="accent1"/>
          </a:effectRef>
          <a:fontRef idx="minor">
            <a:schemeClr val="dk1"/>
          </a:fontRef>
        </p:style>
        <p:txBody>
          <a:bodyPr wrap="square" lIns="91434" tIns="45718" rIns="91434" bIns="45718" rtlCol="0">
            <a:spAutoFit/>
          </a:bodyPr>
          <a:lstStyle/>
          <a:p>
            <a:r>
              <a:rPr lang="ru-RU" sz="2000" b="1" dirty="0"/>
              <a:t>ПРАКТИКУЩИЕ СПЕЦИАЛИСТЫ</a:t>
            </a:r>
          </a:p>
        </p:txBody>
      </p:sp>
      <p:sp>
        <p:nvSpPr>
          <p:cNvPr id="12" name="Прямоугольник 11"/>
          <p:cNvSpPr/>
          <p:nvPr/>
        </p:nvSpPr>
        <p:spPr>
          <a:xfrm>
            <a:off x="1519743" y="441027"/>
            <a:ext cx="7191124" cy="1508101"/>
          </a:xfrm>
          <a:prstGeom prst="rect">
            <a:avLst/>
          </a:prstGeom>
        </p:spPr>
        <p:txBody>
          <a:bodyPr wrap="square" lIns="91434" tIns="45718" rIns="91434" bIns="45718">
            <a:spAutoFit/>
          </a:bodyPr>
          <a:lstStyle/>
          <a:p>
            <a:pPr algn="ctr"/>
            <a:r>
              <a:rPr lang="ru-RU" sz="2400" b="1" dirty="0"/>
              <a:t>Приказ МЗ РФ №334н от 16.06.2016г. </a:t>
            </a:r>
            <a:r>
              <a:rPr lang="ru-RU" sz="2400" dirty="0"/>
              <a:t>«Об утверждении Положения об аккредитации специалистов»</a:t>
            </a:r>
          </a:p>
          <a:p>
            <a:endParaRPr lang="ru-RU" sz="2000" dirty="0"/>
          </a:p>
        </p:txBody>
      </p:sp>
      <p:sp>
        <p:nvSpPr>
          <p:cNvPr id="13" name="Штриховая стрелка вправо 12"/>
          <p:cNvSpPr/>
          <p:nvPr/>
        </p:nvSpPr>
        <p:spPr>
          <a:xfrm rot="5400000">
            <a:off x="4016479" y="-3675704"/>
            <a:ext cx="1848980" cy="9400675"/>
          </a:xfrm>
          <a:prstGeom prst="stripedRightArrow">
            <a:avLst>
              <a:gd name="adj1" fmla="val 86076"/>
              <a:gd name="adj2" fmla="val 50000"/>
            </a:avLst>
          </a:prstGeom>
          <a:solidFill>
            <a:srgbClr val="5FCBE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3" name="TextBox 2"/>
          <p:cNvSpPr txBox="1"/>
          <p:nvPr/>
        </p:nvSpPr>
        <p:spPr>
          <a:xfrm>
            <a:off x="304806" y="4332171"/>
            <a:ext cx="4810503" cy="1754322"/>
          </a:xfrm>
          <a:prstGeom prst="rect">
            <a:avLst/>
          </a:prstGeom>
          <a:noFill/>
        </p:spPr>
        <p:txBody>
          <a:bodyPr wrap="square" lIns="91434" tIns="45718" rIns="91434" bIns="45718" rtlCol="0">
            <a:spAutoFit/>
          </a:bodyPr>
          <a:lstStyle/>
          <a:p>
            <a:pPr marL="342874" indent="-342874">
              <a:buFont typeface="Arial" panose="020B0604020202020204" pitchFamily="34" charset="0"/>
              <a:buChar char="•"/>
            </a:pPr>
            <a:r>
              <a:rPr lang="ru-RU" sz="2400" dirty="0"/>
              <a:t>Оценка знаний:</a:t>
            </a:r>
          </a:p>
          <a:p>
            <a:pPr marL="800040" lvl="1" indent="-342874">
              <a:buFont typeface="Arial" panose="020B0604020202020204" pitchFamily="34" charset="0"/>
              <a:buChar char="•"/>
            </a:pPr>
            <a:r>
              <a:rPr lang="ru-RU" sz="2000" dirty="0"/>
              <a:t>Собеседование, тестирование, клиническая задача</a:t>
            </a:r>
          </a:p>
          <a:p>
            <a:pPr marL="342874" indent="-342874">
              <a:buFont typeface="Arial" panose="020B0604020202020204" pitchFamily="34" charset="0"/>
              <a:buChar char="•"/>
            </a:pPr>
            <a:r>
              <a:rPr lang="ru-RU" sz="2400" dirty="0"/>
              <a:t>Оценка умений:</a:t>
            </a:r>
          </a:p>
          <a:p>
            <a:pPr marL="800040" lvl="1" indent="-342874">
              <a:buFont typeface="Arial" panose="020B0604020202020204" pitchFamily="34" charset="0"/>
              <a:buChar char="•"/>
            </a:pPr>
            <a:r>
              <a:rPr lang="ru-RU" sz="2000" dirty="0"/>
              <a:t>ОСКЭ, симулятор</a:t>
            </a:r>
          </a:p>
        </p:txBody>
      </p:sp>
      <p:sp>
        <p:nvSpPr>
          <p:cNvPr id="22" name="TextBox 21"/>
          <p:cNvSpPr txBox="1"/>
          <p:nvPr/>
        </p:nvSpPr>
        <p:spPr>
          <a:xfrm>
            <a:off x="5454316" y="4270615"/>
            <a:ext cx="5622395" cy="2123654"/>
          </a:xfrm>
          <a:prstGeom prst="rect">
            <a:avLst/>
          </a:prstGeom>
          <a:noFill/>
        </p:spPr>
        <p:txBody>
          <a:bodyPr wrap="square" lIns="91434" tIns="45718" rIns="91434" bIns="45718" rtlCol="0">
            <a:spAutoFit/>
          </a:bodyPr>
          <a:lstStyle/>
          <a:p>
            <a:pPr marL="342874" indent="-342874">
              <a:buFont typeface="Arial" panose="020B0604020202020204" pitchFamily="34" charset="0"/>
              <a:buChar char="•"/>
            </a:pPr>
            <a:r>
              <a:rPr lang="ru-RU" sz="2400" dirty="0"/>
              <a:t>Оценка образовательного портфолио:</a:t>
            </a:r>
          </a:p>
          <a:p>
            <a:pPr marL="800040" lvl="1" indent="-342874">
              <a:buFont typeface="Arial" panose="020B0604020202020204" pitchFamily="34" charset="0"/>
              <a:buChar char="•"/>
            </a:pPr>
            <a:r>
              <a:rPr lang="ru-RU" sz="2000" dirty="0">
                <a:solidFill>
                  <a:srgbClr val="FF0000"/>
                </a:solidFill>
              </a:rPr>
              <a:t>Образования, полученного в ходе пятилетнего непрерывного повышения квалификации (НМО)</a:t>
            </a:r>
          </a:p>
          <a:p>
            <a:pPr marL="342874" indent="-342874">
              <a:buFont typeface="Arial" panose="020B0604020202020204" pitchFamily="34" charset="0"/>
              <a:buChar char="•"/>
            </a:pPr>
            <a:r>
              <a:rPr lang="ru-RU" sz="2400" dirty="0"/>
              <a:t>Тестирование</a:t>
            </a:r>
          </a:p>
        </p:txBody>
      </p:sp>
      <p:sp>
        <p:nvSpPr>
          <p:cNvPr id="17" name="Овал 16"/>
          <p:cNvSpPr/>
          <p:nvPr/>
        </p:nvSpPr>
        <p:spPr>
          <a:xfrm>
            <a:off x="5614737" y="977573"/>
            <a:ext cx="5410019" cy="57557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Tree>
    <p:extLst>
      <p:ext uri="{BB962C8B-B14F-4D97-AF65-F5344CB8AC3E}">
        <p14:creationId xmlns:p14="http://schemas.microsoft.com/office/powerpoint/2010/main" val="14049825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Слайд4.JPG"/>
          <p:cNvPicPr>
            <a:picLocks noGrp="1" noChangeAspect="1"/>
          </p:cNvPicPr>
          <p:nvPr>
            <p:ph idx="1"/>
          </p:nvPr>
        </p:nvPicPr>
        <p:blipFill>
          <a:blip r:embed="rId2" cstate="print"/>
          <a:stretch>
            <a:fillRect/>
          </a:stretch>
        </p:blipFill>
        <p:spPr>
          <a:xfrm>
            <a:off x="590323" y="286799"/>
            <a:ext cx="8227106" cy="617033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261256" y="576943"/>
            <a:ext cx="10972801" cy="5889171"/>
          </a:xfrm>
        </p:spPr>
        <p:txBody>
          <a:bodyPr>
            <a:normAutofit/>
          </a:bodyPr>
          <a:lstStyle/>
          <a:p>
            <a:pPr>
              <a:buNone/>
            </a:pPr>
            <a:r>
              <a:rPr lang="ru-RU" dirty="0" smtClean="0"/>
              <a:t>25. Для прохождения </a:t>
            </a:r>
            <a:r>
              <a:rPr lang="ru-RU" dirty="0" smtClean="0">
                <a:solidFill>
                  <a:srgbClr val="C00000"/>
                </a:solidFill>
              </a:rPr>
              <a:t>первичной аккредитации </a:t>
            </a:r>
            <a:r>
              <a:rPr lang="ru-RU" dirty="0" smtClean="0"/>
              <a:t>или первичной специализированной аккредитации специалиста лицо, изъявившее желание пройти аккредитацию специалиста (далее - аккредитуемый), </a:t>
            </a:r>
            <a:r>
              <a:rPr lang="ru-RU" dirty="0" smtClean="0">
                <a:solidFill>
                  <a:srgbClr val="C00000"/>
                </a:solidFill>
              </a:rPr>
              <a:t>лично</a:t>
            </a:r>
            <a:r>
              <a:rPr lang="ru-RU" dirty="0" smtClean="0"/>
              <a:t> представляет в аккредитационную подкомиссию документы, предусмотренные </a:t>
            </a:r>
            <a:r>
              <a:rPr lang="ru-RU" dirty="0" smtClean="0">
                <a:hlinkClick r:id="rId2"/>
              </a:rPr>
              <a:t>пунктами 26</a:t>
            </a:r>
            <a:r>
              <a:rPr lang="ru-RU" dirty="0" smtClean="0"/>
              <a:t> и </a:t>
            </a:r>
            <a:r>
              <a:rPr lang="ru-RU" dirty="0" smtClean="0">
                <a:hlinkClick r:id="rId2"/>
              </a:rPr>
              <a:t>27</a:t>
            </a:r>
            <a:r>
              <a:rPr lang="ru-RU" dirty="0" smtClean="0"/>
              <a:t> настоящего Положения.</a:t>
            </a:r>
          </a:p>
          <a:p>
            <a:pPr>
              <a:buNone/>
            </a:pPr>
            <a:r>
              <a:rPr lang="ru-RU" dirty="0" smtClean="0"/>
              <a:t>Для прохождения </a:t>
            </a:r>
            <a:r>
              <a:rPr lang="ru-RU" dirty="0" smtClean="0">
                <a:solidFill>
                  <a:srgbClr val="C00000"/>
                </a:solidFill>
              </a:rPr>
              <a:t>периодической аккредитации </a:t>
            </a:r>
            <a:r>
              <a:rPr lang="ru-RU" dirty="0" smtClean="0"/>
              <a:t>специалиста аккредитуемый представляет </a:t>
            </a:r>
            <a:r>
              <a:rPr lang="ru-RU" dirty="0" smtClean="0">
                <a:solidFill>
                  <a:srgbClr val="C00000"/>
                </a:solidFill>
              </a:rPr>
              <a:t>лично или направляет заказным письмом </a:t>
            </a:r>
            <a:r>
              <a:rPr lang="ru-RU" dirty="0" smtClean="0"/>
              <a:t>с уведомлением в аккредитационную подкомиссию документы, предусмотренные </a:t>
            </a:r>
            <a:r>
              <a:rPr lang="ru-RU" dirty="0" smtClean="0">
                <a:hlinkClick r:id="rId2"/>
              </a:rPr>
              <a:t>пунктом 27</a:t>
            </a:r>
            <a:r>
              <a:rPr lang="ru-RU" dirty="0" smtClean="0"/>
              <a:t> настоящего Положения.</a:t>
            </a:r>
          </a:p>
          <a:p>
            <a:pPr>
              <a:buNone/>
            </a:pPr>
            <a:r>
              <a:rPr lang="ru-RU" dirty="0" smtClean="0"/>
              <a:t>26. Для прохождения первичной аккредитации представляются:</a:t>
            </a:r>
          </a:p>
          <a:p>
            <a:pPr>
              <a:buNone/>
            </a:pPr>
            <a:r>
              <a:rPr lang="ru-RU" dirty="0" smtClean="0">
                <a:solidFill>
                  <a:srgbClr val="C00000"/>
                </a:solidFill>
              </a:rPr>
              <a:t>заявление</a:t>
            </a:r>
            <a:r>
              <a:rPr lang="ru-RU" dirty="0" smtClean="0"/>
              <a:t> о допуске к аккредитации специалиста, в котором, в том числе, указываются сведения об освоении аккредитуемым образовательной программы высшего или среднего профессионального образования, а также специальность, по которой аккредитуемый намерен осуществлять медицинскую или фармацевтическую деятельность …</a:t>
            </a:r>
          </a:p>
          <a:p>
            <a:pPr>
              <a:buNone/>
            </a:pPr>
            <a:r>
              <a:rPr lang="ru-RU" dirty="0" smtClean="0"/>
              <a:t>копия документа, удостоверяющего личность;</a:t>
            </a:r>
          </a:p>
          <a:p>
            <a:pPr>
              <a:buNone/>
            </a:pPr>
            <a:r>
              <a:rPr lang="ru-RU" dirty="0" smtClean="0"/>
              <a:t>копия документов … или о среднем профессиональном образовании (с приложениями) или выписка из протокола заседания государственной экзаменационной комиссии;</a:t>
            </a:r>
          </a:p>
          <a:p>
            <a:pPr>
              <a:buNone/>
            </a:pPr>
            <a:r>
              <a:rPr lang="ru-RU" dirty="0" smtClean="0">
                <a:solidFill>
                  <a:srgbClr val="C00000"/>
                </a:solidFill>
              </a:rPr>
              <a:t>копия страхового свидетельства обязательного пенсионного страхования </a:t>
            </a:r>
            <a:r>
              <a:rPr lang="ru-RU" dirty="0" smtClean="0"/>
              <a:t>(для иностранных граждан и лиц без гражданства - при наличии).</a:t>
            </a:r>
          </a:p>
          <a:p>
            <a:pPr>
              <a:buNone/>
            </a:pPr>
            <a:endParaRPr lang="ru-RU"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536" y="262393"/>
            <a:ext cx="10180340" cy="776957"/>
          </a:xfrm>
        </p:spPr>
        <p:txBody>
          <a:bodyPr>
            <a:normAutofit/>
          </a:bodyPr>
          <a:lstStyle/>
          <a:p>
            <a:r>
              <a:rPr lang="ru-RU" dirty="0" smtClean="0">
                <a:solidFill>
                  <a:srgbClr val="C00000"/>
                </a:solidFill>
              </a:rPr>
              <a:t>Трудовой Кодекс</a:t>
            </a:r>
          </a:p>
        </p:txBody>
      </p:sp>
      <p:sp>
        <p:nvSpPr>
          <p:cNvPr id="3" name="Содержимое 2"/>
          <p:cNvSpPr>
            <a:spLocks noGrp="1"/>
          </p:cNvSpPr>
          <p:nvPr>
            <p:ph idx="1"/>
          </p:nvPr>
        </p:nvSpPr>
        <p:spPr>
          <a:xfrm>
            <a:off x="302906" y="1432049"/>
            <a:ext cx="10465163" cy="4854228"/>
          </a:xfrm>
        </p:spPr>
        <p:txBody>
          <a:bodyPr>
            <a:normAutofit/>
          </a:bodyPr>
          <a:lstStyle/>
          <a:p>
            <a:pPr>
              <a:buNone/>
            </a:pPr>
            <a:r>
              <a:rPr lang="ru-RU" sz="2400" b="1" dirty="0" smtClean="0"/>
              <a:t>Статья 143. Тарифные системы оплаты труда</a:t>
            </a:r>
          </a:p>
          <a:p>
            <a:pPr>
              <a:buNone/>
            </a:pPr>
            <a:r>
              <a:rPr lang="ru-RU" sz="2200" dirty="0" smtClean="0"/>
              <a:t> </a:t>
            </a:r>
          </a:p>
          <a:p>
            <a:pPr>
              <a:buNone/>
            </a:pPr>
            <a:r>
              <a:rPr lang="ru-RU" sz="2400" dirty="0" smtClean="0"/>
              <a:t>Тарификация работ и присвоение тарифных разрядов работникам производятся с учетом единого тарифно-квалификационного справочника работ и профессий рабочих, единого квалификационного справочника должностей руководителей, специалистов и служащих или </a:t>
            </a:r>
            <a:r>
              <a:rPr lang="ru-RU" sz="2400" dirty="0" smtClean="0">
                <a:solidFill>
                  <a:srgbClr val="C00000"/>
                </a:solidFill>
              </a:rPr>
              <a:t>с учетом профессиональных стандартов</a:t>
            </a:r>
            <a:r>
              <a:rPr lang="ru-RU" sz="2400" dirty="0" smtClean="0"/>
              <a:t> …</a:t>
            </a:r>
            <a:endParaRPr lang="ru-RU" sz="2200" dirty="0" smtClean="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5" y="391887"/>
            <a:ext cx="10317236" cy="6085114"/>
          </a:xfrm>
        </p:spPr>
        <p:txBody>
          <a:bodyPr>
            <a:normAutofit lnSpcReduction="10000"/>
          </a:bodyPr>
          <a:lstStyle/>
          <a:p>
            <a:pPr>
              <a:buNone/>
            </a:pPr>
            <a:r>
              <a:rPr lang="ru-RU" dirty="0" smtClean="0"/>
              <a:t>27. Для прохождения первичной специализированной аккредитации или периодической аккредитации представляются:</a:t>
            </a:r>
          </a:p>
          <a:p>
            <a:pPr>
              <a:buNone/>
            </a:pPr>
            <a:r>
              <a:rPr lang="ru-RU" dirty="0" smtClean="0"/>
              <a:t>заявление;</a:t>
            </a:r>
          </a:p>
          <a:p>
            <a:pPr>
              <a:buNone/>
            </a:pPr>
            <a:r>
              <a:rPr lang="ru-RU" dirty="0" smtClean="0"/>
              <a:t>копия документа, удостоверяющего личность;</a:t>
            </a:r>
          </a:p>
          <a:p>
            <a:pPr>
              <a:buNone/>
            </a:pPr>
            <a:r>
              <a:rPr lang="ru-RU" dirty="0" smtClean="0">
                <a:solidFill>
                  <a:srgbClr val="C00000"/>
                </a:solidFill>
              </a:rPr>
              <a:t>отчет за последние пять лет о профессиональной деятельности аккредитуемого, включающий сведения об индивидуальных профессиональных достижениях, сведения об освоении программ повышения квалификации, обеспечивающих непрерывное совершенствование профессиональных навыков и </a:t>
            </a:r>
            <a:r>
              <a:rPr lang="ru-RU" dirty="0" err="1" smtClean="0">
                <a:solidFill>
                  <a:srgbClr val="C00000"/>
                </a:solidFill>
              </a:rPr>
              <a:t>расширения</a:t>
            </a:r>
            <a:r>
              <a:rPr lang="ru-RU" dirty="0" err="1" smtClean="0">
                <a:solidFill>
                  <a:srgbClr val="C00000"/>
                </a:solidFill>
                <a:hlinkClick r:id="rId2"/>
              </a:rPr>
              <a:t>#</a:t>
            </a:r>
            <a:r>
              <a:rPr lang="ru-RU" dirty="0" smtClean="0">
                <a:solidFill>
                  <a:srgbClr val="C00000"/>
                </a:solidFill>
              </a:rPr>
              <a:t> квалификации </a:t>
            </a:r>
            <a:r>
              <a:rPr lang="ru-RU" dirty="0" smtClean="0"/>
              <a:t>(для прохождения периодической аккредитации) (далее - </a:t>
            </a:r>
            <a:r>
              <a:rPr lang="ru-RU" dirty="0" err="1" smtClean="0"/>
              <a:t>портфолио</a:t>
            </a:r>
            <a:r>
              <a:rPr lang="ru-RU" dirty="0" smtClean="0"/>
              <a:t>);</a:t>
            </a:r>
          </a:p>
          <a:p>
            <a:pPr>
              <a:buNone/>
            </a:pPr>
            <a:r>
              <a:rPr lang="ru-RU" dirty="0" smtClean="0"/>
              <a:t>копия сертификата специалиста (при наличии) или свидетельства об аккредитации специалиста (при наличии);</a:t>
            </a:r>
          </a:p>
          <a:p>
            <a:pPr>
              <a:buNone/>
            </a:pPr>
            <a:r>
              <a:rPr lang="ru-RU" dirty="0" smtClean="0"/>
              <a:t>копии документов о высшем образовании и о квалификации (с приложениями) или о среднем профессиональном образовании (с приложениями) или выписка из протокола заседания государственной экзаменационной комиссии;</a:t>
            </a:r>
          </a:p>
          <a:p>
            <a:pPr>
              <a:buNone/>
            </a:pPr>
            <a:r>
              <a:rPr lang="ru-RU" dirty="0" smtClean="0"/>
              <a:t>копия трудовой книжки (при наличии);</a:t>
            </a:r>
          </a:p>
          <a:p>
            <a:pPr>
              <a:buNone/>
            </a:pPr>
            <a:r>
              <a:rPr lang="ru-RU" dirty="0" smtClean="0"/>
              <a:t>копия страхового свидетельства обязательного пенсионного страхования (для иностранных граждан и лиц без гражданства - при наличии).</a:t>
            </a:r>
          </a:p>
          <a:p>
            <a:pPr>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5" y="468087"/>
            <a:ext cx="10197494" cy="5573278"/>
          </a:xfrm>
        </p:spPr>
        <p:txBody>
          <a:bodyPr>
            <a:normAutofit/>
          </a:bodyPr>
          <a:lstStyle/>
          <a:p>
            <a:pPr>
              <a:buNone/>
            </a:pPr>
            <a:r>
              <a:rPr lang="ru-RU" dirty="0" smtClean="0"/>
              <a:t>38. Тестирование проводится с использованием тестовых заданий, комплектуемых для каждого аккредитуемого автоматически </a:t>
            </a:r>
            <a:r>
              <a:rPr lang="ru-RU" dirty="0" smtClean="0">
                <a:solidFill>
                  <a:srgbClr val="C00000"/>
                </a:solidFill>
              </a:rPr>
              <a:t>с использованием информационных систем путем случайной выборки 60 тестовых заданий из Единой базы оценочных средств</a:t>
            </a:r>
            <a:r>
              <a:rPr lang="ru-RU" dirty="0" smtClean="0"/>
              <a:t>, формируемой Методическим центром аккредитации специалистов (далее - Единая база оценочных средств).</a:t>
            </a:r>
          </a:p>
          <a:p>
            <a:pPr>
              <a:buNone/>
            </a:pPr>
            <a:r>
              <a:rPr lang="ru-RU" dirty="0" smtClean="0"/>
              <a:t>На решение аккредитуемым тестовых заданий отводится 60 минут.</a:t>
            </a:r>
          </a:p>
          <a:p>
            <a:pPr>
              <a:buNone/>
            </a:pPr>
            <a:endParaRPr lang="ru-RU" dirty="0" smtClean="0"/>
          </a:p>
          <a:p>
            <a:pPr>
              <a:buNone/>
            </a:pPr>
            <a:r>
              <a:rPr lang="ru-RU" dirty="0" smtClean="0"/>
              <a:t>39. Результат тестирования формируется с использованием информационных систем автоматически с указанием процента правильных ответов от общего количества тестовых заданий.</a:t>
            </a:r>
          </a:p>
          <a:p>
            <a:pPr>
              <a:buNone/>
            </a:pPr>
            <a:r>
              <a:rPr lang="ru-RU" dirty="0" smtClean="0"/>
              <a:t>На основании результата тестирования </a:t>
            </a:r>
            <a:r>
              <a:rPr lang="ru-RU" dirty="0" err="1" smtClean="0"/>
              <a:t>аккредитационная</a:t>
            </a:r>
            <a:r>
              <a:rPr lang="ru-RU" dirty="0" smtClean="0"/>
              <a:t> подкомиссия оценивает результат прохождения аккредитуемым данного этапа аккредитации как:</a:t>
            </a:r>
          </a:p>
          <a:p>
            <a:pPr>
              <a:buNone/>
            </a:pPr>
            <a:r>
              <a:rPr lang="ru-RU" dirty="0" smtClean="0"/>
              <a:t>"сдано" при результате 70% или более правильных ответов от общего числа тестовых заданий;</a:t>
            </a:r>
          </a:p>
          <a:p>
            <a:pPr>
              <a:buNone/>
            </a:pPr>
            <a:r>
              <a:rPr lang="ru-RU" dirty="0" smtClean="0"/>
              <a:t>"не сдано" при результате 69% или менее правильных ответов от общего числа тестовых заданий.</a:t>
            </a:r>
          </a:p>
          <a:p>
            <a:pPr>
              <a:buNone/>
            </a:pPr>
            <a:endParaRPr lang="ru-RU" dirty="0" smtClean="0"/>
          </a:p>
          <a:p>
            <a:pPr>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68492" y="437869"/>
            <a:ext cx="10194707" cy="542998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5" y="359229"/>
            <a:ext cx="10175722" cy="5682135"/>
          </a:xfrm>
        </p:spPr>
        <p:txBody>
          <a:bodyPr/>
          <a:lstStyle/>
          <a:p>
            <a:pPr>
              <a:buNone/>
            </a:pPr>
            <a:r>
              <a:rPr lang="ru-RU" dirty="0" smtClean="0"/>
              <a:t>40. Оценка практических навыков (умений) в симулированных условиях, в том числе с использованием симуляционного оборудования (тренажеров и (или) манекенов) и (или) привлечением стандартизированных пациентов, проводится путем оценивания правильности и последовательности выполнения аккредитуемым </a:t>
            </a:r>
            <a:r>
              <a:rPr lang="ru-RU" dirty="0" smtClean="0">
                <a:solidFill>
                  <a:srgbClr val="C00000"/>
                </a:solidFill>
              </a:rPr>
              <a:t>не менее 5 практических заданий.</a:t>
            </a:r>
          </a:p>
          <a:p>
            <a:pPr>
              <a:buNone/>
            </a:pPr>
            <a:r>
              <a:rPr lang="ru-RU" dirty="0" smtClean="0">
                <a:solidFill>
                  <a:srgbClr val="C00000"/>
                </a:solidFill>
              </a:rPr>
              <a:t>Комплектование</a:t>
            </a:r>
            <a:r>
              <a:rPr lang="ru-RU" dirty="0" smtClean="0"/>
              <a:t> </a:t>
            </a:r>
            <a:r>
              <a:rPr lang="ru-RU" dirty="0" smtClean="0">
                <a:solidFill>
                  <a:srgbClr val="C00000"/>
                </a:solidFill>
              </a:rPr>
              <a:t>набора</a:t>
            </a:r>
            <a:r>
              <a:rPr lang="ru-RU" dirty="0" smtClean="0"/>
              <a:t> практических заданий для каждого аккредитуемого осуществляется с использованием информационных систем </a:t>
            </a:r>
            <a:r>
              <a:rPr lang="ru-RU" dirty="0" smtClean="0">
                <a:solidFill>
                  <a:srgbClr val="C00000"/>
                </a:solidFill>
              </a:rPr>
              <a:t>автоматически из Единой базы оценочных средств.</a:t>
            </a:r>
          </a:p>
          <a:p>
            <a:pPr>
              <a:buNone/>
            </a:pPr>
            <a:r>
              <a:rPr lang="ru-RU" dirty="0" smtClean="0"/>
              <a:t>На выполнение одного практического задания одному аккредитуемому отводится </a:t>
            </a:r>
            <a:r>
              <a:rPr lang="ru-RU" dirty="0" smtClean="0">
                <a:solidFill>
                  <a:srgbClr val="C00000"/>
                </a:solidFill>
              </a:rPr>
              <a:t>10 минут.</a:t>
            </a:r>
          </a:p>
          <a:p>
            <a:pPr>
              <a:buNone/>
            </a:pPr>
            <a:r>
              <a:rPr lang="ru-RU" dirty="0" smtClean="0"/>
              <a:t>Оценка правильности и последовательности выполнения практического задания осуществляется членами аккредитационной подкомиссии путем заполнения </a:t>
            </a:r>
            <a:r>
              <a:rPr lang="ru-RU" dirty="0" smtClean="0">
                <a:solidFill>
                  <a:srgbClr val="C00000"/>
                </a:solidFill>
              </a:rPr>
              <a:t>оценочных листов</a:t>
            </a:r>
            <a:r>
              <a:rPr lang="ru-RU" dirty="0" smtClean="0"/>
              <a:t>.</a:t>
            </a:r>
          </a:p>
          <a:p>
            <a:pPr>
              <a:buNone/>
            </a:pPr>
            <a:r>
              <a:rPr lang="ru-RU" dirty="0" smtClean="0"/>
              <a:t>Оценочный лист для каждого практического задания включает </a:t>
            </a:r>
            <a:r>
              <a:rPr lang="ru-RU" dirty="0" smtClean="0">
                <a:solidFill>
                  <a:srgbClr val="C00000"/>
                </a:solidFill>
              </a:rPr>
              <a:t>не менее 10 оцениваемых практических действий.</a:t>
            </a:r>
            <a:r>
              <a:rPr lang="ru-RU" dirty="0" smtClean="0"/>
              <a:t> Каждое правильно выполненное действие оценивается максимально в 2 балла.</a:t>
            </a:r>
          </a:p>
          <a:p>
            <a:pPr>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5" y="489857"/>
            <a:ext cx="8596668" cy="5551507"/>
          </a:xfrm>
        </p:spPr>
        <p:txBody>
          <a:bodyPr>
            <a:normAutofit lnSpcReduction="10000"/>
          </a:bodyPr>
          <a:lstStyle/>
          <a:p>
            <a:pPr>
              <a:buNone/>
            </a:pPr>
            <a:r>
              <a:rPr lang="ru-RU" i="1" dirty="0" smtClean="0"/>
              <a:t>42. Решение ситуационных задач проводится путем </a:t>
            </a:r>
            <a:r>
              <a:rPr lang="ru-RU" i="1" dirty="0" smtClean="0">
                <a:solidFill>
                  <a:srgbClr val="C00000"/>
                </a:solidFill>
              </a:rPr>
              <a:t>ответа аккредитуемого на 5 вопросов, содержащихся в каждой из 3 ситуационных задач.</a:t>
            </a:r>
          </a:p>
          <a:p>
            <a:pPr>
              <a:buNone/>
            </a:pPr>
            <a:r>
              <a:rPr lang="ru-RU" i="1" dirty="0" smtClean="0"/>
              <a:t>Комплектование набора ситуационных задач для каждого аккредитуемого осуществляется с использованием информационных систем автоматически путем их случайной выборки из Единой базы оценочных средств. На подготовку аккредитуемого к ответам на вопросы ситуационных задач отводится 60 минут.</a:t>
            </a:r>
          </a:p>
          <a:p>
            <a:pPr>
              <a:buNone/>
            </a:pPr>
            <a:r>
              <a:rPr lang="ru-RU" i="1" dirty="0" smtClean="0"/>
              <a:t>Оценивание решения ситуационных задач проводится членами аккредитационной подкомиссии в составе не менее 3 человек одновременно путем заслушивания и определения правильности ответов аккредитуемого на 5 вопросов, содержащихся в каждой из 3 ситуационных задач.</a:t>
            </a:r>
          </a:p>
          <a:p>
            <a:pPr>
              <a:buNone/>
            </a:pPr>
            <a:r>
              <a:rPr lang="ru-RU" i="1" dirty="0" smtClean="0"/>
              <a:t>На заслушивание ответа аккредитуемого отводится не более 30 минут.</a:t>
            </a:r>
          </a:p>
          <a:p>
            <a:pPr>
              <a:buFont typeface="Wingdings" pitchFamily="2" charset="2"/>
              <a:buChar char="Ø"/>
            </a:pPr>
            <a:r>
              <a:rPr lang="ru-RU" dirty="0" smtClean="0"/>
              <a:t>"сдано" при результате 10 или более правильных ответов;</a:t>
            </a:r>
          </a:p>
          <a:p>
            <a:pPr>
              <a:buFont typeface="Wingdings" pitchFamily="2" charset="2"/>
              <a:buChar char="Ø"/>
            </a:pPr>
            <a:r>
              <a:rPr lang="ru-RU" dirty="0" smtClean="0"/>
              <a:t>"не сдано" при результате 9 или менее правильных ответов.</a:t>
            </a:r>
          </a:p>
          <a:p>
            <a:pPr>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5" y="283029"/>
            <a:ext cx="8596668" cy="5758335"/>
          </a:xfrm>
        </p:spPr>
        <p:txBody>
          <a:bodyPr>
            <a:normAutofit/>
          </a:bodyPr>
          <a:lstStyle/>
          <a:p>
            <a:pPr>
              <a:buNone/>
            </a:pPr>
            <a:r>
              <a:rPr lang="ru-RU" dirty="0" smtClean="0"/>
              <a:t>44. </a:t>
            </a:r>
            <a:r>
              <a:rPr lang="ru-RU" dirty="0" err="1" smtClean="0">
                <a:solidFill>
                  <a:srgbClr val="C00000"/>
                </a:solidFill>
              </a:rPr>
              <a:t>Портфолио</a:t>
            </a:r>
            <a:r>
              <a:rPr lang="ru-RU" dirty="0" smtClean="0">
                <a:solidFill>
                  <a:srgbClr val="C00000"/>
                </a:solidFill>
              </a:rPr>
              <a:t> формируется лицом самостоятельно</a:t>
            </a:r>
            <a:r>
              <a:rPr lang="ru-RU" dirty="0" smtClean="0"/>
              <a:t>.</a:t>
            </a:r>
          </a:p>
          <a:p>
            <a:pPr>
              <a:buNone/>
            </a:pPr>
            <a:r>
              <a:rPr lang="ru-RU" dirty="0" smtClean="0"/>
              <a:t>В случае указания в </a:t>
            </a:r>
            <a:r>
              <a:rPr lang="ru-RU" dirty="0" err="1" smtClean="0"/>
              <a:t>портфолио</a:t>
            </a:r>
            <a:r>
              <a:rPr lang="ru-RU" dirty="0" smtClean="0"/>
              <a:t> сведений об освоении образовательных программ указываемые сведения подтверждаются соответствующими документами об образовании и (или) о квалификации…</a:t>
            </a:r>
          </a:p>
          <a:p>
            <a:pPr>
              <a:buNone/>
            </a:pPr>
            <a:r>
              <a:rPr lang="ru-RU" dirty="0" smtClean="0"/>
              <a:t>49. </a:t>
            </a:r>
            <a:r>
              <a:rPr lang="ru-RU" dirty="0" smtClean="0">
                <a:solidFill>
                  <a:srgbClr val="C00000"/>
                </a:solidFill>
              </a:rPr>
              <a:t>Аккредитуемый, признанный не прошедшим </a:t>
            </a:r>
            <a:r>
              <a:rPr lang="ru-RU" dirty="0" smtClean="0"/>
              <a:t>этап аккредитации специалиста, в целях повторного прохождения этапа аккредитации специалиста </a:t>
            </a:r>
            <a:r>
              <a:rPr lang="ru-RU" dirty="0" smtClean="0">
                <a:solidFill>
                  <a:srgbClr val="C00000"/>
                </a:solidFill>
              </a:rPr>
              <a:t>представляет</a:t>
            </a:r>
            <a:r>
              <a:rPr lang="ru-RU" dirty="0" smtClean="0"/>
              <a:t> в аккредитационную подкомиссию </a:t>
            </a:r>
            <a:r>
              <a:rPr lang="ru-RU" dirty="0" smtClean="0">
                <a:solidFill>
                  <a:srgbClr val="C00000"/>
                </a:solidFill>
              </a:rPr>
              <a:t>заявление</a:t>
            </a:r>
            <a:r>
              <a:rPr lang="ru-RU" dirty="0" smtClean="0"/>
              <a:t> с указанием </a:t>
            </a:r>
            <a:r>
              <a:rPr lang="ru-RU" dirty="0" err="1" smtClean="0"/>
              <a:t>непройденного</a:t>
            </a:r>
            <a:r>
              <a:rPr lang="ru-RU" dirty="0" smtClean="0"/>
              <a:t> этапа аккредитации специалиста….</a:t>
            </a:r>
          </a:p>
          <a:p>
            <a:pPr>
              <a:buNone/>
            </a:pPr>
            <a:r>
              <a:rPr lang="ru-RU" dirty="0" smtClean="0"/>
              <a:t>51. Аккредитуемый, </a:t>
            </a:r>
            <a:r>
              <a:rPr lang="ru-RU" dirty="0" smtClean="0">
                <a:solidFill>
                  <a:srgbClr val="C00000"/>
                </a:solidFill>
              </a:rPr>
              <a:t>признанный 3 раза не прошедшим </a:t>
            </a:r>
            <a:r>
              <a:rPr lang="ru-RU" dirty="0" smtClean="0"/>
              <a:t>соответствующий этап аккредитации специалиста </a:t>
            </a:r>
            <a:r>
              <a:rPr lang="ru-RU" dirty="0" smtClean="0">
                <a:solidFill>
                  <a:srgbClr val="C00000"/>
                </a:solidFill>
              </a:rPr>
              <a:t>признается аккредитационной комиссией не прошедшим аккредитацию специалиста</a:t>
            </a:r>
            <a:r>
              <a:rPr lang="ru-RU" dirty="0" smtClean="0"/>
              <a:t>.</a:t>
            </a:r>
          </a:p>
          <a:p>
            <a:pPr>
              <a:buNone/>
            </a:pPr>
            <a:r>
              <a:rPr lang="ru-RU" dirty="0" smtClean="0"/>
              <a:t>Аккредитуемый, признанный не прошедшим аккредитацию специалиста, в целях повторного прохождения аккредитации специалиста представляет в аккредитационную подкомиссию документы, предусмотренные пунктами 26 и 27 настоящего Положения, </a:t>
            </a:r>
            <a:r>
              <a:rPr lang="ru-RU" dirty="0" smtClean="0">
                <a:solidFill>
                  <a:srgbClr val="C00000"/>
                </a:solidFill>
              </a:rPr>
              <a:t>не ранее чем через один месяц со дня признания его таковым.</a:t>
            </a:r>
          </a:p>
          <a:p>
            <a:pPr>
              <a:buNone/>
            </a:pPr>
            <a:endParaRPr lang="ru-RU" dirty="0" smtClean="0"/>
          </a:p>
          <a:p>
            <a:pPr>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6" name="Содержимое 5" descr="Слайд12.JPG"/>
          <p:cNvPicPr>
            <a:picLocks noGrp="1" noChangeAspect="1"/>
          </p:cNvPicPr>
          <p:nvPr>
            <p:ph idx="1"/>
          </p:nvPr>
        </p:nvPicPr>
        <p:blipFill>
          <a:blip r:embed="rId2" cstate="print"/>
          <a:stretch>
            <a:fillRect/>
          </a:stretch>
        </p:blipFill>
        <p:spPr>
          <a:xfrm>
            <a:off x="666526" y="213322"/>
            <a:ext cx="8335960" cy="6251972"/>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1.jpg"/>
          <p:cNvPicPr>
            <a:picLocks noGrp="1" noChangeAspect="1"/>
          </p:cNvPicPr>
          <p:nvPr>
            <p:ph sz="half" idx="1"/>
          </p:nvPr>
        </p:nvPicPr>
        <p:blipFill>
          <a:blip r:embed="rId2" cstate="print"/>
          <a:stretch>
            <a:fillRect/>
          </a:stretch>
        </p:blipFill>
        <p:spPr>
          <a:xfrm>
            <a:off x="248337" y="1457072"/>
            <a:ext cx="5651727" cy="3982152"/>
          </a:xfrm>
        </p:spPr>
      </p:pic>
      <p:pic>
        <p:nvPicPr>
          <p:cNvPr id="6" name="Содержимое 5" descr="12.jpg"/>
          <p:cNvPicPr>
            <a:picLocks noGrp="1" noChangeAspect="1"/>
          </p:cNvPicPr>
          <p:nvPr>
            <p:ph sz="half" idx="2"/>
          </p:nvPr>
        </p:nvPicPr>
        <p:blipFill>
          <a:blip r:embed="rId3" cstate="print"/>
          <a:stretch>
            <a:fillRect/>
          </a:stretch>
        </p:blipFill>
        <p:spPr>
          <a:xfrm>
            <a:off x="6291944" y="1443407"/>
            <a:ext cx="5655128" cy="4009484"/>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176463"/>
            <a:ext cx="8596668" cy="1459832"/>
          </a:xfrm>
        </p:spPr>
        <p:txBody>
          <a:bodyPr>
            <a:normAutofit/>
          </a:bodyPr>
          <a:lstStyle/>
          <a:p>
            <a:r>
              <a:rPr lang="ru-RU" sz="2800" b="1" dirty="0">
                <a:solidFill>
                  <a:srgbClr val="FF0000"/>
                </a:solidFill>
              </a:rPr>
              <a:t>Приказ Минздрава России от 25.02.2016 N 127н</a:t>
            </a:r>
            <a:br>
              <a:rPr lang="ru-RU" sz="2800" b="1" dirty="0">
                <a:solidFill>
                  <a:srgbClr val="FF0000"/>
                </a:solidFill>
              </a:rPr>
            </a:br>
            <a:r>
              <a:rPr lang="ru-RU" sz="2800" dirty="0">
                <a:solidFill>
                  <a:srgbClr val="FF0000"/>
                </a:solidFill>
              </a:rPr>
              <a:t>"Об утверждении сроков и этапов аккредитации специалистов….</a:t>
            </a:r>
          </a:p>
        </p:txBody>
      </p:sp>
      <p:sp>
        <p:nvSpPr>
          <p:cNvPr id="3" name="Объект 2"/>
          <p:cNvSpPr>
            <a:spLocks noGrp="1"/>
          </p:cNvSpPr>
          <p:nvPr>
            <p:ph sz="half" idx="1"/>
          </p:nvPr>
        </p:nvSpPr>
        <p:spPr/>
        <p:txBody>
          <a:bodyPr/>
          <a:lstStyle/>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219890627"/>
              </p:ext>
            </p:extLst>
          </p:nvPr>
        </p:nvGraphicFramePr>
        <p:xfrm>
          <a:off x="677341" y="1636298"/>
          <a:ext cx="10151047" cy="4996205"/>
        </p:xfrm>
        <a:graphic>
          <a:graphicData uri="http://schemas.openxmlformats.org/drawingml/2006/table">
            <a:tbl>
              <a:tblPr firstRow="1" bandRow="1">
                <a:tableStyleId>{5C22544A-7EE6-4342-B048-85BDC9FD1C3A}</a:tableStyleId>
              </a:tblPr>
              <a:tblGrid>
                <a:gridCol w="1779731">
                  <a:extLst>
                    <a:ext uri="{9D8B030D-6E8A-4147-A177-3AD203B41FA5}">
                      <a16:colId xmlns="" xmlns:a16="http://schemas.microsoft.com/office/drawing/2014/main" val="20000"/>
                    </a:ext>
                  </a:extLst>
                </a:gridCol>
                <a:gridCol w="833979">
                  <a:extLst>
                    <a:ext uri="{9D8B030D-6E8A-4147-A177-3AD203B41FA5}">
                      <a16:colId xmlns="" xmlns:a16="http://schemas.microsoft.com/office/drawing/2014/main" val="20001"/>
                    </a:ext>
                  </a:extLst>
                </a:gridCol>
                <a:gridCol w="865505">
                  <a:extLst>
                    <a:ext uri="{9D8B030D-6E8A-4147-A177-3AD203B41FA5}">
                      <a16:colId xmlns="" xmlns:a16="http://schemas.microsoft.com/office/drawing/2014/main" val="20002"/>
                    </a:ext>
                  </a:extLst>
                </a:gridCol>
                <a:gridCol w="833979">
                  <a:extLst>
                    <a:ext uri="{9D8B030D-6E8A-4147-A177-3AD203B41FA5}">
                      <a16:colId xmlns="" xmlns:a16="http://schemas.microsoft.com/office/drawing/2014/main" val="20003"/>
                    </a:ext>
                  </a:extLst>
                </a:gridCol>
                <a:gridCol w="833979">
                  <a:extLst>
                    <a:ext uri="{9D8B030D-6E8A-4147-A177-3AD203B41FA5}">
                      <a16:colId xmlns="" xmlns:a16="http://schemas.microsoft.com/office/drawing/2014/main" val="20004"/>
                    </a:ext>
                  </a:extLst>
                </a:gridCol>
                <a:gridCol w="833979">
                  <a:extLst>
                    <a:ext uri="{9D8B030D-6E8A-4147-A177-3AD203B41FA5}">
                      <a16:colId xmlns="" xmlns:a16="http://schemas.microsoft.com/office/drawing/2014/main" val="20005"/>
                    </a:ext>
                  </a:extLst>
                </a:gridCol>
                <a:gridCol w="833979">
                  <a:extLst>
                    <a:ext uri="{9D8B030D-6E8A-4147-A177-3AD203B41FA5}">
                      <a16:colId xmlns="" xmlns:a16="http://schemas.microsoft.com/office/drawing/2014/main" val="20006"/>
                    </a:ext>
                  </a:extLst>
                </a:gridCol>
                <a:gridCol w="833979">
                  <a:extLst>
                    <a:ext uri="{9D8B030D-6E8A-4147-A177-3AD203B41FA5}">
                      <a16:colId xmlns="" xmlns:a16="http://schemas.microsoft.com/office/drawing/2014/main" val="20007"/>
                    </a:ext>
                  </a:extLst>
                </a:gridCol>
                <a:gridCol w="833979">
                  <a:extLst>
                    <a:ext uri="{9D8B030D-6E8A-4147-A177-3AD203B41FA5}">
                      <a16:colId xmlns="" xmlns:a16="http://schemas.microsoft.com/office/drawing/2014/main" val="20008"/>
                    </a:ext>
                  </a:extLst>
                </a:gridCol>
                <a:gridCol w="833979">
                  <a:extLst>
                    <a:ext uri="{9D8B030D-6E8A-4147-A177-3AD203B41FA5}">
                      <a16:colId xmlns="" xmlns:a16="http://schemas.microsoft.com/office/drawing/2014/main" val="20009"/>
                    </a:ext>
                  </a:extLst>
                </a:gridCol>
                <a:gridCol w="833979">
                  <a:extLst>
                    <a:ext uri="{9D8B030D-6E8A-4147-A177-3AD203B41FA5}">
                      <a16:colId xmlns="" xmlns:a16="http://schemas.microsoft.com/office/drawing/2014/main" val="20010"/>
                    </a:ext>
                  </a:extLst>
                </a:gridCol>
              </a:tblGrid>
              <a:tr h="182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900" dirty="0">
                          <a:solidFill>
                            <a:srgbClr val="FFFF00"/>
                          </a:solidFill>
                        </a:rPr>
                        <a:t>Медицинские работники</a:t>
                      </a:r>
                      <a:r>
                        <a:rPr lang="ru-RU" sz="1600" b="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900" dirty="0"/>
                        <a:t>у которых сертификат</a:t>
                      </a:r>
                    </a:p>
                    <a:p>
                      <a:pPr marL="0" marR="0" indent="0" algn="l" defTabSz="914400" rtl="0" eaLnBrk="1" fontAlgn="auto" latinLnBrk="0" hangingPunct="1">
                        <a:lnSpc>
                          <a:spcPct val="100000"/>
                        </a:lnSpc>
                        <a:spcBef>
                          <a:spcPts val="0"/>
                        </a:spcBef>
                        <a:spcAft>
                          <a:spcPts val="0"/>
                        </a:spcAft>
                        <a:buClrTx/>
                        <a:buSzTx/>
                        <a:buFontTx/>
                        <a:buNone/>
                        <a:tabLst/>
                        <a:defRPr/>
                      </a:pPr>
                      <a:r>
                        <a:rPr lang="ru-RU" sz="1900" dirty="0"/>
                        <a:t>оканчивается</a:t>
                      </a:r>
                    </a:p>
                  </a:txBody>
                  <a:tcPr>
                    <a:solidFill>
                      <a:srgbClr val="297083"/>
                    </a:solidFill>
                  </a:tcPr>
                </a:tc>
                <a:tc>
                  <a:txBody>
                    <a:bodyPr/>
                    <a:lstStyle/>
                    <a:p>
                      <a:r>
                        <a:rPr lang="ru-RU" sz="1900" dirty="0"/>
                        <a:t>2016</a:t>
                      </a:r>
                    </a:p>
                    <a:p>
                      <a:r>
                        <a:rPr lang="ru-RU" sz="1200" dirty="0"/>
                        <a:t>кредиты</a:t>
                      </a:r>
                    </a:p>
                  </a:txBody>
                  <a:tcPr>
                    <a:solidFill>
                      <a:srgbClr val="297083"/>
                    </a:solidFill>
                  </a:tcPr>
                </a:tc>
                <a:tc>
                  <a:txBody>
                    <a:bodyPr/>
                    <a:lstStyle/>
                    <a:p>
                      <a:r>
                        <a:rPr lang="ru-RU" sz="1900" dirty="0"/>
                        <a:t>2017</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кредиты</a:t>
                      </a:r>
                    </a:p>
                    <a:p>
                      <a:endParaRPr lang="ru-RU" sz="1900" dirty="0"/>
                    </a:p>
                  </a:txBody>
                  <a:tcPr>
                    <a:solidFill>
                      <a:srgbClr val="297083"/>
                    </a:solidFill>
                  </a:tcPr>
                </a:tc>
                <a:tc>
                  <a:txBody>
                    <a:bodyPr/>
                    <a:lstStyle/>
                    <a:p>
                      <a:r>
                        <a:rPr lang="ru-RU" sz="1900" dirty="0"/>
                        <a:t>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mn-lt"/>
                          <a:ea typeface="+mn-ea"/>
                          <a:cs typeface="+mn-cs"/>
                        </a:rPr>
                        <a:t>кредиты</a:t>
                      </a:r>
                    </a:p>
                    <a:p>
                      <a:endParaRPr lang="ru-RU" sz="1900" dirty="0"/>
                    </a:p>
                  </a:txBody>
                  <a:tcPr>
                    <a:solidFill>
                      <a:srgbClr val="297083"/>
                    </a:solidFill>
                  </a:tcPr>
                </a:tc>
                <a:tc>
                  <a:txBody>
                    <a:bodyPr/>
                    <a:lstStyle/>
                    <a:p>
                      <a:r>
                        <a:rPr lang="ru-RU" sz="1900" dirty="0"/>
                        <a:t>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mn-lt"/>
                          <a:ea typeface="+mn-ea"/>
                          <a:cs typeface="+mn-cs"/>
                        </a:rPr>
                        <a:t>кредиты</a:t>
                      </a:r>
                    </a:p>
                    <a:p>
                      <a:endParaRPr lang="ru-RU" sz="1900" dirty="0"/>
                    </a:p>
                  </a:txBody>
                  <a:tcPr>
                    <a:solidFill>
                      <a:srgbClr val="2970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900" dirty="0"/>
                        <a:t>2020</a:t>
                      </a:r>
                      <a:r>
                        <a:rPr kumimoji="0" lang="ru-RU" sz="1200" b="1" i="0" u="none" strike="noStrike" kern="1200" cap="none" spc="0" normalizeH="0" baseline="0" noProof="0" dirty="0">
                          <a:ln>
                            <a:noFill/>
                          </a:ln>
                          <a:solidFill>
                            <a:prstClr val="white"/>
                          </a:solidFill>
                          <a:effectLst/>
                          <a:uLnTx/>
                          <a:uFillTx/>
                          <a:latin typeface="+mn-lt"/>
                          <a:ea typeface="+mn-ea"/>
                          <a:cs typeface="+mn-cs"/>
                        </a:rPr>
                        <a:t>кредиты</a:t>
                      </a:r>
                    </a:p>
                    <a:p>
                      <a:endParaRPr lang="ru-RU" sz="1900" dirty="0"/>
                    </a:p>
                    <a:p>
                      <a:endParaRPr lang="ru-RU" sz="1900" dirty="0"/>
                    </a:p>
                  </a:txBody>
                  <a:tcPr>
                    <a:solidFill>
                      <a:srgbClr val="297083"/>
                    </a:solidFill>
                  </a:tcPr>
                </a:tc>
                <a:tc>
                  <a:txBody>
                    <a:bodyPr/>
                    <a:lstStyle/>
                    <a:p>
                      <a:r>
                        <a:rPr lang="ru-RU" sz="1900" dirty="0"/>
                        <a:t>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mn-lt"/>
                          <a:ea typeface="+mn-ea"/>
                          <a:cs typeface="+mn-cs"/>
                        </a:rPr>
                        <a:t>кредиты</a:t>
                      </a:r>
                    </a:p>
                    <a:p>
                      <a:endParaRPr lang="ru-RU" sz="1900" dirty="0"/>
                    </a:p>
                  </a:txBody>
                  <a:tcPr>
                    <a:solidFill>
                      <a:srgbClr val="297083"/>
                    </a:solidFill>
                  </a:tcPr>
                </a:tc>
                <a:tc>
                  <a:txBody>
                    <a:bodyPr/>
                    <a:lstStyle/>
                    <a:p>
                      <a:r>
                        <a:rPr lang="ru-RU" sz="1900" dirty="0"/>
                        <a:t>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mn-lt"/>
                          <a:ea typeface="+mn-ea"/>
                          <a:cs typeface="+mn-cs"/>
                        </a:rPr>
                        <a:t>кредиты</a:t>
                      </a:r>
                    </a:p>
                    <a:p>
                      <a:endParaRPr lang="ru-RU" sz="1900" dirty="0"/>
                    </a:p>
                  </a:txBody>
                  <a:tcPr>
                    <a:solidFill>
                      <a:srgbClr val="297083"/>
                    </a:solidFill>
                  </a:tcPr>
                </a:tc>
                <a:tc>
                  <a:txBody>
                    <a:bodyPr/>
                    <a:lstStyle/>
                    <a:p>
                      <a:r>
                        <a:rPr lang="ru-RU" sz="1900" dirty="0"/>
                        <a:t>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mn-lt"/>
                          <a:ea typeface="+mn-ea"/>
                          <a:cs typeface="+mn-cs"/>
                        </a:rPr>
                        <a:t>кредиты</a:t>
                      </a:r>
                    </a:p>
                    <a:p>
                      <a:endParaRPr lang="ru-RU" sz="1900" dirty="0"/>
                    </a:p>
                  </a:txBody>
                  <a:tcPr>
                    <a:solidFill>
                      <a:srgbClr val="297083"/>
                    </a:solidFill>
                  </a:tcPr>
                </a:tc>
                <a:tc>
                  <a:txBody>
                    <a:bodyPr/>
                    <a:lstStyle/>
                    <a:p>
                      <a:r>
                        <a:rPr lang="ru-RU" sz="1900" dirty="0"/>
                        <a:t>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mn-lt"/>
                          <a:ea typeface="+mn-ea"/>
                          <a:cs typeface="+mn-cs"/>
                        </a:rPr>
                        <a:t>кредиты</a:t>
                      </a:r>
                    </a:p>
                    <a:p>
                      <a:endParaRPr lang="ru-RU" sz="1900" dirty="0"/>
                    </a:p>
                  </a:txBody>
                  <a:tcPr>
                    <a:solidFill>
                      <a:srgbClr val="297083"/>
                    </a:solidFill>
                  </a:tcPr>
                </a:tc>
                <a:tc>
                  <a:txBody>
                    <a:bodyPr/>
                    <a:lstStyle/>
                    <a:p>
                      <a:r>
                        <a:rPr lang="ru-RU" sz="1900" dirty="0"/>
                        <a:t>2025</a:t>
                      </a:r>
                    </a:p>
                    <a:p>
                      <a:r>
                        <a:rPr lang="ru-RU" sz="1200" dirty="0"/>
                        <a:t>кредиты</a:t>
                      </a:r>
                    </a:p>
                  </a:txBody>
                  <a:tcPr>
                    <a:solidFill>
                      <a:srgbClr val="297083"/>
                    </a:solidFill>
                  </a:tcPr>
                </a:tc>
                <a:extLst>
                  <a:ext uri="{0D108BD9-81ED-4DB2-BD59-A6C34878D82A}">
                    <a16:rowId xmlns="" xmlns:a16="http://schemas.microsoft.com/office/drawing/2014/main" val="10000"/>
                  </a:ext>
                </a:extLst>
              </a:tr>
              <a:tr h="633481">
                <a:tc>
                  <a:txBody>
                    <a:bodyPr/>
                    <a:lstStyle/>
                    <a:p>
                      <a:r>
                        <a:rPr lang="ru-RU" sz="2000" b="1" dirty="0"/>
                        <a:t>в</a:t>
                      </a:r>
                      <a:r>
                        <a:rPr lang="ru-RU" sz="2000" b="1" baseline="0" dirty="0"/>
                        <a:t> 2016 г.</a:t>
                      </a:r>
                    </a:p>
                  </a:txBody>
                  <a:tcPr anchor="ctr">
                    <a:solidFill>
                      <a:schemeClr val="accent5">
                        <a:lumMod val="40000"/>
                        <a:lumOff val="60000"/>
                      </a:schemeClr>
                    </a:solidFill>
                  </a:tcPr>
                </a:tc>
                <a:tc>
                  <a:txBody>
                    <a:bodyPr/>
                    <a:lstStyle/>
                    <a:p>
                      <a:r>
                        <a:rPr lang="ru-RU" sz="1500" dirty="0"/>
                        <a:t>144</a:t>
                      </a:r>
                    </a:p>
                  </a:txBody>
                  <a:tcPr>
                    <a:solidFill>
                      <a:srgbClr val="CBBA55"/>
                    </a:solidFill>
                  </a:tcPr>
                </a:tc>
                <a:tc>
                  <a:txBody>
                    <a:bodyPr/>
                    <a:lstStyle/>
                    <a:p>
                      <a:r>
                        <a:rPr lang="ru-RU" sz="1600" dirty="0"/>
                        <a:t>36</a:t>
                      </a:r>
                      <a:r>
                        <a:rPr lang="ru-RU" sz="1600" baseline="0" dirty="0"/>
                        <a:t>+14</a:t>
                      </a:r>
                    </a:p>
                    <a:p>
                      <a:r>
                        <a:rPr lang="ru-RU" sz="1600" baseline="0" dirty="0"/>
                        <a:t>=50</a:t>
                      </a:r>
                      <a:endParaRPr lang="ru-RU" sz="1600" dirty="0"/>
                    </a:p>
                  </a:txBody>
                  <a:tcPr>
                    <a:solidFill>
                      <a:schemeClr val="accent5">
                        <a:lumMod val="40000"/>
                        <a:lumOff val="60000"/>
                      </a:schemeClr>
                    </a:solidFill>
                  </a:tcPr>
                </a:tc>
                <a:tc>
                  <a:txBody>
                    <a:bodyPr/>
                    <a:lstStyle/>
                    <a:p>
                      <a:r>
                        <a:rPr lang="ru-RU" sz="1600" dirty="0"/>
                        <a:t>50</a:t>
                      </a:r>
                    </a:p>
                  </a:txBody>
                  <a:tcPr>
                    <a:solidFill>
                      <a:schemeClr val="accent5">
                        <a:lumMod val="40000"/>
                        <a:lumOff val="60000"/>
                      </a:schemeClr>
                    </a:solidFill>
                  </a:tcPr>
                </a:tc>
                <a:tc>
                  <a:txBody>
                    <a:bodyPr/>
                    <a:lstStyle/>
                    <a:p>
                      <a:r>
                        <a:rPr lang="ru-RU" sz="1600" dirty="0"/>
                        <a:t>50</a:t>
                      </a:r>
                    </a:p>
                  </a:txBody>
                  <a:tcPr>
                    <a:solidFill>
                      <a:schemeClr val="accent5">
                        <a:lumMod val="40000"/>
                        <a:lumOff val="60000"/>
                      </a:schemeClr>
                    </a:solidFill>
                  </a:tcPr>
                </a:tc>
                <a:tc>
                  <a:txBody>
                    <a:bodyPr/>
                    <a:lstStyle/>
                    <a:p>
                      <a:r>
                        <a:rPr lang="ru-RU" sz="1600" dirty="0"/>
                        <a:t>50</a:t>
                      </a:r>
                    </a:p>
                  </a:txBody>
                  <a:tcPr>
                    <a:solidFill>
                      <a:schemeClr val="accent5">
                        <a:lumMod val="40000"/>
                        <a:lumOff val="60000"/>
                      </a:schemeClr>
                    </a:solidFill>
                  </a:tcPr>
                </a:tc>
                <a:tc>
                  <a:txBody>
                    <a:bodyPr/>
                    <a:lstStyle/>
                    <a:p>
                      <a:r>
                        <a:rPr lang="ru-RU" sz="1600" dirty="0"/>
                        <a:t>50</a:t>
                      </a:r>
                    </a:p>
                  </a:txBody>
                  <a:tcPr>
                    <a:solidFill>
                      <a:schemeClr val="accent2">
                        <a:lumMod val="60000"/>
                        <a:lumOff val="40000"/>
                      </a:schemeClr>
                    </a:solidFill>
                  </a:tcPr>
                </a:tc>
                <a:tc>
                  <a:txBody>
                    <a:bodyPr/>
                    <a:lstStyle/>
                    <a:p>
                      <a:endParaRPr lang="ru-RU" sz="1600" dirty="0"/>
                    </a:p>
                  </a:txBody>
                  <a:tcPr>
                    <a:solidFill>
                      <a:schemeClr val="accent5">
                        <a:lumMod val="40000"/>
                        <a:lumOff val="60000"/>
                      </a:schemeClr>
                    </a:solidFill>
                  </a:tcPr>
                </a:tc>
                <a:tc>
                  <a:txBody>
                    <a:bodyPr/>
                    <a:lstStyle/>
                    <a:p>
                      <a:endParaRPr lang="ru-RU" sz="1600" dirty="0"/>
                    </a:p>
                  </a:txBody>
                  <a:tcPr>
                    <a:solidFill>
                      <a:schemeClr val="accent5">
                        <a:lumMod val="40000"/>
                        <a:lumOff val="60000"/>
                      </a:schemeClr>
                    </a:solidFill>
                  </a:tcPr>
                </a:tc>
                <a:tc>
                  <a:txBody>
                    <a:bodyPr/>
                    <a:lstStyle/>
                    <a:p>
                      <a:endParaRPr lang="ru-RU" sz="1600" dirty="0"/>
                    </a:p>
                  </a:txBody>
                  <a:tcPr>
                    <a:solidFill>
                      <a:schemeClr val="accent5">
                        <a:lumMod val="40000"/>
                        <a:lumOff val="60000"/>
                      </a:schemeClr>
                    </a:solidFill>
                  </a:tcPr>
                </a:tc>
                <a:tc>
                  <a:txBody>
                    <a:bodyPr/>
                    <a:lstStyle/>
                    <a:p>
                      <a:endParaRPr lang="ru-RU" sz="1600" dirty="0"/>
                    </a:p>
                  </a:txBody>
                  <a:tcPr>
                    <a:solidFill>
                      <a:schemeClr val="accent5">
                        <a:lumMod val="40000"/>
                        <a:lumOff val="60000"/>
                      </a:schemeClr>
                    </a:solidFill>
                  </a:tcPr>
                </a:tc>
                <a:extLst>
                  <a:ext uri="{0D108BD9-81ED-4DB2-BD59-A6C34878D82A}">
                    <a16:rowId xmlns="" xmlns:a16="http://schemas.microsoft.com/office/drawing/2014/main" val="10001"/>
                  </a:ext>
                </a:extLst>
              </a:tr>
              <a:tr h="633481">
                <a:tc>
                  <a:txBody>
                    <a:bodyPr/>
                    <a:lstStyle/>
                    <a:p>
                      <a:r>
                        <a:rPr lang="ru-RU" sz="2000" b="1" baseline="0" dirty="0"/>
                        <a:t>в 2017 г.</a:t>
                      </a:r>
                    </a:p>
                  </a:txBody>
                  <a:tcPr anchor="ctr">
                    <a:solidFill>
                      <a:schemeClr val="accent5">
                        <a:lumMod val="20000"/>
                        <a:lumOff val="80000"/>
                      </a:schemeClr>
                    </a:solidFill>
                  </a:tcPr>
                </a:tc>
                <a:tc>
                  <a:txBody>
                    <a:bodyPr/>
                    <a:lstStyle/>
                    <a:p>
                      <a:endParaRPr lang="ru-RU" sz="1500" dirty="0"/>
                    </a:p>
                  </a:txBody>
                  <a:tcPr>
                    <a:solidFill>
                      <a:schemeClr val="accent5">
                        <a:lumMod val="20000"/>
                        <a:lumOff val="80000"/>
                      </a:schemeClr>
                    </a:solidFill>
                  </a:tcPr>
                </a:tc>
                <a:tc>
                  <a:txBody>
                    <a:bodyPr/>
                    <a:lstStyle/>
                    <a:p>
                      <a:r>
                        <a:rPr lang="ru-RU" sz="1500" dirty="0"/>
                        <a:t>144</a:t>
                      </a:r>
                    </a:p>
                  </a:txBody>
                  <a:tcPr>
                    <a:solidFill>
                      <a:srgbClr val="CBBA55"/>
                    </a:solidFill>
                  </a:tcPr>
                </a:tc>
                <a:tc>
                  <a:txBody>
                    <a:bodyPr/>
                    <a:lstStyle/>
                    <a:p>
                      <a:r>
                        <a:rPr lang="ru-RU" sz="1600" dirty="0"/>
                        <a:t>36</a:t>
                      </a:r>
                      <a:r>
                        <a:rPr lang="ru-RU" sz="1600" baseline="0" dirty="0"/>
                        <a:t>+14</a:t>
                      </a:r>
                    </a:p>
                    <a:p>
                      <a:r>
                        <a:rPr lang="ru-RU" sz="1600" baseline="0" dirty="0"/>
                        <a:t>=50</a:t>
                      </a:r>
                      <a:endParaRPr lang="ru-RU" sz="1600" dirty="0"/>
                    </a:p>
                  </a:txBody>
                  <a:tcPr>
                    <a:solidFill>
                      <a:schemeClr val="accent5">
                        <a:lumMod val="20000"/>
                        <a:lumOff val="80000"/>
                      </a:schemeClr>
                    </a:solidFill>
                  </a:tcPr>
                </a:tc>
                <a:tc>
                  <a:txBody>
                    <a:bodyPr/>
                    <a:lstStyle/>
                    <a:p>
                      <a:r>
                        <a:rPr lang="ru-RU" sz="1600" dirty="0"/>
                        <a:t>50</a:t>
                      </a:r>
                    </a:p>
                  </a:txBody>
                  <a:tcPr>
                    <a:solidFill>
                      <a:schemeClr val="accent5">
                        <a:lumMod val="20000"/>
                        <a:lumOff val="80000"/>
                      </a:schemeClr>
                    </a:solidFill>
                  </a:tcPr>
                </a:tc>
                <a:tc>
                  <a:txBody>
                    <a:bodyPr/>
                    <a:lstStyle/>
                    <a:p>
                      <a:r>
                        <a:rPr lang="ru-RU" sz="1600" dirty="0"/>
                        <a:t>50</a:t>
                      </a:r>
                    </a:p>
                  </a:txBody>
                  <a:tcPr>
                    <a:solidFill>
                      <a:schemeClr val="accent5">
                        <a:lumMod val="20000"/>
                        <a:lumOff val="80000"/>
                      </a:schemeClr>
                    </a:solidFill>
                  </a:tcPr>
                </a:tc>
                <a:tc>
                  <a:txBody>
                    <a:bodyPr/>
                    <a:lstStyle/>
                    <a:p>
                      <a:r>
                        <a:rPr lang="ru-RU" sz="1600" dirty="0"/>
                        <a:t>50</a:t>
                      </a:r>
                    </a:p>
                  </a:txBody>
                  <a:tcPr>
                    <a:solidFill>
                      <a:schemeClr val="accent5">
                        <a:lumMod val="20000"/>
                        <a:lumOff val="80000"/>
                      </a:schemeClr>
                    </a:solidFill>
                  </a:tcPr>
                </a:tc>
                <a:tc>
                  <a:txBody>
                    <a:bodyPr/>
                    <a:lstStyle/>
                    <a:p>
                      <a:r>
                        <a:rPr lang="ru-RU" sz="1600" dirty="0"/>
                        <a:t>50</a:t>
                      </a:r>
                    </a:p>
                  </a:txBody>
                  <a:tcPr>
                    <a:solidFill>
                      <a:schemeClr val="accent2">
                        <a:lumMod val="60000"/>
                        <a:lumOff val="40000"/>
                      </a:schemeClr>
                    </a:solidFill>
                  </a:tcPr>
                </a:tc>
                <a:tc>
                  <a:txBody>
                    <a:bodyPr/>
                    <a:lstStyle/>
                    <a:p>
                      <a:endParaRPr lang="ru-RU" sz="1600" dirty="0"/>
                    </a:p>
                  </a:txBody>
                  <a:tcPr>
                    <a:solidFill>
                      <a:schemeClr val="accent5">
                        <a:lumMod val="20000"/>
                        <a:lumOff val="80000"/>
                      </a:schemeClr>
                    </a:solidFill>
                  </a:tcPr>
                </a:tc>
                <a:tc>
                  <a:txBody>
                    <a:bodyPr/>
                    <a:lstStyle/>
                    <a:p>
                      <a:endParaRPr lang="ru-RU" sz="1600" dirty="0"/>
                    </a:p>
                  </a:txBody>
                  <a:tcPr>
                    <a:solidFill>
                      <a:schemeClr val="accent5">
                        <a:lumMod val="20000"/>
                        <a:lumOff val="80000"/>
                      </a:schemeClr>
                    </a:solidFill>
                  </a:tcPr>
                </a:tc>
                <a:tc>
                  <a:txBody>
                    <a:bodyPr/>
                    <a:lstStyle/>
                    <a:p>
                      <a:endParaRPr lang="ru-RU" sz="1600" dirty="0"/>
                    </a:p>
                  </a:txBody>
                  <a:tcPr>
                    <a:solidFill>
                      <a:schemeClr val="accent5">
                        <a:lumMod val="20000"/>
                        <a:lumOff val="80000"/>
                      </a:schemeClr>
                    </a:solidFill>
                  </a:tcPr>
                </a:tc>
                <a:extLst>
                  <a:ext uri="{0D108BD9-81ED-4DB2-BD59-A6C34878D82A}">
                    <a16:rowId xmlns="" xmlns:a16="http://schemas.microsoft.com/office/drawing/2014/main" val="10002"/>
                  </a:ext>
                </a:extLst>
              </a:tr>
              <a:tr h="633481">
                <a:tc>
                  <a:txBody>
                    <a:bodyPr/>
                    <a:lstStyle/>
                    <a:p>
                      <a:r>
                        <a:rPr lang="ru-RU" sz="2000" b="1" dirty="0"/>
                        <a:t>в</a:t>
                      </a:r>
                      <a:r>
                        <a:rPr lang="ru-RU" sz="2000" b="1" baseline="0" dirty="0"/>
                        <a:t> 2018 г.</a:t>
                      </a:r>
                    </a:p>
                  </a:txBody>
                  <a:tcPr anchor="ctr">
                    <a:solidFill>
                      <a:schemeClr val="accent5">
                        <a:lumMod val="40000"/>
                        <a:lumOff val="60000"/>
                      </a:schemeClr>
                    </a:solidFill>
                  </a:tcPr>
                </a:tc>
                <a:tc>
                  <a:txBody>
                    <a:bodyPr/>
                    <a:lstStyle/>
                    <a:p>
                      <a:endParaRPr lang="ru-RU" sz="1500" dirty="0"/>
                    </a:p>
                  </a:txBody>
                  <a:tcPr>
                    <a:solidFill>
                      <a:schemeClr val="accent5">
                        <a:lumMod val="40000"/>
                        <a:lumOff val="60000"/>
                      </a:schemeClr>
                    </a:solidFill>
                  </a:tcPr>
                </a:tc>
                <a:tc>
                  <a:txBody>
                    <a:bodyPr/>
                    <a:lstStyle/>
                    <a:p>
                      <a:endParaRPr lang="ru-RU" sz="1600" dirty="0"/>
                    </a:p>
                  </a:txBody>
                  <a:tcPr>
                    <a:solidFill>
                      <a:schemeClr val="accent5">
                        <a:lumMod val="40000"/>
                        <a:lumOff val="60000"/>
                      </a:schemeClr>
                    </a:solidFill>
                  </a:tcPr>
                </a:tc>
                <a:tc>
                  <a:txBody>
                    <a:bodyPr/>
                    <a:lstStyle/>
                    <a:p>
                      <a:r>
                        <a:rPr lang="ru-RU" sz="1500" dirty="0"/>
                        <a:t>144</a:t>
                      </a:r>
                    </a:p>
                  </a:txBody>
                  <a:tcPr>
                    <a:solidFill>
                      <a:srgbClr val="CBBA55"/>
                    </a:solidFill>
                  </a:tcPr>
                </a:tc>
                <a:tc>
                  <a:txBody>
                    <a:bodyPr/>
                    <a:lstStyle/>
                    <a:p>
                      <a:r>
                        <a:rPr lang="ru-RU" sz="1600" dirty="0"/>
                        <a:t>36</a:t>
                      </a:r>
                      <a:r>
                        <a:rPr lang="ru-RU" sz="1600" baseline="0" dirty="0"/>
                        <a:t>+14</a:t>
                      </a:r>
                    </a:p>
                    <a:p>
                      <a:r>
                        <a:rPr lang="ru-RU" sz="1600" baseline="0" dirty="0"/>
                        <a:t>=50</a:t>
                      </a:r>
                      <a:endParaRPr lang="ru-RU" sz="1600" dirty="0"/>
                    </a:p>
                  </a:txBody>
                  <a:tcPr>
                    <a:solidFill>
                      <a:schemeClr val="accent5">
                        <a:lumMod val="40000"/>
                        <a:lumOff val="60000"/>
                      </a:schemeClr>
                    </a:solidFill>
                  </a:tcPr>
                </a:tc>
                <a:tc>
                  <a:txBody>
                    <a:bodyPr/>
                    <a:lstStyle/>
                    <a:p>
                      <a:r>
                        <a:rPr lang="ru-RU" sz="1600" dirty="0"/>
                        <a:t>50</a:t>
                      </a:r>
                    </a:p>
                  </a:txBody>
                  <a:tcPr>
                    <a:solidFill>
                      <a:schemeClr val="accent5">
                        <a:lumMod val="40000"/>
                        <a:lumOff val="60000"/>
                      </a:schemeClr>
                    </a:solidFill>
                  </a:tcPr>
                </a:tc>
                <a:tc>
                  <a:txBody>
                    <a:bodyPr/>
                    <a:lstStyle/>
                    <a:p>
                      <a:r>
                        <a:rPr lang="ru-RU" sz="1600" dirty="0"/>
                        <a:t>50</a:t>
                      </a:r>
                    </a:p>
                  </a:txBody>
                  <a:tcPr>
                    <a:solidFill>
                      <a:schemeClr val="accent5">
                        <a:lumMod val="40000"/>
                        <a:lumOff val="60000"/>
                      </a:schemeClr>
                    </a:solidFill>
                  </a:tcPr>
                </a:tc>
                <a:tc>
                  <a:txBody>
                    <a:bodyPr/>
                    <a:lstStyle/>
                    <a:p>
                      <a:r>
                        <a:rPr lang="ru-RU" sz="1600" dirty="0"/>
                        <a:t>50</a:t>
                      </a:r>
                    </a:p>
                  </a:txBody>
                  <a:tcPr>
                    <a:solidFill>
                      <a:schemeClr val="accent5">
                        <a:lumMod val="40000"/>
                        <a:lumOff val="60000"/>
                      </a:schemeClr>
                    </a:solidFill>
                  </a:tcPr>
                </a:tc>
                <a:tc>
                  <a:txBody>
                    <a:bodyPr/>
                    <a:lstStyle/>
                    <a:p>
                      <a:r>
                        <a:rPr lang="ru-RU" sz="1600" dirty="0"/>
                        <a:t>50</a:t>
                      </a:r>
                    </a:p>
                  </a:txBody>
                  <a:tcPr>
                    <a:solidFill>
                      <a:schemeClr val="accent2">
                        <a:lumMod val="60000"/>
                        <a:lumOff val="40000"/>
                      </a:schemeClr>
                    </a:solidFill>
                  </a:tcPr>
                </a:tc>
                <a:tc>
                  <a:txBody>
                    <a:bodyPr/>
                    <a:lstStyle/>
                    <a:p>
                      <a:endParaRPr lang="ru-RU" sz="1600" dirty="0"/>
                    </a:p>
                  </a:txBody>
                  <a:tcPr>
                    <a:solidFill>
                      <a:schemeClr val="accent5">
                        <a:lumMod val="40000"/>
                        <a:lumOff val="60000"/>
                      </a:schemeClr>
                    </a:solidFill>
                  </a:tcPr>
                </a:tc>
                <a:tc>
                  <a:txBody>
                    <a:bodyPr/>
                    <a:lstStyle/>
                    <a:p>
                      <a:endParaRPr lang="ru-RU" sz="1600" dirty="0"/>
                    </a:p>
                  </a:txBody>
                  <a:tcPr>
                    <a:solidFill>
                      <a:schemeClr val="accent5">
                        <a:lumMod val="40000"/>
                        <a:lumOff val="60000"/>
                      </a:schemeClr>
                    </a:solidFill>
                  </a:tcPr>
                </a:tc>
                <a:extLst>
                  <a:ext uri="{0D108BD9-81ED-4DB2-BD59-A6C34878D82A}">
                    <a16:rowId xmlns="" xmlns:a16="http://schemas.microsoft.com/office/drawing/2014/main" val="10003"/>
                  </a:ext>
                </a:extLst>
              </a:tr>
              <a:tr h="633481">
                <a:tc>
                  <a:txBody>
                    <a:bodyPr/>
                    <a:lstStyle/>
                    <a:p>
                      <a:r>
                        <a:rPr lang="ru-RU" sz="2000" b="1" dirty="0"/>
                        <a:t>в</a:t>
                      </a:r>
                      <a:r>
                        <a:rPr lang="ru-RU" sz="2000" b="1" baseline="0" dirty="0"/>
                        <a:t> 2019 г.</a:t>
                      </a:r>
                      <a:endParaRPr lang="ru-RU" sz="2000" b="1" dirty="0"/>
                    </a:p>
                  </a:txBody>
                  <a:tcPr anchor="ctr">
                    <a:solidFill>
                      <a:schemeClr val="accent5">
                        <a:lumMod val="20000"/>
                        <a:lumOff val="80000"/>
                      </a:schemeClr>
                    </a:solidFill>
                  </a:tcPr>
                </a:tc>
                <a:tc>
                  <a:txBody>
                    <a:bodyPr/>
                    <a:lstStyle/>
                    <a:p>
                      <a:endParaRPr lang="ru-RU" sz="1500" dirty="0"/>
                    </a:p>
                  </a:txBody>
                  <a:tcPr>
                    <a:solidFill>
                      <a:schemeClr val="accent5">
                        <a:lumMod val="20000"/>
                        <a:lumOff val="80000"/>
                      </a:schemeClr>
                    </a:solidFill>
                  </a:tcPr>
                </a:tc>
                <a:tc>
                  <a:txBody>
                    <a:bodyPr/>
                    <a:lstStyle/>
                    <a:p>
                      <a:endParaRPr lang="ru-RU" sz="1600" dirty="0"/>
                    </a:p>
                  </a:txBody>
                  <a:tcPr>
                    <a:solidFill>
                      <a:schemeClr val="accent5">
                        <a:lumMod val="20000"/>
                        <a:lumOff val="80000"/>
                      </a:schemeClr>
                    </a:solidFill>
                  </a:tcPr>
                </a:tc>
                <a:tc>
                  <a:txBody>
                    <a:bodyPr/>
                    <a:lstStyle/>
                    <a:p>
                      <a:endParaRPr lang="ru-RU" sz="1600" dirty="0"/>
                    </a:p>
                  </a:txBody>
                  <a:tcPr>
                    <a:solidFill>
                      <a:schemeClr val="accent5">
                        <a:lumMod val="20000"/>
                        <a:lumOff val="80000"/>
                      </a:schemeClr>
                    </a:solidFill>
                  </a:tcPr>
                </a:tc>
                <a:tc>
                  <a:txBody>
                    <a:bodyPr/>
                    <a:lstStyle/>
                    <a:p>
                      <a:r>
                        <a:rPr lang="ru-RU" sz="1500" dirty="0"/>
                        <a:t>144</a:t>
                      </a:r>
                    </a:p>
                  </a:txBody>
                  <a:tcPr>
                    <a:solidFill>
                      <a:srgbClr val="CBBA55"/>
                    </a:solidFill>
                  </a:tcPr>
                </a:tc>
                <a:tc>
                  <a:txBody>
                    <a:bodyPr/>
                    <a:lstStyle/>
                    <a:p>
                      <a:r>
                        <a:rPr lang="ru-RU" sz="1600" dirty="0"/>
                        <a:t>36</a:t>
                      </a:r>
                      <a:r>
                        <a:rPr lang="ru-RU" sz="1600" baseline="0" dirty="0"/>
                        <a:t>+14</a:t>
                      </a:r>
                    </a:p>
                    <a:p>
                      <a:r>
                        <a:rPr lang="ru-RU" sz="1600" baseline="0" dirty="0"/>
                        <a:t>=50</a:t>
                      </a:r>
                      <a:endParaRPr lang="ru-RU" sz="1600" dirty="0"/>
                    </a:p>
                  </a:txBody>
                  <a:tcPr>
                    <a:solidFill>
                      <a:schemeClr val="accent5">
                        <a:lumMod val="20000"/>
                        <a:lumOff val="80000"/>
                      </a:schemeClr>
                    </a:solidFill>
                  </a:tcPr>
                </a:tc>
                <a:tc>
                  <a:txBody>
                    <a:bodyPr/>
                    <a:lstStyle/>
                    <a:p>
                      <a:r>
                        <a:rPr lang="ru-RU" sz="1600" dirty="0"/>
                        <a:t>50</a:t>
                      </a:r>
                    </a:p>
                  </a:txBody>
                  <a:tcPr>
                    <a:solidFill>
                      <a:schemeClr val="accent5">
                        <a:lumMod val="20000"/>
                        <a:lumOff val="80000"/>
                      </a:schemeClr>
                    </a:solidFill>
                  </a:tcPr>
                </a:tc>
                <a:tc>
                  <a:txBody>
                    <a:bodyPr/>
                    <a:lstStyle/>
                    <a:p>
                      <a:r>
                        <a:rPr lang="ru-RU" sz="1600" dirty="0"/>
                        <a:t>50</a:t>
                      </a:r>
                    </a:p>
                  </a:txBody>
                  <a:tcPr>
                    <a:solidFill>
                      <a:schemeClr val="accent5">
                        <a:lumMod val="20000"/>
                        <a:lumOff val="80000"/>
                      </a:schemeClr>
                    </a:solidFill>
                  </a:tcPr>
                </a:tc>
                <a:tc>
                  <a:txBody>
                    <a:bodyPr/>
                    <a:lstStyle/>
                    <a:p>
                      <a:r>
                        <a:rPr lang="ru-RU" sz="1600" dirty="0"/>
                        <a:t>50</a:t>
                      </a:r>
                    </a:p>
                  </a:txBody>
                  <a:tcPr>
                    <a:solidFill>
                      <a:schemeClr val="accent5">
                        <a:lumMod val="20000"/>
                        <a:lumOff val="80000"/>
                      </a:schemeClr>
                    </a:solidFill>
                  </a:tcPr>
                </a:tc>
                <a:tc>
                  <a:txBody>
                    <a:bodyPr/>
                    <a:lstStyle/>
                    <a:p>
                      <a:r>
                        <a:rPr lang="ru-RU" sz="1600" dirty="0"/>
                        <a:t>50</a:t>
                      </a:r>
                    </a:p>
                  </a:txBody>
                  <a:tcPr>
                    <a:solidFill>
                      <a:schemeClr val="accent2">
                        <a:lumMod val="60000"/>
                        <a:lumOff val="40000"/>
                      </a:schemeClr>
                    </a:solidFill>
                  </a:tcPr>
                </a:tc>
                <a:tc>
                  <a:txBody>
                    <a:bodyPr/>
                    <a:lstStyle/>
                    <a:p>
                      <a:endParaRPr lang="ru-RU" sz="1600" dirty="0"/>
                    </a:p>
                  </a:txBody>
                  <a:tcPr>
                    <a:solidFill>
                      <a:schemeClr val="tx2">
                        <a:lumMod val="20000"/>
                        <a:lumOff val="80000"/>
                      </a:schemeClr>
                    </a:solidFill>
                  </a:tcPr>
                </a:tc>
                <a:extLst>
                  <a:ext uri="{0D108BD9-81ED-4DB2-BD59-A6C34878D82A}">
                    <a16:rowId xmlns="" xmlns:a16="http://schemas.microsoft.com/office/drawing/2014/main" val="10004"/>
                  </a:ext>
                </a:extLst>
              </a:tr>
              <a:tr h="633481">
                <a:tc>
                  <a:txBody>
                    <a:bodyPr/>
                    <a:lstStyle/>
                    <a:p>
                      <a:r>
                        <a:rPr lang="ru-RU" sz="2000" b="1" dirty="0"/>
                        <a:t>В 2020 г.</a:t>
                      </a:r>
                    </a:p>
                  </a:txBody>
                  <a:tcPr anchor="ctr">
                    <a:solidFill>
                      <a:schemeClr val="accent5">
                        <a:lumMod val="40000"/>
                        <a:lumOff val="60000"/>
                      </a:schemeClr>
                    </a:solidFill>
                  </a:tcPr>
                </a:tc>
                <a:tc>
                  <a:txBody>
                    <a:bodyPr/>
                    <a:lstStyle/>
                    <a:p>
                      <a:endParaRPr lang="ru-RU" sz="1500" dirty="0"/>
                    </a:p>
                  </a:txBody>
                  <a:tcPr>
                    <a:solidFill>
                      <a:schemeClr val="accent5">
                        <a:lumMod val="40000"/>
                        <a:lumOff val="60000"/>
                      </a:schemeClr>
                    </a:solidFill>
                  </a:tcPr>
                </a:tc>
                <a:tc>
                  <a:txBody>
                    <a:bodyPr/>
                    <a:lstStyle/>
                    <a:p>
                      <a:endParaRPr lang="ru-RU" sz="1600" dirty="0"/>
                    </a:p>
                  </a:txBody>
                  <a:tcPr>
                    <a:solidFill>
                      <a:schemeClr val="accent5">
                        <a:lumMod val="40000"/>
                        <a:lumOff val="60000"/>
                      </a:schemeClr>
                    </a:solidFill>
                  </a:tcPr>
                </a:tc>
                <a:tc>
                  <a:txBody>
                    <a:bodyPr/>
                    <a:lstStyle/>
                    <a:p>
                      <a:endParaRPr lang="ru-RU" sz="1600" dirty="0"/>
                    </a:p>
                  </a:txBody>
                  <a:tcPr>
                    <a:solidFill>
                      <a:schemeClr val="accent5">
                        <a:lumMod val="40000"/>
                        <a:lumOff val="60000"/>
                      </a:schemeClr>
                    </a:solidFill>
                  </a:tcPr>
                </a:tc>
                <a:tc>
                  <a:txBody>
                    <a:bodyPr/>
                    <a:lstStyle/>
                    <a:p>
                      <a:endParaRPr lang="ru-RU" sz="1600" dirty="0"/>
                    </a:p>
                  </a:txBody>
                  <a:tcPr>
                    <a:solidFill>
                      <a:schemeClr val="accent5">
                        <a:lumMod val="40000"/>
                        <a:lumOff val="60000"/>
                      </a:schemeClr>
                    </a:solidFill>
                  </a:tcPr>
                </a:tc>
                <a:tc>
                  <a:txBody>
                    <a:bodyPr/>
                    <a:lstStyle/>
                    <a:p>
                      <a:r>
                        <a:rPr lang="ru-RU" sz="1500" dirty="0"/>
                        <a:t>144</a:t>
                      </a:r>
                    </a:p>
                  </a:txBody>
                  <a:tcPr>
                    <a:solidFill>
                      <a:srgbClr val="CBBA55"/>
                    </a:solidFill>
                  </a:tcPr>
                </a:tc>
                <a:tc>
                  <a:txBody>
                    <a:bodyPr/>
                    <a:lstStyle/>
                    <a:p>
                      <a:r>
                        <a:rPr lang="ru-RU" sz="1600" dirty="0"/>
                        <a:t>36</a:t>
                      </a:r>
                      <a:r>
                        <a:rPr lang="ru-RU" sz="1600" baseline="0" dirty="0"/>
                        <a:t>+14</a:t>
                      </a:r>
                    </a:p>
                    <a:p>
                      <a:r>
                        <a:rPr lang="ru-RU" sz="1600" baseline="0" dirty="0"/>
                        <a:t>=50</a:t>
                      </a:r>
                      <a:endParaRPr lang="ru-RU" sz="1600" dirty="0"/>
                    </a:p>
                  </a:txBody>
                  <a:tcPr>
                    <a:solidFill>
                      <a:schemeClr val="accent5">
                        <a:lumMod val="40000"/>
                        <a:lumOff val="60000"/>
                      </a:schemeClr>
                    </a:solidFill>
                  </a:tcPr>
                </a:tc>
                <a:tc>
                  <a:txBody>
                    <a:bodyPr/>
                    <a:lstStyle/>
                    <a:p>
                      <a:r>
                        <a:rPr lang="ru-RU" sz="1600" dirty="0"/>
                        <a:t>50</a:t>
                      </a:r>
                    </a:p>
                  </a:txBody>
                  <a:tcPr>
                    <a:solidFill>
                      <a:schemeClr val="accent5">
                        <a:lumMod val="40000"/>
                        <a:lumOff val="60000"/>
                      </a:schemeClr>
                    </a:solidFill>
                  </a:tcPr>
                </a:tc>
                <a:tc>
                  <a:txBody>
                    <a:bodyPr/>
                    <a:lstStyle/>
                    <a:p>
                      <a:r>
                        <a:rPr lang="ru-RU" sz="1600" dirty="0"/>
                        <a:t>50</a:t>
                      </a:r>
                    </a:p>
                  </a:txBody>
                  <a:tcPr>
                    <a:solidFill>
                      <a:schemeClr val="accent5">
                        <a:lumMod val="40000"/>
                        <a:lumOff val="60000"/>
                      </a:schemeClr>
                    </a:solidFill>
                  </a:tcPr>
                </a:tc>
                <a:tc>
                  <a:txBody>
                    <a:bodyPr/>
                    <a:lstStyle/>
                    <a:p>
                      <a:r>
                        <a:rPr lang="ru-RU" sz="1600" dirty="0"/>
                        <a:t>50</a:t>
                      </a:r>
                    </a:p>
                  </a:txBody>
                  <a:tcPr>
                    <a:solidFill>
                      <a:schemeClr val="accent5">
                        <a:lumMod val="40000"/>
                        <a:lumOff val="60000"/>
                      </a:schemeClr>
                    </a:solidFill>
                  </a:tcPr>
                </a:tc>
                <a:tc>
                  <a:txBody>
                    <a:bodyPr/>
                    <a:lstStyle/>
                    <a:p>
                      <a:r>
                        <a:rPr lang="ru-RU" sz="1600" dirty="0"/>
                        <a:t>50</a:t>
                      </a:r>
                    </a:p>
                  </a:txBody>
                  <a:tcPr>
                    <a:solidFill>
                      <a:schemeClr val="accent2">
                        <a:lumMod val="60000"/>
                        <a:lumOff val="4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421487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p:nvSpPr>
        <p:spPr>
          <a:xfrm>
            <a:off x="7492544" y="0"/>
            <a:ext cx="4479760" cy="685800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2" name="Заголовок 1"/>
          <p:cNvSpPr>
            <a:spLocks noGrp="1"/>
          </p:cNvSpPr>
          <p:nvPr>
            <p:ph type="title"/>
          </p:nvPr>
        </p:nvSpPr>
        <p:spPr>
          <a:xfrm>
            <a:off x="1402581" y="192332"/>
            <a:ext cx="8738947" cy="1320800"/>
          </a:xfrm>
        </p:spPr>
        <p:txBody>
          <a:bodyPr/>
          <a:lstStyle/>
          <a:p>
            <a:r>
              <a:rPr lang="ru-RU" dirty="0">
                <a:solidFill>
                  <a:srgbClr val="0033CC"/>
                </a:solidFill>
              </a:rPr>
              <a:t>Модель непрерывного медицинского образования</a:t>
            </a:r>
          </a:p>
        </p:txBody>
      </p:sp>
      <p:sp>
        <p:nvSpPr>
          <p:cNvPr id="3" name="Прямоугольник 2"/>
          <p:cNvSpPr/>
          <p:nvPr/>
        </p:nvSpPr>
        <p:spPr>
          <a:xfrm>
            <a:off x="212102" y="4018744"/>
            <a:ext cx="3506353" cy="830993"/>
          </a:xfrm>
          <a:prstGeom prst="rect">
            <a:avLst/>
          </a:prstGeom>
        </p:spPr>
        <p:txBody>
          <a:bodyPr wrap="square" lIns="91434" tIns="45718" rIns="91434" bIns="45718">
            <a:spAutoFit/>
          </a:bodyPr>
          <a:lstStyle/>
          <a:p>
            <a:r>
              <a:rPr lang="ru-RU" sz="1600" b="1" dirty="0">
                <a:solidFill>
                  <a:srgbClr val="FF0000"/>
                </a:solidFill>
              </a:rPr>
              <a:t>Проект Приказа </a:t>
            </a:r>
            <a:r>
              <a:rPr lang="ru-RU" sz="1600" b="1" dirty="0"/>
              <a:t>МЗ РФ №66н </a:t>
            </a:r>
            <a:r>
              <a:rPr lang="ru-RU" sz="1600" dirty="0"/>
              <a:t>(подготовлен Минздравом России 29.01.2016)</a:t>
            </a:r>
          </a:p>
        </p:txBody>
      </p:sp>
      <p:sp>
        <p:nvSpPr>
          <p:cNvPr id="8" name="Прямоугольник 7"/>
          <p:cNvSpPr/>
          <p:nvPr/>
        </p:nvSpPr>
        <p:spPr>
          <a:xfrm>
            <a:off x="8074435" y="4814382"/>
            <a:ext cx="3646512" cy="1969766"/>
          </a:xfrm>
          <a:prstGeom prst="rect">
            <a:avLst/>
          </a:prstGeom>
        </p:spPr>
        <p:style>
          <a:lnRef idx="1">
            <a:schemeClr val="accent3"/>
          </a:lnRef>
          <a:fillRef idx="2">
            <a:schemeClr val="accent3"/>
          </a:fillRef>
          <a:effectRef idx="1">
            <a:schemeClr val="accent3"/>
          </a:effectRef>
          <a:fontRef idx="minor">
            <a:schemeClr val="dk1"/>
          </a:fontRef>
        </p:style>
        <p:txBody>
          <a:bodyPr wrap="square" lIns="91434" tIns="45718" rIns="91434" bIns="45718">
            <a:spAutoFit/>
          </a:bodyPr>
          <a:lstStyle/>
          <a:p>
            <a:pPr algn="ctr"/>
            <a:endParaRPr lang="ru-RU" b="1" dirty="0"/>
          </a:p>
          <a:p>
            <a:pPr algn="ctr"/>
            <a:r>
              <a:rPr lang="ru-RU" sz="2800" b="1" dirty="0">
                <a:solidFill>
                  <a:srgbClr val="C00000"/>
                </a:solidFill>
              </a:rPr>
              <a:t>250 часов за 5 лет</a:t>
            </a:r>
          </a:p>
          <a:p>
            <a:pPr algn="ctr"/>
            <a:r>
              <a:rPr lang="ru-RU" sz="2800" b="1" dirty="0">
                <a:solidFill>
                  <a:srgbClr val="C00000"/>
                </a:solidFill>
              </a:rPr>
              <a:t>Готовность к аккредитации</a:t>
            </a:r>
          </a:p>
          <a:p>
            <a:pPr algn="ctr"/>
            <a:endParaRPr lang="ru-RU" b="1" dirty="0"/>
          </a:p>
        </p:txBody>
      </p:sp>
      <p:sp>
        <p:nvSpPr>
          <p:cNvPr id="9" name="Прямоугольник 8"/>
          <p:cNvSpPr/>
          <p:nvPr/>
        </p:nvSpPr>
        <p:spPr>
          <a:xfrm>
            <a:off x="212102" y="2393269"/>
            <a:ext cx="3506353"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lIns="91434" tIns="45718" rIns="91434" bIns="45718">
            <a:spAutoFit/>
          </a:bodyPr>
          <a:lstStyle/>
          <a:p>
            <a:r>
              <a:rPr lang="ru-RU" sz="2800" b="1" dirty="0"/>
              <a:t>Ежегодно не менее 50 учебных часов, из них:</a:t>
            </a:r>
          </a:p>
        </p:txBody>
      </p:sp>
      <p:sp>
        <p:nvSpPr>
          <p:cNvPr id="11" name="Прямоугольник 10"/>
          <p:cNvSpPr/>
          <p:nvPr/>
        </p:nvSpPr>
        <p:spPr>
          <a:xfrm>
            <a:off x="4299768" y="3778265"/>
            <a:ext cx="3048000" cy="1323435"/>
          </a:xfrm>
          <a:prstGeom prst="rect">
            <a:avLst/>
          </a:prstGeom>
        </p:spPr>
        <p:style>
          <a:lnRef idx="1">
            <a:schemeClr val="accent3"/>
          </a:lnRef>
          <a:fillRef idx="2">
            <a:schemeClr val="accent3"/>
          </a:fillRef>
          <a:effectRef idx="1">
            <a:schemeClr val="accent3"/>
          </a:effectRef>
          <a:fontRef idx="minor">
            <a:schemeClr val="dk1"/>
          </a:fontRef>
        </p:style>
        <p:txBody>
          <a:bodyPr wrap="square" lIns="91434" tIns="45718" rIns="91434" bIns="45718">
            <a:spAutoFit/>
          </a:bodyPr>
          <a:lstStyle/>
          <a:p>
            <a:r>
              <a:rPr lang="ru-RU" sz="2000" b="1" dirty="0">
                <a:solidFill>
                  <a:schemeClr val="tx2"/>
                </a:solidFill>
              </a:rPr>
              <a:t>Не более </a:t>
            </a:r>
            <a:r>
              <a:rPr lang="ru-RU" sz="2000" b="1" u="sng" dirty="0">
                <a:solidFill>
                  <a:schemeClr val="tx2"/>
                </a:solidFill>
              </a:rPr>
              <a:t>14 часов </a:t>
            </a:r>
            <a:r>
              <a:rPr lang="ru-RU" sz="2000" b="1" dirty="0">
                <a:solidFill>
                  <a:schemeClr val="tx2"/>
                </a:solidFill>
              </a:rPr>
              <a:t>– учебные мероприятия профессиональных организаций</a:t>
            </a:r>
            <a:endParaRPr lang="ru-RU" sz="2000" dirty="0">
              <a:solidFill>
                <a:schemeClr val="tx2"/>
              </a:solidFill>
            </a:endParaRPr>
          </a:p>
        </p:txBody>
      </p:sp>
      <p:sp>
        <p:nvSpPr>
          <p:cNvPr id="13" name="Прямоугольник 12"/>
          <p:cNvSpPr/>
          <p:nvPr/>
        </p:nvSpPr>
        <p:spPr>
          <a:xfrm>
            <a:off x="4299768" y="1596466"/>
            <a:ext cx="3192776" cy="1323435"/>
          </a:xfrm>
          <a:prstGeom prst="rect">
            <a:avLst/>
          </a:prstGeom>
        </p:spPr>
        <p:style>
          <a:lnRef idx="1">
            <a:schemeClr val="accent3"/>
          </a:lnRef>
          <a:fillRef idx="2">
            <a:schemeClr val="accent3"/>
          </a:fillRef>
          <a:effectRef idx="1">
            <a:schemeClr val="accent3"/>
          </a:effectRef>
          <a:fontRef idx="minor">
            <a:schemeClr val="dk1"/>
          </a:fontRef>
        </p:style>
        <p:txBody>
          <a:bodyPr wrap="square" lIns="91434" tIns="45718" rIns="91434" bIns="45718">
            <a:spAutoFit/>
          </a:bodyPr>
          <a:lstStyle/>
          <a:p>
            <a:r>
              <a:rPr lang="ru-RU" sz="2000" b="1" dirty="0"/>
              <a:t>Не менее </a:t>
            </a:r>
            <a:r>
              <a:rPr lang="ru-RU" sz="2000" b="1" u="sng" dirty="0"/>
              <a:t>36 часов </a:t>
            </a:r>
            <a:r>
              <a:rPr lang="ru-RU" sz="2000" b="1" dirty="0"/>
              <a:t>обучения по программе образовательного учреждения</a:t>
            </a:r>
          </a:p>
        </p:txBody>
      </p:sp>
      <p:sp>
        <p:nvSpPr>
          <p:cNvPr id="14" name="Правая фигурная скобка 13"/>
          <p:cNvSpPr/>
          <p:nvPr/>
        </p:nvSpPr>
        <p:spPr>
          <a:xfrm>
            <a:off x="3844637" y="1927149"/>
            <a:ext cx="353291" cy="2486487"/>
          </a:xfrm>
          <a:prstGeom prst="rightBrace">
            <a:avLst/>
          </a:prstGeom>
        </p:spPr>
        <p:style>
          <a:lnRef idx="3">
            <a:schemeClr val="accent6"/>
          </a:lnRef>
          <a:fillRef idx="0">
            <a:schemeClr val="accent6"/>
          </a:fillRef>
          <a:effectRef idx="2">
            <a:schemeClr val="accent6"/>
          </a:effectRef>
          <a:fontRef idx="minor">
            <a:schemeClr val="tx1"/>
          </a:fontRef>
        </p:style>
        <p:txBody>
          <a:bodyPr lIns="91434" tIns="45718" rIns="91434" bIns="45718" rtlCol="0" anchor="ctr"/>
          <a:lstStyle/>
          <a:p>
            <a:pPr algn="ctr"/>
            <a:endParaRPr lang="ru-RU"/>
          </a:p>
        </p:txBody>
      </p:sp>
      <p:sp>
        <p:nvSpPr>
          <p:cNvPr id="15" name="Прямоугольник 14"/>
          <p:cNvSpPr/>
          <p:nvPr/>
        </p:nvSpPr>
        <p:spPr>
          <a:xfrm>
            <a:off x="7949749" y="2042742"/>
            <a:ext cx="3397129" cy="2431433"/>
          </a:xfrm>
          <a:prstGeom prst="rect">
            <a:avLst/>
          </a:prstGeom>
        </p:spPr>
        <p:style>
          <a:lnRef idx="1">
            <a:schemeClr val="accent3"/>
          </a:lnRef>
          <a:fillRef idx="2">
            <a:schemeClr val="accent3"/>
          </a:fillRef>
          <a:effectRef idx="1">
            <a:schemeClr val="accent3"/>
          </a:effectRef>
          <a:fontRef idx="minor">
            <a:schemeClr val="dk1"/>
          </a:fontRef>
        </p:style>
        <p:txBody>
          <a:bodyPr wrap="square" lIns="91434" tIns="45718" rIns="91434" bIns="45718">
            <a:spAutoFit/>
          </a:bodyPr>
          <a:lstStyle/>
          <a:p>
            <a:pPr algn="ctr"/>
            <a:r>
              <a:rPr lang="ru-RU" dirty="0"/>
              <a:t>Учебные мероприятия Ассоциаций и программы образовательных организаций должны проходить аккредитацию, с тем чтобы участие засчитывалось в системе НМО</a:t>
            </a:r>
          </a:p>
        </p:txBody>
      </p:sp>
      <p:sp>
        <p:nvSpPr>
          <p:cNvPr id="16" name="Левая фигурная скобка 15"/>
          <p:cNvSpPr/>
          <p:nvPr/>
        </p:nvSpPr>
        <p:spPr>
          <a:xfrm>
            <a:off x="7492551" y="1672944"/>
            <a:ext cx="457199" cy="3196217"/>
          </a:xfrm>
          <a:prstGeom prst="leftBrace">
            <a:avLst/>
          </a:prstGeom>
        </p:spPr>
        <p:style>
          <a:lnRef idx="3">
            <a:schemeClr val="accent6"/>
          </a:lnRef>
          <a:fillRef idx="0">
            <a:schemeClr val="accent6"/>
          </a:fillRef>
          <a:effectRef idx="2">
            <a:schemeClr val="accent6"/>
          </a:effectRef>
          <a:fontRef idx="minor">
            <a:schemeClr val="tx1"/>
          </a:fontRef>
        </p:style>
        <p:txBody>
          <a:bodyPr lIns="91434" tIns="45718" rIns="91434" bIns="45718" rtlCol="0" anchor="ctr"/>
          <a:lstStyle/>
          <a:p>
            <a:pPr algn="ctr"/>
            <a:endParaRPr lang="ru-RU"/>
          </a:p>
        </p:txBody>
      </p:sp>
      <p:sp>
        <p:nvSpPr>
          <p:cNvPr id="18" name="Прямоугольник 17"/>
          <p:cNvSpPr/>
          <p:nvPr/>
        </p:nvSpPr>
        <p:spPr>
          <a:xfrm>
            <a:off x="5400417" y="2590569"/>
            <a:ext cx="846707" cy="1446551"/>
          </a:xfrm>
          <a:prstGeom prst="rect">
            <a:avLst/>
          </a:prstGeom>
          <a:noFill/>
        </p:spPr>
        <p:txBody>
          <a:bodyPr wrap="none" lIns="91434" tIns="45718" rIns="91434" bIns="4571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19" name="Прямоугольник 18"/>
          <p:cNvSpPr/>
          <p:nvPr/>
        </p:nvSpPr>
        <p:spPr>
          <a:xfrm>
            <a:off x="4305318" y="5174441"/>
            <a:ext cx="2510623" cy="1446551"/>
          </a:xfrm>
          <a:prstGeom prst="rect">
            <a:avLst/>
          </a:prstGeom>
          <a:noFill/>
        </p:spPr>
        <p:txBody>
          <a:bodyPr wrap="none" lIns="91434" tIns="45718" rIns="91434" bIns="4571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50</a:t>
            </a:r>
          </a:p>
        </p:txBody>
      </p:sp>
      <p:sp>
        <p:nvSpPr>
          <p:cNvPr id="20" name="Нашивка 19"/>
          <p:cNvSpPr/>
          <p:nvPr/>
        </p:nvSpPr>
        <p:spPr>
          <a:xfrm>
            <a:off x="7170083" y="5540032"/>
            <a:ext cx="644935" cy="76906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solidFill>
                <a:schemeClr val="tx1"/>
              </a:solidFill>
            </a:endParaRPr>
          </a:p>
        </p:txBody>
      </p:sp>
      <p:sp>
        <p:nvSpPr>
          <p:cNvPr id="21" name="Овал 20"/>
          <p:cNvSpPr/>
          <p:nvPr/>
        </p:nvSpPr>
        <p:spPr>
          <a:xfrm>
            <a:off x="4021287" y="3532909"/>
            <a:ext cx="3699863" cy="18184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Tree>
    <p:extLst>
      <p:ext uri="{BB962C8B-B14F-4D97-AF65-F5344CB8AC3E}">
        <p14:creationId xmlns:p14="http://schemas.microsoft.com/office/powerpoint/2010/main" val="6770685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879" y="316822"/>
            <a:ext cx="10180340" cy="776957"/>
          </a:xfrm>
        </p:spPr>
        <p:txBody>
          <a:bodyPr>
            <a:normAutofit/>
          </a:bodyPr>
          <a:lstStyle/>
          <a:p>
            <a:r>
              <a:rPr lang="ru-RU" dirty="0" smtClean="0">
                <a:solidFill>
                  <a:srgbClr val="C00000"/>
                </a:solidFill>
              </a:rPr>
              <a:t>Трудовой Кодекс</a:t>
            </a:r>
            <a:endParaRPr lang="ru-RU" dirty="0">
              <a:solidFill>
                <a:srgbClr val="C00000"/>
              </a:solidFill>
            </a:endParaRPr>
          </a:p>
        </p:txBody>
      </p:sp>
      <p:sp>
        <p:nvSpPr>
          <p:cNvPr id="3" name="Содержимое 2"/>
          <p:cNvSpPr>
            <a:spLocks noGrp="1"/>
          </p:cNvSpPr>
          <p:nvPr>
            <p:ph idx="1"/>
          </p:nvPr>
        </p:nvSpPr>
        <p:spPr>
          <a:xfrm>
            <a:off x="302906" y="1432049"/>
            <a:ext cx="10465163" cy="4854228"/>
          </a:xfrm>
        </p:spPr>
        <p:txBody>
          <a:bodyPr>
            <a:normAutofit/>
          </a:bodyPr>
          <a:lstStyle/>
          <a:p>
            <a:pPr>
              <a:buNone/>
            </a:pPr>
            <a:r>
              <a:rPr lang="ru-RU" sz="2200" dirty="0" smtClean="0"/>
              <a:t>Статья 195.1. Понятия квалификации работника, профессионального стандарта</a:t>
            </a:r>
          </a:p>
          <a:p>
            <a:pPr algn="ctr">
              <a:buNone/>
            </a:pPr>
            <a:r>
              <a:rPr lang="ru-RU" sz="2200" i="1" dirty="0" smtClean="0"/>
              <a:t>(введена Федеральным </a:t>
            </a:r>
            <a:r>
              <a:rPr lang="ru-RU" sz="2200" i="1" u="sng" dirty="0" smtClean="0"/>
              <a:t>законом</a:t>
            </a:r>
            <a:r>
              <a:rPr lang="ru-RU" sz="2200" i="1" dirty="0" smtClean="0"/>
              <a:t> от 03.12.2012 </a:t>
            </a:r>
            <a:r>
              <a:rPr lang="ru-RU" sz="2200" i="1" dirty="0" err="1" smtClean="0"/>
              <a:t>N</a:t>
            </a:r>
            <a:r>
              <a:rPr lang="ru-RU" sz="2200" i="1" dirty="0" smtClean="0"/>
              <a:t> 236-ФЗ)</a:t>
            </a:r>
          </a:p>
          <a:p>
            <a:pPr>
              <a:buNone/>
            </a:pPr>
            <a:r>
              <a:rPr lang="ru-RU" sz="2200" dirty="0" smtClean="0"/>
              <a:t> </a:t>
            </a:r>
          </a:p>
          <a:p>
            <a:pPr>
              <a:buNone/>
            </a:pPr>
            <a:r>
              <a:rPr lang="ru-RU" sz="2200" dirty="0" smtClean="0">
                <a:solidFill>
                  <a:srgbClr val="C00000"/>
                </a:solidFill>
              </a:rPr>
              <a:t>Квалификация работника </a:t>
            </a:r>
            <a:r>
              <a:rPr lang="ru-RU" sz="2200" dirty="0" smtClean="0"/>
              <a:t>- уровень знаний, умений, профессиональных навыков и опыта работы работника.</a:t>
            </a:r>
          </a:p>
          <a:p>
            <a:pPr>
              <a:buNone/>
            </a:pPr>
            <a:r>
              <a:rPr lang="ru-RU" sz="2200" dirty="0" smtClean="0">
                <a:solidFill>
                  <a:srgbClr val="C00000"/>
                </a:solidFill>
              </a:rPr>
              <a:t> Профессиональный стандарт </a:t>
            </a:r>
            <a:r>
              <a:rPr lang="ru-RU" sz="2200" dirty="0" smtClean="0"/>
              <a:t>- характеристика квалификации, необходимой работнику для осуществления определенного вида профессиональной деятельности.</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28403" y="141515"/>
            <a:ext cx="7812039" cy="1320800"/>
          </a:xfrm>
        </p:spPr>
        <p:txBody>
          <a:bodyPr>
            <a:normAutofit/>
          </a:bodyPr>
          <a:lstStyle/>
          <a:p>
            <a:pPr algn="l"/>
            <a:r>
              <a:rPr lang="ru-RU" sz="2800" b="1" dirty="0">
                <a:solidFill>
                  <a:schemeClr val="tx2"/>
                </a:solidFill>
              </a:rPr>
              <a:t>Медицинская сестра проходит обучение на циклах образовательных организаций</a:t>
            </a:r>
            <a:endParaRPr lang="ru-RU" sz="2800" dirty="0">
              <a:solidFill>
                <a:schemeClr val="tx2"/>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158776977"/>
              </p:ext>
            </p:extLst>
          </p:nvPr>
        </p:nvGraphicFramePr>
        <p:xfrm>
          <a:off x="-72736" y="1517817"/>
          <a:ext cx="10744200" cy="5158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9269396" y="0"/>
            <a:ext cx="2631977" cy="954107"/>
          </a:xfrm>
          <a:prstGeom prst="rect">
            <a:avLst/>
          </a:prstGeom>
        </p:spPr>
        <p:style>
          <a:lnRef idx="1">
            <a:schemeClr val="accent6"/>
          </a:lnRef>
          <a:fillRef idx="2">
            <a:schemeClr val="accent6"/>
          </a:fillRef>
          <a:effectRef idx="1">
            <a:schemeClr val="accent6"/>
          </a:effectRef>
          <a:fontRef idx="minor">
            <a:schemeClr val="dk1"/>
          </a:fontRef>
        </p:style>
        <p:txBody>
          <a:bodyPr wrap="square" lIns="91434" tIns="45718" rIns="91434" bIns="45718">
            <a:spAutoFit/>
          </a:bodyPr>
          <a:lstStyle/>
          <a:p>
            <a:pPr algn="ctr"/>
            <a:r>
              <a:rPr lang="ru-RU" sz="2800" b="1" dirty="0">
                <a:solidFill>
                  <a:srgbClr val="C00000"/>
                </a:solidFill>
              </a:rPr>
              <a:t>36 часов ежегодно</a:t>
            </a:r>
          </a:p>
        </p:txBody>
      </p:sp>
      <p:sp>
        <p:nvSpPr>
          <p:cNvPr id="2" name="Скругленный прямоугольник 1"/>
          <p:cNvSpPr/>
          <p:nvPr/>
        </p:nvSpPr>
        <p:spPr>
          <a:xfrm>
            <a:off x="8146476" y="2524995"/>
            <a:ext cx="3754893" cy="2930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ru-RU" b="1" dirty="0"/>
              <a:t>Выбор цикла может определяться потребностями медицинской сестры, или потребностями </a:t>
            </a:r>
            <a:r>
              <a:rPr lang="ru-RU" b="1" dirty="0" err="1"/>
              <a:t>мед.организации</a:t>
            </a:r>
            <a:r>
              <a:rPr lang="ru-RU" b="1" dirty="0"/>
              <a:t>. Соответственно принимаются решения об организации и оплате обучения – самостоятельно или за счет работодателя</a:t>
            </a:r>
          </a:p>
        </p:txBody>
      </p:sp>
    </p:spTree>
    <p:extLst>
      <p:ext uri="{BB962C8B-B14F-4D97-AF65-F5344CB8AC3E}">
        <p14:creationId xmlns:p14="http://schemas.microsoft.com/office/powerpoint/2010/main" val="3882463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335203" y="101584"/>
            <a:ext cx="8962188" cy="6511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0142" y="374081"/>
            <a:ext cx="207818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lIns="91434" tIns="45718" rIns="91434" bIns="45718" rtlCol="0">
            <a:spAutoFit/>
          </a:bodyPr>
          <a:lstStyle/>
          <a:p>
            <a:pPr algn="ctr"/>
            <a:r>
              <a:rPr lang="ru-RU" sz="2400" b="1" dirty="0"/>
              <a:t>14 часов</a:t>
            </a:r>
          </a:p>
        </p:txBody>
      </p:sp>
      <p:sp>
        <p:nvSpPr>
          <p:cNvPr id="6" name="TextBox 5"/>
          <p:cNvSpPr txBox="1"/>
          <p:nvPr/>
        </p:nvSpPr>
        <p:spPr>
          <a:xfrm>
            <a:off x="7062359" y="374080"/>
            <a:ext cx="207818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lIns="91434" tIns="45718" rIns="91434" bIns="45718" rtlCol="0">
            <a:spAutoFit/>
          </a:bodyPr>
          <a:lstStyle/>
          <a:p>
            <a:pPr algn="ctr"/>
            <a:r>
              <a:rPr lang="ru-RU" sz="2400" b="1" dirty="0"/>
              <a:t>36 часов</a:t>
            </a:r>
          </a:p>
        </p:txBody>
      </p:sp>
      <p:sp>
        <p:nvSpPr>
          <p:cNvPr id="5" name="Стрелка вниз 4"/>
          <p:cNvSpPr/>
          <p:nvPr/>
        </p:nvSpPr>
        <p:spPr>
          <a:xfrm>
            <a:off x="2919847" y="929264"/>
            <a:ext cx="498764" cy="4319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8" name="Стрелка вниз 7"/>
          <p:cNvSpPr/>
          <p:nvPr/>
        </p:nvSpPr>
        <p:spPr>
          <a:xfrm>
            <a:off x="7852063" y="874846"/>
            <a:ext cx="498764" cy="4319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Tree>
    <p:extLst>
      <p:ext uri="{BB962C8B-B14F-4D97-AF65-F5344CB8AC3E}">
        <p14:creationId xmlns:p14="http://schemas.microsoft.com/office/powerpoint/2010/main" val="3983729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457206" y="872839"/>
            <a:ext cx="5320145"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lIns="91434" tIns="45718" rIns="91434" bIns="45718" rtlCol="0">
            <a:spAutoFit/>
          </a:bodyPr>
          <a:lstStyle/>
          <a:p>
            <a:pPr marL="285730" indent="-285730">
              <a:spcBef>
                <a:spcPts val="600"/>
              </a:spcBef>
              <a:buFont typeface="Arial" panose="020B0604020202020204" pitchFamily="34" charset="0"/>
              <a:buChar char="•"/>
            </a:pPr>
            <a:r>
              <a:rPr lang="ru-RU" sz="2400" dirty="0"/>
              <a:t>Не менее 36 кредитов – на программах повышения квалификации образовательных организаций</a:t>
            </a:r>
            <a:endParaRPr lang="ru-RU" sz="2400" dirty="0">
              <a:solidFill>
                <a:srgbClr val="FF0000"/>
              </a:solidFill>
            </a:endParaRPr>
          </a:p>
        </p:txBody>
      </p:sp>
      <p:sp>
        <p:nvSpPr>
          <p:cNvPr id="6" name="Прямоугольник 5"/>
          <p:cNvSpPr/>
          <p:nvPr/>
        </p:nvSpPr>
        <p:spPr>
          <a:xfrm>
            <a:off x="457199" y="2586255"/>
            <a:ext cx="5611092" cy="4185759"/>
          </a:xfrm>
          <a:prstGeom prst="rect">
            <a:avLst/>
          </a:prstGeom>
        </p:spPr>
        <p:txBody>
          <a:bodyPr wrap="square" lIns="91434" tIns="45718" rIns="91434" bIns="45718">
            <a:spAutoFit/>
          </a:bodyPr>
          <a:lstStyle/>
          <a:p>
            <a:r>
              <a:rPr lang="ru-RU" b="1" dirty="0"/>
              <a:t>Постановление Правительства Российской Федерации от 21.04.2016 №332 «Об утверждении Правил использования медицинскими организациями средств нормированного страхового запаса территориального фонда обязательного медицинского страхования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 а также по приобретению и проведению ремонта медицинского оборудования»</a:t>
            </a:r>
          </a:p>
        </p:txBody>
      </p:sp>
      <p:pic>
        <p:nvPicPr>
          <p:cNvPr id="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5860473" y="872842"/>
            <a:ext cx="6246531" cy="5579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22220" y="73020"/>
            <a:ext cx="8873837" cy="461665"/>
          </a:xfrm>
          <a:prstGeom prst="rect">
            <a:avLst/>
          </a:prstGeom>
          <a:noFill/>
        </p:spPr>
        <p:txBody>
          <a:bodyPr wrap="square" lIns="91434" tIns="45718" rIns="91434" bIns="45718" rtlCol="0">
            <a:spAutoFit/>
          </a:bodyPr>
          <a:lstStyle/>
          <a:p>
            <a:r>
              <a:rPr lang="ru-RU" sz="2400" b="1" dirty="0">
                <a:solidFill>
                  <a:srgbClr val="FF0000"/>
                </a:solidFill>
              </a:rPr>
              <a:t>Циклы образовательных организаций</a:t>
            </a:r>
          </a:p>
        </p:txBody>
      </p:sp>
      <p:sp>
        <p:nvSpPr>
          <p:cNvPr id="9" name="Прямоугольник 8"/>
          <p:cNvSpPr/>
          <p:nvPr/>
        </p:nvSpPr>
        <p:spPr>
          <a:xfrm>
            <a:off x="9269396" y="0"/>
            <a:ext cx="2631977" cy="954107"/>
          </a:xfrm>
          <a:prstGeom prst="rect">
            <a:avLst/>
          </a:prstGeom>
        </p:spPr>
        <p:style>
          <a:lnRef idx="1">
            <a:schemeClr val="accent3"/>
          </a:lnRef>
          <a:fillRef idx="2">
            <a:schemeClr val="accent3"/>
          </a:fillRef>
          <a:effectRef idx="1">
            <a:schemeClr val="accent3"/>
          </a:effectRef>
          <a:fontRef idx="minor">
            <a:schemeClr val="dk1"/>
          </a:fontRef>
        </p:style>
        <p:txBody>
          <a:bodyPr wrap="square" lIns="91434" tIns="45718" rIns="91434" bIns="45718">
            <a:spAutoFit/>
          </a:bodyPr>
          <a:lstStyle/>
          <a:p>
            <a:pPr algn="ctr"/>
            <a:r>
              <a:rPr lang="ru-RU" sz="2800" b="1" dirty="0">
                <a:solidFill>
                  <a:srgbClr val="C00000"/>
                </a:solidFill>
              </a:rPr>
              <a:t>36 часов ежегодно</a:t>
            </a:r>
          </a:p>
        </p:txBody>
      </p:sp>
    </p:spTree>
    <p:extLst>
      <p:ext uri="{BB962C8B-B14F-4D97-AF65-F5344CB8AC3E}">
        <p14:creationId xmlns:p14="http://schemas.microsoft.com/office/powerpoint/2010/main" val="123930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Прямоугольник 4"/>
          <p:cNvSpPr/>
          <p:nvPr/>
        </p:nvSpPr>
        <p:spPr>
          <a:xfrm>
            <a:off x="415641" y="1043297"/>
            <a:ext cx="6057899" cy="1846657"/>
          </a:xfrm>
          <a:prstGeom prst="rect">
            <a:avLst/>
          </a:prstGeom>
        </p:spPr>
        <p:txBody>
          <a:bodyPr wrap="square" lIns="91434" tIns="45718" rIns="91434" bIns="45718">
            <a:spAutoFit/>
          </a:bodyPr>
          <a:lstStyle/>
          <a:p>
            <a:r>
              <a:rPr lang="ru-RU" dirty="0"/>
              <a:t>Обучение по программам непрерывного образования и освоение образовательных мероприятий может осуществляться как за счет средств федерального бюджета, так и на договорной основе, в том числе с применением </a:t>
            </a:r>
            <a:r>
              <a:rPr lang="ru-RU" b="1" dirty="0"/>
              <a:t> </a:t>
            </a:r>
            <a:r>
              <a:rPr lang="ru-RU" b="1" dirty="0">
                <a:solidFill>
                  <a:srgbClr val="FF0000"/>
                </a:solidFill>
              </a:rPr>
              <a:t>образовательного сертификата</a:t>
            </a:r>
            <a:r>
              <a:rPr lang="ru-RU" dirty="0">
                <a:solidFill>
                  <a:srgbClr val="FF0000"/>
                </a:solidFill>
              </a:rPr>
              <a:t>.</a:t>
            </a:r>
          </a:p>
        </p:txBody>
      </p:sp>
      <p:sp>
        <p:nvSpPr>
          <p:cNvPr id="3" name="Объект 2"/>
          <p:cNvSpPr>
            <a:spLocks noGrp="1"/>
          </p:cNvSpPr>
          <p:nvPr>
            <p:ph idx="1"/>
          </p:nvPr>
        </p:nvSpPr>
        <p:spPr>
          <a:xfrm>
            <a:off x="6546276" y="1043297"/>
            <a:ext cx="4301837" cy="5330537"/>
          </a:xfrm>
        </p:spPr>
        <p:txBody>
          <a:bodyPr>
            <a:normAutofit lnSpcReduction="10000"/>
          </a:bodyPr>
          <a:lstStyle/>
          <a:p>
            <a:r>
              <a:rPr lang="ru-RU" dirty="0"/>
              <a:t>Если Вы прошли "последнюю" сертификацию или аккредитацию специалиста после 1 января 2016 года, Вы можете в рамках реализации индивидуального пятилетнего цикла выбрать необходимый цикл по дополнительной профессиональной программе повышения квалификации из перечня циклов, реализуемых как на бюджетной, так и на договорной основе, в том числе с применением образовательного сертификата из Личного кабинета специалиста, доступного по кнопке «</a:t>
            </a:r>
            <a:r>
              <a:rPr lang="ru-RU" b="1" dirty="0">
                <a:hlinkClick r:id="rId3"/>
              </a:rPr>
              <a:t>ВХОД</a:t>
            </a:r>
            <a:r>
              <a:rPr lang="ru-RU" dirty="0"/>
              <a:t>» на данной странице. </a:t>
            </a:r>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5645" y="2768469"/>
            <a:ext cx="6410759" cy="114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198495" y="4068771"/>
            <a:ext cx="6682684" cy="933589"/>
          </a:xfrm>
          <a:prstGeom prst="rect">
            <a:avLst/>
          </a:prstGeom>
          <a:noFill/>
        </p:spPr>
        <p:txBody>
          <a:bodyPr wrap="none" lIns="91434" tIns="45718" rIns="91434" bIns="4571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edu.rosminzdrav.ru</a:t>
            </a:r>
            <a:endParaRPr lang="ru-RU" sz="55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1122219" y="73020"/>
            <a:ext cx="7284028" cy="461665"/>
          </a:xfrm>
          <a:prstGeom prst="rect">
            <a:avLst/>
          </a:prstGeom>
          <a:noFill/>
        </p:spPr>
        <p:txBody>
          <a:bodyPr wrap="square" lIns="91434" tIns="45718" rIns="91434" bIns="45718" rtlCol="0">
            <a:spAutoFit/>
          </a:bodyPr>
          <a:lstStyle/>
          <a:p>
            <a:r>
              <a:rPr lang="ru-RU" sz="2400" b="1" dirty="0">
                <a:solidFill>
                  <a:srgbClr val="FF0000"/>
                </a:solidFill>
              </a:rPr>
              <a:t>Циклы образовательных организаций</a:t>
            </a:r>
          </a:p>
        </p:txBody>
      </p:sp>
      <p:sp>
        <p:nvSpPr>
          <p:cNvPr id="10" name="Прямоугольник 9"/>
          <p:cNvSpPr/>
          <p:nvPr/>
        </p:nvSpPr>
        <p:spPr>
          <a:xfrm>
            <a:off x="9269396" y="0"/>
            <a:ext cx="2631977" cy="954107"/>
          </a:xfrm>
          <a:prstGeom prst="rect">
            <a:avLst/>
          </a:prstGeom>
        </p:spPr>
        <p:style>
          <a:lnRef idx="1">
            <a:schemeClr val="accent3"/>
          </a:lnRef>
          <a:fillRef idx="2">
            <a:schemeClr val="accent3"/>
          </a:fillRef>
          <a:effectRef idx="1">
            <a:schemeClr val="accent3"/>
          </a:effectRef>
          <a:fontRef idx="minor">
            <a:schemeClr val="dk1"/>
          </a:fontRef>
        </p:style>
        <p:txBody>
          <a:bodyPr wrap="square" lIns="91434" tIns="45718" rIns="91434" bIns="45718">
            <a:spAutoFit/>
          </a:bodyPr>
          <a:lstStyle/>
          <a:p>
            <a:pPr algn="ctr"/>
            <a:r>
              <a:rPr lang="ru-RU" sz="2800" b="1" dirty="0">
                <a:solidFill>
                  <a:srgbClr val="C00000"/>
                </a:solidFill>
              </a:rPr>
              <a:t>36 часов ежегодно</a:t>
            </a:r>
          </a:p>
        </p:txBody>
      </p:sp>
    </p:spTree>
    <p:extLst>
      <p:ext uri="{BB962C8B-B14F-4D97-AF65-F5344CB8AC3E}">
        <p14:creationId xmlns:p14="http://schemas.microsoft.com/office/powerpoint/2010/main" val="1876210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90400" y="161239"/>
            <a:ext cx="7332613" cy="1320800"/>
          </a:xfrm>
        </p:spPr>
        <p:txBody>
          <a:bodyPr>
            <a:normAutofit fontScale="90000"/>
          </a:bodyPr>
          <a:lstStyle/>
          <a:p>
            <a:pPr algn="l"/>
            <a:r>
              <a:rPr lang="ru-RU" b="1" dirty="0">
                <a:solidFill>
                  <a:schemeClr val="tx2"/>
                </a:solidFill>
              </a:rPr>
              <a:t>Медицинская сестра участвует в аккредитованных мероприятиях</a:t>
            </a:r>
            <a:endParaRPr lang="ru-RU" dirty="0">
              <a:solidFill>
                <a:schemeClr val="tx2"/>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171423062"/>
              </p:ext>
            </p:extLst>
          </p:nvPr>
        </p:nvGraphicFramePr>
        <p:xfrm>
          <a:off x="353291" y="1517820"/>
          <a:ext cx="10744200" cy="476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Прямоугольник 7"/>
          <p:cNvSpPr/>
          <p:nvPr/>
        </p:nvSpPr>
        <p:spPr>
          <a:xfrm>
            <a:off x="9269396" y="103445"/>
            <a:ext cx="2631977" cy="954107"/>
          </a:xfrm>
          <a:prstGeom prst="rect">
            <a:avLst/>
          </a:prstGeom>
        </p:spPr>
        <p:style>
          <a:lnRef idx="1">
            <a:schemeClr val="accent6"/>
          </a:lnRef>
          <a:fillRef idx="2">
            <a:schemeClr val="accent6"/>
          </a:fillRef>
          <a:effectRef idx="1">
            <a:schemeClr val="accent6"/>
          </a:effectRef>
          <a:fontRef idx="minor">
            <a:schemeClr val="dk1"/>
          </a:fontRef>
        </p:style>
        <p:txBody>
          <a:bodyPr wrap="square" lIns="91434" tIns="45718" rIns="91434" bIns="45718">
            <a:spAutoFit/>
          </a:bodyPr>
          <a:lstStyle/>
          <a:p>
            <a:pPr algn="ctr"/>
            <a:r>
              <a:rPr lang="ru-RU" sz="2800" b="1" dirty="0">
                <a:solidFill>
                  <a:srgbClr val="C00000"/>
                </a:solidFill>
              </a:rPr>
              <a:t>14 часов ежегодно</a:t>
            </a:r>
          </a:p>
        </p:txBody>
      </p:sp>
      <p:sp>
        <p:nvSpPr>
          <p:cNvPr id="9" name="Скругленный прямоугольник 8"/>
          <p:cNvSpPr/>
          <p:nvPr/>
        </p:nvSpPr>
        <p:spPr>
          <a:xfrm>
            <a:off x="9035401" y="2171701"/>
            <a:ext cx="3099955" cy="35432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ru-RU" b="1" dirty="0"/>
              <a:t>Выбор УМ может определяться потребностями медицинской сестры, или потребностями </a:t>
            </a:r>
            <a:r>
              <a:rPr lang="ru-RU" b="1" dirty="0" err="1"/>
              <a:t>мед.организации</a:t>
            </a:r>
            <a:r>
              <a:rPr lang="ru-RU" b="1" dirty="0"/>
              <a:t>. Соответственно принимаются решения об организации и оплате обучения – самостоятельно или за счет работодателя</a:t>
            </a:r>
          </a:p>
        </p:txBody>
      </p:sp>
    </p:spTree>
    <p:extLst>
      <p:ext uri="{BB962C8B-B14F-4D97-AF65-F5344CB8AC3E}">
        <p14:creationId xmlns:p14="http://schemas.microsoft.com/office/powerpoint/2010/main" val="4126099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90400" y="161239"/>
            <a:ext cx="7332613" cy="1320800"/>
          </a:xfrm>
        </p:spPr>
        <p:txBody>
          <a:bodyPr>
            <a:normAutofit/>
          </a:bodyPr>
          <a:lstStyle/>
          <a:p>
            <a:pPr algn="l"/>
            <a:r>
              <a:rPr lang="ru-RU" b="1" dirty="0">
                <a:solidFill>
                  <a:schemeClr val="tx2"/>
                </a:solidFill>
              </a:rPr>
              <a:t>Изучение аккредитованных учебных модулей</a:t>
            </a:r>
            <a:endParaRPr lang="ru-RU" dirty="0">
              <a:solidFill>
                <a:schemeClr val="tx2"/>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901455024"/>
              </p:ext>
            </p:extLst>
          </p:nvPr>
        </p:nvGraphicFramePr>
        <p:xfrm>
          <a:off x="353291" y="1517820"/>
          <a:ext cx="10744200" cy="476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Прямоугольник 7"/>
          <p:cNvSpPr/>
          <p:nvPr/>
        </p:nvSpPr>
        <p:spPr>
          <a:xfrm>
            <a:off x="9269396" y="103445"/>
            <a:ext cx="2631977" cy="954107"/>
          </a:xfrm>
          <a:prstGeom prst="rect">
            <a:avLst/>
          </a:prstGeom>
        </p:spPr>
        <p:style>
          <a:lnRef idx="1">
            <a:schemeClr val="accent6"/>
          </a:lnRef>
          <a:fillRef idx="2">
            <a:schemeClr val="accent6"/>
          </a:fillRef>
          <a:effectRef idx="1">
            <a:schemeClr val="accent6"/>
          </a:effectRef>
          <a:fontRef idx="minor">
            <a:schemeClr val="dk1"/>
          </a:fontRef>
        </p:style>
        <p:txBody>
          <a:bodyPr wrap="square" lIns="91434" tIns="45718" rIns="91434" bIns="45718">
            <a:spAutoFit/>
          </a:bodyPr>
          <a:lstStyle/>
          <a:p>
            <a:pPr algn="ctr"/>
            <a:r>
              <a:rPr lang="ru-RU" sz="2800" b="1" dirty="0">
                <a:solidFill>
                  <a:srgbClr val="C00000"/>
                </a:solidFill>
              </a:rPr>
              <a:t>14 часов ежегодно</a:t>
            </a:r>
          </a:p>
        </p:txBody>
      </p:sp>
      <p:sp>
        <p:nvSpPr>
          <p:cNvPr id="9" name="Скругленный прямоугольник 8"/>
          <p:cNvSpPr/>
          <p:nvPr/>
        </p:nvSpPr>
        <p:spPr>
          <a:xfrm>
            <a:off x="9035401" y="2171701"/>
            <a:ext cx="3099955" cy="35432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ru-RU" b="1" dirty="0"/>
              <a:t>Выбор УМ может определяться потребностями медицинской сестры, или потребностями </a:t>
            </a:r>
            <a:r>
              <a:rPr lang="ru-RU" b="1" dirty="0" err="1"/>
              <a:t>мед.организации</a:t>
            </a:r>
            <a:r>
              <a:rPr lang="ru-RU" b="1" dirty="0"/>
              <a:t>. Соответственно принимаются решения об организации и оплате обучения – самостоятельно или за счет работодателя</a:t>
            </a:r>
          </a:p>
        </p:txBody>
      </p:sp>
    </p:spTree>
    <p:extLst>
      <p:ext uri="{BB962C8B-B14F-4D97-AF65-F5344CB8AC3E}">
        <p14:creationId xmlns:p14="http://schemas.microsoft.com/office/powerpoint/2010/main" val="995985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0955" y="213632"/>
            <a:ext cx="8596668" cy="1320800"/>
          </a:xfrm>
        </p:spPr>
        <p:txBody>
          <a:bodyPr/>
          <a:lstStyle/>
          <a:p>
            <a:r>
              <a:rPr lang="ru-RU" b="1" dirty="0">
                <a:solidFill>
                  <a:srgbClr val="FF0000"/>
                </a:solidFill>
              </a:rPr>
              <a:t>Планирование участия в НМО – 14 кредитов</a:t>
            </a:r>
          </a:p>
        </p:txBody>
      </p:sp>
      <p:pic>
        <p:nvPicPr>
          <p:cNvPr id="1026" name="Picture 2"/>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a:stretch/>
        </p:blipFill>
        <p:spPr bwMode="auto">
          <a:xfrm>
            <a:off x="5756564" y="923674"/>
            <a:ext cx="6130637" cy="5569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бъект 4"/>
          <p:cNvSpPr>
            <a:spLocks noGrp="1"/>
          </p:cNvSpPr>
          <p:nvPr>
            <p:ph sz="half" idx="2"/>
          </p:nvPr>
        </p:nvSpPr>
        <p:spPr>
          <a:xfrm>
            <a:off x="431372" y="1422833"/>
            <a:ext cx="5418709" cy="5019531"/>
          </a:xfrm>
        </p:spPr>
        <p:txBody>
          <a:bodyPr>
            <a:noAutofit/>
          </a:bodyPr>
          <a:lstStyle/>
          <a:p>
            <a:r>
              <a:rPr lang="ru-RU" sz="2400" dirty="0"/>
              <a:t>Через личный кабинет (информация поступает за несколько дней до мероприятия)</a:t>
            </a:r>
          </a:p>
          <a:p>
            <a:r>
              <a:rPr lang="ru-RU" sz="2400" dirty="0"/>
              <a:t>Информация на сайте РАМС в разделе НМО – предстоящие мероприятия</a:t>
            </a:r>
          </a:p>
          <a:p>
            <a:r>
              <a:rPr lang="ru-RU" sz="2400" dirty="0"/>
              <a:t>План РАМС</a:t>
            </a:r>
          </a:p>
          <a:p>
            <a:r>
              <a:rPr lang="ru-RU" sz="2400" dirty="0"/>
              <a:t>План региональной ассоциации</a:t>
            </a:r>
          </a:p>
          <a:p>
            <a:r>
              <a:rPr lang="ru-RU" sz="2400" dirty="0"/>
              <a:t>В перспективе: рассылка информации при подаче УМ на аккредитацию с помощью РЕЕСТРА ЧЛЕНОВ</a:t>
            </a:r>
          </a:p>
        </p:txBody>
      </p:sp>
    </p:spTree>
    <p:extLst>
      <p:ext uri="{BB962C8B-B14F-4D97-AF65-F5344CB8AC3E}">
        <p14:creationId xmlns:p14="http://schemas.microsoft.com/office/powerpoint/2010/main" val="4000187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418" y="290123"/>
            <a:ext cx="7897241" cy="1252728"/>
          </a:xfrm>
        </p:spPr>
        <p:txBody>
          <a:bodyPr>
            <a:noAutofit/>
          </a:bodyPr>
          <a:lstStyle/>
          <a:p>
            <a:r>
              <a:rPr lang="ru-RU" sz="3200" b="1" dirty="0">
                <a:solidFill>
                  <a:srgbClr val="FF0000"/>
                </a:solidFill>
              </a:rPr>
              <a:t>Образовательные мероприятия и материалы Ассоциаций</a:t>
            </a:r>
          </a:p>
        </p:txBody>
      </p:sp>
      <p:graphicFrame>
        <p:nvGraphicFramePr>
          <p:cNvPr id="5" name="Объект 3"/>
          <p:cNvGraphicFramePr>
            <a:graphicFrameLocks/>
          </p:cNvGraphicFramePr>
          <p:nvPr>
            <p:extLst>
              <p:ext uri="{D42A27DB-BD31-4B8C-83A1-F6EECF244321}">
                <p14:modId xmlns:p14="http://schemas.microsoft.com/office/powerpoint/2010/main" val="1110158050"/>
              </p:ext>
            </p:extLst>
          </p:nvPr>
        </p:nvGraphicFramePr>
        <p:xfrm>
          <a:off x="320845" y="1771367"/>
          <a:ext cx="9144547" cy="4581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9269396" y="290129"/>
            <a:ext cx="2631977" cy="954107"/>
          </a:xfrm>
          <a:prstGeom prst="rect">
            <a:avLst/>
          </a:prstGeom>
        </p:spPr>
        <p:style>
          <a:lnRef idx="1">
            <a:schemeClr val="accent3"/>
          </a:lnRef>
          <a:fillRef idx="2">
            <a:schemeClr val="accent3"/>
          </a:fillRef>
          <a:effectRef idx="1">
            <a:schemeClr val="accent3"/>
          </a:effectRef>
          <a:fontRef idx="minor">
            <a:schemeClr val="dk1"/>
          </a:fontRef>
        </p:style>
        <p:txBody>
          <a:bodyPr wrap="square" lIns="91434" tIns="45718" rIns="91434" bIns="45718">
            <a:spAutoFit/>
          </a:bodyPr>
          <a:lstStyle/>
          <a:p>
            <a:pPr algn="ctr"/>
            <a:r>
              <a:rPr lang="ru-RU" sz="2800" b="1" dirty="0">
                <a:solidFill>
                  <a:srgbClr val="C00000"/>
                </a:solidFill>
              </a:rPr>
              <a:t>14 часов ежегодно</a:t>
            </a:r>
          </a:p>
        </p:txBody>
      </p:sp>
      <p:sp>
        <p:nvSpPr>
          <p:cNvPr id="8" name="Прямоугольник 7"/>
          <p:cNvSpPr/>
          <p:nvPr/>
        </p:nvSpPr>
        <p:spPr>
          <a:xfrm>
            <a:off x="4049601" y="1686559"/>
            <a:ext cx="846707" cy="1446551"/>
          </a:xfrm>
          <a:prstGeom prst="rect">
            <a:avLst/>
          </a:prstGeom>
          <a:noFill/>
        </p:spPr>
        <p:txBody>
          <a:bodyPr wrap="none" lIns="91434" tIns="45718" rIns="91434" bIns="4571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8800" b="1" dirty="0">
                <a:ln w="11430"/>
                <a:solidFill>
                  <a:srgbClr val="FF0000"/>
                </a:solidFill>
                <a:effectLst>
                  <a:outerShdw blurRad="80000" dist="40000" dir="5040000" algn="tl">
                    <a:srgbClr val="000000">
                      <a:alpha val="30000"/>
                    </a:srgbClr>
                  </a:outerShdw>
                </a:effectLst>
              </a:rPr>
              <a:t>+</a:t>
            </a:r>
          </a:p>
        </p:txBody>
      </p:sp>
      <p:sp>
        <p:nvSpPr>
          <p:cNvPr id="3" name="TextBox 2"/>
          <p:cNvSpPr txBox="1"/>
          <p:nvPr/>
        </p:nvSpPr>
        <p:spPr>
          <a:xfrm>
            <a:off x="5476015" y="5029202"/>
            <a:ext cx="3605647" cy="1554271"/>
          </a:xfrm>
          <a:prstGeom prst="rect">
            <a:avLst/>
          </a:prstGeom>
        </p:spPr>
        <p:style>
          <a:lnRef idx="1">
            <a:schemeClr val="accent3"/>
          </a:lnRef>
          <a:fillRef idx="2">
            <a:schemeClr val="accent3"/>
          </a:fillRef>
          <a:effectRef idx="1">
            <a:schemeClr val="accent3"/>
          </a:effectRef>
          <a:fontRef idx="minor">
            <a:schemeClr val="dk1"/>
          </a:fontRef>
        </p:style>
        <p:txBody>
          <a:bodyPr wrap="square" lIns="91434" tIns="45718" rIns="91434" bIns="45718" rtlCol="0">
            <a:spAutoFit/>
          </a:bodyPr>
          <a:lstStyle/>
          <a:p>
            <a:r>
              <a:rPr lang="ru-RU" dirty="0"/>
              <a:t>В настоящее время только по специальности «Управление сестринской деятельностью» и Сестринское дело (бакалавриат)</a:t>
            </a:r>
          </a:p>
        </p:txBody>
      </p:sp>
    </p:spTree>
    <p:extLst>
      <p:ext uri="{BB962C8B-B14F-4D97-AF65-F5344CB8AC3E}">
        <p14:creationId xmlns:p14="http://schemas.microsoft.com/office/powerpoint/2010/main" val="25803919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2306785" y="4"/>
            <a:ext cx="9885219" cy="654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92" y="148080"/>
            <a:ext cx="4520045" cy="6781344"/>
          </a:xfrm>
          <a:prstGeom prst="rect">
            <a:avLst/>
          </a:prstGeom>
        </p:spPr>
        <p:style>
          <a:lnRef idx="2">
            <a:schemeClr val="accent1"/>
          </a:lnRef>
          <a:fillRef idx="1">
            <a:schemeClr val="lt1"/>
          </a:fillRef>
          <a:effectRef idx="0">
            <a:schemeClr val="accent1"/>
          </a:effectRef>
          <a:fontRef idx="minor">
            <a:schemeClr val="dk1"/>
          </a:fontRef>
        </p:style>
        <p:txBody>
          <a:bodyPr wrap="square" lIns="91434" tIns="45718" rIns="91434" bIns="45718" rtlCol="0">
            <a:spAutoFit/>
          </a:bodyPr>
          <a:lstStyle/>
          <a:p>
            <a:pPr algn="ctr"/>
            <a:endParaRPr lang="ru-RU" b="1" dirty="0"/>
          </a:p>
          <a:p>
            <a:pPr algn="ctr"/>
            <a:r>
              <a:rPr lang="ru-RU" b="1" dirty="0"/>
              <a:t>Веб сайт координационного совета по развитию непрерывного медицинского образования – основной ресурс НМО</a:t>
            </a:r>
            <a:endParaRPr lang="en-US" b="1" dirty="0"/>
          </a:p>
          <a:p>
            <a:pPr algn="ctr"/>
            <a:endParaRPr lang="ru-RU" b="1" dirty="0"/>
          </a:p>
          <a:p>
            <a:pPr marL="285730" indent="-285730">
              <a:buFont typeface="Arial" panose="020B0604020202020204" pitchFamily="34" charset="0"/>
              <a:buChar char="•"/>
            </a:pPr>
            <a:r>
              <a:rPr lang="ru-RU" dirty="0"/>
              <a:t>Для работников – информация о мероприятиях и модулях по своей специальности</a:t>
            </a:r>
          </a:p>
          <a:p>
            <a:pPr marL="285730" indent="-285730">
              <a:buFont typeface="Arial" panose="020B0604020202020204" pitchFamily="34" charset="0"/>
              <a:buChar char="•"/>
            </a:pPr>
            <a:r>
              <a:rPr lang="ru-RU" dirty="0"/>
              <a:t>Для ассоциаций –</a:t>
            </a:r>
            <a:r>
              <a:rPr lang="en-US" dirty="0"/>
              <a:t> </a:t>
            </a:r>
            <a:r>
              <a:rPr lang="ru-RU" dirty="0"/>
              <a:t>осуществление работы по аккредитации мероприятий</a:t>
            </a:r>
          </a:p>
          <a:p>
            <a:endParaRPr lang="en-US" dirty="0"/>
          </a:p>
          <a:p>
            <a:endParaRPr lang="ru-RU" dirty="0"/>
          </a:p>
          <a:p>
            <a:r>
              <a:rPr lang="ru-RU" b="1" dirty="0"/>
              <a:t>КАЖДЫЙ СПЕЦИАЛИСТ ДОЛЖЕН СОЗДАТЬ НА ЭТОМ САЙТЕ СВОЙ ЛИЧНЫЙ КАБИНЕТ</a:t>
            </a:r>
          </a:p>
          <a:p>
            <a:endParaRPr lang="en-US" dirty="0"/>
          </a:p>
          <a:p>
            <a:endParaRPr lang="ru-RU" dirty="0"/>
          </a:p>
          <a:p>
            <a:pPr algn="ctr"/>
            <a:r>
              <a:rPr lang="en-US" sz="3200" dirty="0">
                <a:solidFill>
                  <a:srgbClr val="FF0000"/>
                </a:solidFill>
                <a:hlinkClick r:id="rId4"/>
              </a:rPr>
              <a:t>WWW.SOVETNMO.RU</a:t>
            </a:r>
            <a:r>
              <a:rPr lang="en-US" sz="3200" dirty="0">
                <a:solidFill>
                  <a:srgbClr val="FF0000"/>
                </a:solidFill>
              </a:rPr>
              <a:t> </a:t>
            </a:r>
          </a:p>
          <a:p>
            <a:endParaRPr lang="ru-RU" dirty="0"/>
          </a:p>
          <a:p>
            <a:endParaRPr lang="ru-RU" dirty="0"/>
          </a:p>
        </p:txBody>
      </p:sp>
    </p:spTree>
    <p:extLst>
      <p:ext uri="{BB962C8B-B14F-4D97-AF65-F5344CB8AC3E}">
        <p14:creationId xmlns:p14="http://schemas.microsoft.com/office/powerpoint/2010/main" val="3277367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23109" y="170368"/>
            <a:ext cx="10868891" cy="668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Стрелка вниз 1"/>
          <p:cNvSpPr/>
          <p:nvPr/>
        </p:nvSpPr>
        <p:spPr>
          <a:xfrm rot="7265097">
            <a:off x="10186795" y="1872631"/>
            <a:ext cx="1008112" cy="2242996"/>
          </a:xfrm>
          <a:prstGeom prst="downArrow">
            <a:avLst/>
          </a:prstGeom>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a:endParaRPr lang="ru-RU"/>
          </a:p>
        </p:txBody>
      </p:sp>
      <p:sp>
        <p:nvSpPr>
          <p:cNvPr id="3" name="TextBox 2"/>
          <p:cNvSpPr txBox="1"/>
          <p:nvPr/>
        </p:nvSpPr>
        <p:spPr>
          <a:xfrm>
            <a:off x="322747" y="134404"/>
            <a:ext cx="3626428" cy="6247860"/>
          </a:xfrm>
          <a:prstGeom prst="rect">
            <a:avLst/>
          </a:prstGeom>
        </p:spPr>
        <p:style>
          <a:lnRef idx="2">
            <a:schemeClr val="accent1"/>
          </a:lnRef>
          <a:fillRef idx="1">
            <a:schemeClr val="lt1"/>
          </a:fillRef>
          <a:effectRef idx="0">
            <a:schemeClr val="accent1"/>
          </a:effectRef>
          <a:fontRef idx="minor">
            <a:schemeClr val="dk1"/>
          </a:fontRef>
        </p:style>
        <p:txBody>
          <a:bodyPr wrap="square" lIns="91434" tIns="45718" rIns="91434" bIns="45718" rtlCol="0">
            <a:spAutoFit/>
          </a:bodyPr>
          <a:lstStyle/>
          <a:p>
            <a:endParaRPr lang="ru-RU" sz="2000" dirty="0"/>
          </a:p>
          <a:p>
            <a:pPr marL="285730" indent="-285730">
              <a:buFont typeface="Arial" panose="020B0604020202020204" pitchFamily="34" charset="0"/>
              <a:buChar char="•"/>
            </a:pPr>
            <a:r>
              <a:rPr lang="ru-RU" sz="2000" dirty="0"/>
              <a:t>С помощью сервиса календарь мероприятий можно задать диапазон дат, выбрать свою специальность и получить список мероприятий</a:t>
            </a:r>
          </a:p>
          <a:p>
            <a:pPr marL="285730" indent="-285730">
              <a:buFont typeface="Arial" panose="020B0604020202020204" pitchFamily="34" charset="0"/>
              <a:buChar char="•"/>
            </a:pPr>
            <a:endParaRPr lang="ru-RU" sz="2000" dirty="0"/>
          </a:p>
          <a:p>
            <a:pPr marL="285730" indent="-285730">
              <a:buFont typeface="Arial" panose="020B0604020202020204" pitchFamily="34" charset="0"/>
              <a:buChar char="•"/>
            </a:pPr>
            <a:endParaRPr lang="ru-RU" sz="2000" dirty="0"/>
          </a:p>
          <a:p>
            <a:pPr marL="285730" indent="-285730">
              <a:buFont typeface="Arial" panose="020B0604020202020204" pitchFamily="34" charset="0"/>
              <a:buChar char="•"/>
            </a:pPr>
            <a:endParaRPr lang="ru-RU" sz="2000" dirty="0"/>
          </a:p>
          <a:p>
            <a:pPr marL="285730" indent="-285730">
              <a:buFont typeface="Arial" panose="020B0604020202020204" pitchFamily="34" charset="0"/>
              <a:buChar char="•"/>
            </a:pPr>
            <a:endParaRPr lang="ru-RU" sz="2000" dirty="0"/>
          </a:p>
          <a:p>
            <a:pPr marL="285730" indent="-285730">
              <a:buFont typeface="Arial" panose="020B0604020202020204" pitchFamily="34" charset="0"/>
              <a:buChar char="•"/>
            </a:pPr>
            <a:r>
              <a:rPr lang="ru-RU" sz="2000" dirty="0">
                <a:solidFill>
                  <a:srgbClr val="FF0000"/>
                </a:solidFill>
              </a:rPr>
              <a:t>ОГРАНИЧЕНИЯ:</a:t>
            </a:r>
          </a:p>
          <a:p>
            <a:pPr marL="285730" indent="-285730">
              <a:buFont typeface="Arial" panose="020B0604020202020204" pitchFamily="34" charset="0"/>
              <a:buChar char="•"/>
            </a:pPr>
            <a:r>
              <a:rPr lang="ru-RU" sz="2000" dirty="0"/>
              <a:t>На данный момент мы можем проводить мероприятия </a:t>
            </a:r>
            <a:r>
              <a:rPr lang="ru-RU" sz="2000" dirty="0">
                <a:solidFill>
                  <a:srgbClr val="FF0000"/>
                </a:solidFill>
              </a:rPr>
              <a:t>ТОЛЬКО по специальности «Управление сестринской деятельностью» + </a:t>
            </a:r>
            <a:r>
              <a:rPr lang="ru-RU" sz="2000" b="1" dirty="0">
                <a:solidFill>
                  <a:schemeClr val="accent4">
                    <a:lumMod val="75000"/>
                  </a:schemeClr>
                </a:solidFill>
              </a:rPr>
              <a:t>«Сестринское дело» (ВСО)</a:t>
            </a:r>
            <a:endParaRPr lang="ru-RU" sz="700" dirty="0"/>
          </a:p>
        </p:txBody>
      </p:sp>
      <p:sp>
        <p:nvSpPr>
          <p:cNvPr id="5" name="Стрелка вправо 4"/>
          <p:cNvSpPr/>
          <p:nvPr/>
        </p:nvSpPr>
        <p:spPr>
          <a:xfrm rot="1936988">
            <a:off x="3267941" y="3533535"/>
            <a:ext cx="966355" cy="624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8" name="Стрелка вправо 7"/>
          <p:cNvSpPr/>
          <p:nvPr/>
        </p:nvSpPr>
        <p:spPr>
          <a:xfrm rot="20286681">
            <a:off x="3278469" y="2436475"/>
            <a:ext cx="966355" cy="624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Tree>
    <p:extLst>
      <p:ext uri="{BB962C8B-B14F-4D97-AF65-F5344CB8AC3E}">
        <p14:creationId xmlns:p14="http://schemas.microsoft.com/office/powerpoint/2010/main" val="42083140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794" y="284164"/>
            <a:ext cx="10180340" cy="776957"/>
          </a:xfrm>
        </p:spPr>
        <p:txBody>
          <a:bodyPr>
            <a:normAutofit/>
          </a:bodyPr>
          <a:lstStyle/>
          <a:p>
            <a:r>
              <a:rPr lang="ru-RU" dirty="0" smtClean="0">
                <a:solidFill>
                  <a:srgbClr val="C00000"/>
                </a:solidFill>
              </a:rPr>
              <a:t>Трудовой Кодекс</a:t>
            </a:r>
            <a:endParaRPr lang="ru-RU" dirty="0">
              <a:solidFill>
                <a:srgbClr val="C00000"/>
              </a:solidFill>
            </a:endParaRPr>
          </a:p>
        </p:txBody>
      </p:sp>
      <p:sp>
        <p:nvSpPr>
          <p:cNvPr id="3" name="Содержимое 2"/>
          <p:cNvSpPr>
            <a:spLocks noGrp="1"/>
          </p:cNvSpPr>
          <p:nvPr>
            <p:ph idx="1"/>
          </p:nvPr>
        </p:nvSpPr>
        <p:spPr>
          <a:xfrm>
            <a:off x="248477" y="1399391"/>
            <a:ext cx="10465163" cy="5034066"/>
          </a:xfrm>
        </p:spPr>
        <p:txBody>
          <a:bodyPr>
            <a:normAutofit fontScale="77500" lnSpcReduction="20000"/>
          </a:bodyPr>
          <a:lstStyle/>
          <a:p>
            <a:pPr>
              <a:buNone/>
            </a:pPr>
            <a:r>
              <a:rPr lang="ru-RU" sz="2700" dirty="0" smtClean="0"/>
              <a:t>Статья 195.3. Порядок применения профессиональных стандартов</a:t>
            </a:r>
          </a:p>
          <a:p>
            <a:pPr algn="ctr">
              <a:buNone/>
            </a:pPr>
            <a:r>
              <a:rPr lang="ru-RU" sz="2700" i="1" dirty="0" smtClean="0"/>
              <a:t>(введена Федеральным </a:t>
            </a:r>
            <a:r>
              <a:rPr lang="ru-RU" sz="2700" i="1" u="sng" dirty="0" smtClean="0"/>
              <a:t>закон</a:t>
            </a:r>
            <a:r>
              <a:rPr lang="ru-RU" sz="2700" i="1" dirty="0" smtClean="0"/>
              <a:t>ом № 122-ФЗ от 02.05.2015)</a:t>
            </a:r>
          </a:p>
          <a:p>
            <a:pPr>
              <a:buNone/>
            </a:pPr>
            <a:r>
              <a:rPr lang="ru-RU" sz="2700" dirty="0" smtClean="0"/>
              <a:t> </a:t>
            </a:r>
          </a:p>
          <a:p>
            <a:pPr>
              <a:buNone/>
            </a:pPr>
            <a:r>
              <a:rPr lang="ru-RU" sz="2700" b="1" dirty="0" smtClean="0">
                <a:solidFill>
                  <a:srgbClr val="C00000"/>
                </a:solidFill>
              </a:rPr>
              <a:t>Если</a:t>
            </a:r>
            <a:r>
              <a:rPr lang="ru-RU" sz="2700" dirty="0" smtClean="0"/>
              <a:t> настоящим </a:t>
            </a:r>
            <a:r>
              <a:rPr lang="ru-RU" sz="2700" b="1" dirty="0" smtClean="0">
                <a:solidFill>
                  <a:srgbClr val="C00000"/>
                </a:solidFill>
              </a:rPr>
              <a:t>Кодексом</a:t>
            </a:r>
            <a:r>
              <a:rPr lang="ru-RU" sz="2700" dirty="0" smtClean="0"/>
              <a:t>, другими федеральными </a:t>
            </a:r>
            <a:r>
              <a:rPr lang="ru-RU" sz="2700" b="1" dirty="0" smtClean="0">
                <a:solidFill>
                  <a:srgbClr val="C00000"/>
                </a:solidFill>
              </a:rPr>
              <a:t>законами</a:t>
            </a:r>
            <a:r>
              <a:rPr lang="ru-RU" sz="2700" dirty="0" smtClean="0"/>
              <a:t>, иными нормативными правовыми актами Российской Федерации </a:t>
            </a:r>
            <a:r>
              <a:rPr lang="ru-RU" sz="2700" b="1" dirty="0" smtClean="0">
                <a:solidFill>
                  <a:srgbClr val="C00000"/>
                </a:solidFill>
              </a:rPr>
              <a:t>установлены</a:t>
            </a:r>
            <a:r>
              <a:rPr lang="ru-RU" sz="2700" dirty="0" smtClean="0">
                <a:solidFill>
                  <a:srgbClr val="C00000"/>
                </a:solidFill>
              </a:rPr>
              <a:t> </a:t>
            </a:r>
            <a:r>
              <a:rPr lang="ru-RU" sz="2700" b="1" dirty="0" smtClean="0">
                <a:solidFill>
                  <a:srgbClr val="C00000"/>
                </a:solidFill>
              </a:rPr>
              <a:t>требования к квалификации</a:t>
            </a:r>
            <a:r>
              <a:rPr lang="ru-RU" sz="2700" dirty="0" smtClean="0"/>
              <a:t>, необходимой работнику для выполнения определенной трудовой функции, </a:t>
            </a:r>
            <a:r>
              <a:rPr lang="ru-RU" sz="2700" dirty="0" smtClean="0">
                <a:solidFill>
                  <a:srgbClr val="C00000"/>
                </a:solidFill>
              </a:rPr>
              <a:t>профессиональные стандарты </a:t>
            </a:r>
            <a:r>
              <a:rPr lang="ru-RU" sz="2700" dirty="0" smtClean="0"/>
              <a:t>в части указанных требований </a:t>
            </a:r>
            <a:r>
              <a:rPr lang="ru-RU" sz="2700" b="1" dirty="0" smtClean="0">
                <a:solidFill>
                  <a:srgbClr val="C00000"/>
                </a:solidFill>
              </a:rPr>
              <a:t>обязательны для применения</a:t>
            </a:r>
            <a:r>
              <a:rPr lang="ru-RU" sz="2700" dirty="0" smtClean="0"/>
              <a:t> работодателями.</a:t>
            </a:r>
          </a:p>
          <a:p>
            <a:pPr>
              <a:buNone/>
            </a:pPr>
            <a:r>
              <a:rPr lang="ru-RU" sz="2700" b="1" dirty="0" smtClean="0">
                <a:solidFill>
                  <a:srgbClr val="C00000"/>
                </a:solidFill>
              </a:rPr>
              <a:t>Характеристики квалификации</a:t>
            </a:r>
            <a:r>
              <a:rPr lang="ru-RU" sz="2700" dirty="0" smtClean="0"/>
              <a:t>, которые содержатся в профессиональных стандартах и обязательность применения которых не установлена в соответствии с частью первой настоящей статьи, </a:t>
            </a:r>
            <a:r>
              <a:rPr lang="ru-RU" sz="2700" b="1" dirty="0" smtClean="0">
                <a:solidFill>
                  <a:srgbClr val="C00000"/>
                </a:solidFill>
              </a:rPr>
              <a:t>применяются</a:t>
            </a:r>
            <a:r>
              <a:rPr lang="ru-RU" sz="2700" dirty="0" smtClean="0"/>
              <a:t> работодателями </a:t>
            </a:r>
            <a:r>
              <a:rPr lang="ru-RU" sz="2700" b="1" dirty="0" smtClean="0">
                <a:solidFill>
                  <a:srgbClr val="C00000"/>
                </a:solidFill>
              </a:rPr>
              <a:t>в качестве основы для определения требований к квалификации</a:t>
            </a:r>
            <a:r>
              <a:rPr lang="ru-RU" sz="2700" dirty="0" smtClean="0"/>
              <a:t> работников </a:t>
            </a:r>
            <a:r>
              <a:rPr lang="ru-RU" sz="2700" b="1" dirty="0" smtClean="0">
                <a:solidFill>
                  <a:srgbClr val="C00000"/>
                </a:solidFill>
              </a:rPr>
              <a:t>с учетом особенностей </a:t>
            </a:r>
            <a:r>
              <a:rPr lang="ru-RU" sz="2700" dirty="0" smtClean="0"/>
              <a:t>выполняемых работниками трудовых функций, обусловленных применяемыми технологиями и принятой организацией производства и труда.</a:t>
            </a:r>
          </a:p>
        </p:txBody>
      </p:sp>
      <p:sp>
        <p:nvSpPr>
          <p:cNvPr id="4" name="Прямоугольник 3"/>
          <p:cNvSpPr/>
          <p:nvPr/>
        </p:nvSpPr>
        <p:spPr>
          <a:xfrm rot="472141">
            <a:off x="4576408" y="568781"/>
            <a:ext cx="3280684" cy="538597"/>
          </a:xfrm>
          <a:prstGeom prst="rect">
            <a:avLst/>
          </a:prstGeom>
          <a:ln/>
          <a:effectLst>
            <a:outerShdw blurRad="76200" dir="18900000" sy="23000" kx="-12000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wrap="none" lIns="121909" tIns="60954" rIns="121909" bIns="60954">
            <a:spAutoFit/>
          </a:bodyPr>
          <a:lstStyle/>
          <a:p>
            <a:pPr algn="ctr"/>
            <a:r>
              <a:rPr lang="ru-RU" sz="2700" dirty="0" smtClean="0"/>
              <a:t>с 1 июля 2016 года</a:t>
            </a:r>
            <a:endParaRPr lang="ru-RU" sz="27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jpg"/>
          <p:cNvPicPr>
            <a:picLocks noGrp="1" noChangeAspect="1"/>
          </p:cNvPicPr>
          <p:nvPr>
            <p:ph idx="1"/>
          </p:nvPr>
        </p:nvPicPr>
        <p:blipFill>
          <a:blip r:embed="rId2" cstate="print"/>
          <a:stretch>
            <a:fillRect/>
          </a:stretch>
        </p:blipFill>
        <p:spPr>
          <a:xfrm>
            <a:off x="535895" y="642090"/>
            <a:ext cx="8749620" cy="5895183"/>
          </a:xfrm>
          <a:prstGeom prst="rect">
            <a:avLst/>
          </a:prstGeom>
          <a:ln>
            <a:noFill/>
          </a:ln>
          <a:effectLst>
            <a:outerShdw blurRad="292100" dist="139700" dir="2700000" algn="tl" rotWithShape="0">
              <a:srgbClr val="333333">
                <a:alpha val="65000"/>
              </a:srgbClr>
            </a:outerShdw>
          </a:effectLst>
        </p:spPr>
      </p:pic>
      <p:sp>
        <p:nvSpPr>
          <p:cNvPr id="3" name="Стрелка влево 2"/>
          <p:cNvSpPr/>
          <p:nvPr/>
        </p:nvSpPr>
        <p:spPr>
          <a:xfrm>
            <a:off x="1807029" y="1153886"/>
            <a:ext cx="468085" cy="2721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rcRect/>
          <a:stretch/>
        </p:blipFill>
        <p:spPr bwMode="auto">
          <a:xfrm>
            <a:off x="7" y="188645"/>
            <a:ext cx="10453255" cy="6390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Прямая соединительная линия 5"/>
          <p:cNvCxnSpPr/>
          <p:nvPr/>
        </p:nvCxnSpPr>
        <p:spPr>
          <a:xfrm>
            <a:off x="2691152" y="4442901"/>
            <a:ext cx="6528725"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0" name="Прямая соединительная линия 9"/>
          <p:cNvCxnSpPr/>
          <p:nvPr/>
        </p:nvCxnSpPr>
        <p:spPr>
          <a:xfrm>
            <a:off x="6150556" y="4738337"/>
            <a:ext cx="2123413"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985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rcRect/>
          <a:stretch/>
        </p:blipFill>
        <p:spPr bwMode="auto">
          <a:xfrm>
            <a:off x="2867898" y="1"/>
            <a:ext cx="9292489" cy="6623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9740" y="2027107"/>
            <a:ext cx="3744416" cy="3785648"/>
          </a:xfrm>
          <a:prstGeom prst="rect">
            <a:avLst/>
          </a:prstGeom>
          <a:noFill/>
        </p:spPr>
        <p:txBody>
          <a:bodyPr wrap="square" lIns="91434" tIns="45718" rIns="91434" bIns="45718" rtlCol="0">
            <a:spAutoFit/>
          </a:bodyPr>
          <a:lstStyle/>
          <a:p>
            <a:r>
              <a:rPr lang="ru-RU" sz="2400" dirty="0"/>
              <a:t>Каждый специалист регистрируется на сайте НМО, создает Личный кабинет на сайте </a:t>
            </a:r>
            <a:r>
              <a:rPr lang="en-US" sz="2400" dirty="0">
                <a:hlinkClick r:id="rId5"/>
              </a:rPr>
              <a:t>www.sovetnmo.ru</a:t>
            </a:r>
            <a:r>
              <a:rPr lang="en-US" sz="2400" dirty="0"/>
              <a:t>  </a:t>
            </a:r>
            <a:r>
              <a:rPr lang="ru-RU" sz="2400" dirty="0"/>
              <a:t>и фиксирует полученные баллы сразу после получения сертификата (не позднее 1 месяца после учебы)</a:t>
            </a:r>
          </a:p>
        </p:txBody>
      </p:sp>
    </p:spTree>
    <p:extLst>
      <p:ext uri="{BB962C8B-B14F-4D97-AF65-F5344CB8AC3E}">
        <p14:creationId xmlns:p14="http://schemas.microsoft.com/office/powerpoint/2010/main" val="20808221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71" y="131619"/>
            <a:ext cx="4590856" cy="1320800"/>
          </a:xfrm>
        </p:spPr>
        <p:txBody>
          <a:bodyPr>
            <a:normAutofit fontScale="90000"/>
          </a:bodyPr>
          <a:lstStyle/>
          <a:p>
            <a:r>
              <a:rPr lang="ru-RU" b="1" dirty="0">
                <a:solidFill>
                  <a:schemeClr val="accent4">
                    <a:lumMod val="75000"/>
                  </a:schemeClr>
                </a:solidFill>
              </a:rPr>
              <a:t>Аккредитованные электронные модули</a:t>
            </a:r>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5424062" y="3"/>
            <a:ext cx="6767945" cy="684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6027" y="1330039"/>
            <a:ext cx="4572000" cy="3600984"/>
          </a:xfrm>
          <a:prstGeom prst="rect">
            <a:avLst/>
          </a:prstGeom>
          <a:noFill/>
        </p:spPr>
        <p:txBody>
          <a:bodyPr wrap="square" lIns="91434" tIns="45718" rIns="91434" bIns="45718" rtlCol="0">
            <a:spAutoFit/>
          </a:bodyPr>
          <a:lstStyle/>
          <a:p>
            <a:r>
              <a:rPr lang="ru-RU" dirty="0"/>
              <a:t>Для изучения модулей необходимо </a:t>
            </a:r>
          </a:p>
          <a:p>
            <a:pPr marL="342874" indent="-342874">
              <a:buAutoNum type="arabicPeriod"/>
            </a:pPr>
            <a:r>
              <a:rPr lang="ru-RU" dirty="0"/>
              <a:t>иметь личный кабинет на сайте Совета НМО, </a:t>
            </a:r>
          </a:p>
          <a:p>
            <a:pPr marL="342874" indent="-342874">
              <a:buAutoNum type="arabicPeriod"/>
            </a:pPr>
            <a:r>
              <a:rPr lang="ru-RU" dirty="0"/>
              <a:t>зайти на сайт через свою учетную запись, </a:t>
            </a:r>
          </a:p>
          <a:p>
            <a:pPr marL="342874" indent="-342874">
              <a:buAutoNum type="arabicPeriod"/>
            </a:pPr>
            <a:r>
              <a:rPr lang="ru-RU" dirty="0"/>
              <a:t>найти модули, отсортировав их по специальности «Управление сестринской деятельностью»</a:t>
            </a:r>
          </a:p>
          <a:p>
            <a:pPr marL="342874" indent="-342874">
              <a:buAutoNum type="arabicPeriod"/>
            </a:pPr>
            <a:r>
              <a:rPr lang="ru-RU" dirty="0"/>
              <a:t>Выбрать модуль, изучить, пройти тестирование</a:t>
            </a:r>
          </a:p>
          <a:p>
            <a:pPr marL="342874" indent="-342874">
              <a:buAutoNum type="arabicPeriod"/>
            </a:pPr>
            <a:r>
              <a:rPr lang="ru-RU" dirty="0"/>
              <a:t>Получить индивидуальный код при условии успешного тестирования</a:t>
            </a:r>
          </a:p>
        </p:txBody>
      </p:sp>
      <p:sp>
        <p:nvSpPr>
          <p:cNvPr id="5" name="Rectangle 3"/>
          <p:cNvSpPr>
            <a:spLocks noChangeArrowheads="1"/>
          </p:cNvSpPr>
          <p:nvPr/>
        </p:nvSpPr>
        <p:spPr bwMode="auto">
          <a:xfrm>
            <a:off x="353297" y="4805046"/>
            <a:ext cx="4894119" cy="1800489"/>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34" tIns="45718" rIns="91434" bIns="4571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ctr"/>
            <a:r>
              <a:rPr lang="ru-RU" altLang="ru-RU" sz="1500" dirty="0">
                <a:solidFill>
                  <a:schemeClr val="accent4">
                    <a:lumMod val="75000"/>
                  </a:schemeClr>
                </a:solidFill>
                <a:latin typeface="LatoWeb"/>
              </a:rPr>
              <a:t>Ваш профиль синхронизирован с порталом </a:t>
            </a:r>
            <a:r>
              <a:rPr lang="ru-RU" altLang="ru-RU" sz="1500" dirty="0">
                <a:solidFill>
                  <a:schemeClr val="accent4">
                    <a:lumMod val="75000"/>
                  </a:schemeClr>
                </a:solidFill>
                <a:latin typeface="LatoWeb"/>
                <a:hlinkClick r:id="rId3"/>
              </a:rPr>
              <a:t>nmo.rosminzdrav.ru</a:t>
            </a:r>
            <a:endParaRPr lang="ru-RU" altLang="ru-RU" sz="1500" dirty="0">
              <a:solidFill>
                <a:schemeClr val="accent4">
                  <a:lumMod val="75000"/>
                </a:schemeClr>
              </a:solidFill>
              <a:latin typeface="LatoWeb"/>
            </a:endParaRPr>
          </a:p>
          <a:p>
            <a:pPr eaLnBrk="0" fontAlgn="ctr" hangingPunct="0"/>
            <a:r>
              <a:rPr lang="ru-RU" altLang="ru-RU" sz="1500" dirty="0">
                <a:solidFill>
                  <a:schemeClr val="accent4">
                    <a:lumMod val="75000"/>
                  </a:schemeClr>
                </a:solidFill>
                <a:latin typeface="LatoWeb"/>
              </a:rPr>
              <a:t>Кредиты за прохождение этого модуля будут автоматически зачислены в Ваш </a:t>
            </a:r>
            <a:r>
              <a:rPr lang="ru-RU" altLang="ru-RU" sz="1500" dirty="0">
                <a:solidFill>
                  <a:schemeClr val="accent4">
                    <a:lumMod val="75000"/>
                  </a:schemeClr>
                </a:solidFill>
                <a:latin typeface="LatoWeb"/>
                <a:hlinkClick r:id="rId3"/>
              </a:rPr>
              <a:t>индивидуальный план обучения</a:t>
            </a:r>
            <a:endParaRPr lang="ru-RU" altLang="ru-RU" sz="1500" dirty="0">
              <a:solidFill>
                <a:schemeClr val="accent4">
                  <a:lumMod val="75000"/>
                </a:schemeClr>
              </a:solidFill>
              <a:latin typeface="LatoWeb"/>
            </a:endParaRPr>
          </a:p>
          <a:p>
            <a:pPr eaLnBrk="0" fontAlgn="ctr" hangingPunct="0"/>
            <a:r>
              <a:rPr lang="ru-RU" altLang="ru-RU" sz="3600" dirty="0">
                <a:solidFill>
                  <a:schemeClr val="accent4">
                    <a:lumMod val="75000"/>
                  </a:schemeClr>
                </a:solidFill>
                <a:latin typeface="LatoWeb"/>
              </a:rPr>
              <a:t>Начать изучение</a:t>
            </a:r>
            <a:endParaRPr lang="ru-RU" altLang="ru-RU" sz="3600" dirty="0">
              <a:solidFill>
                <a:schemeClr val="accent4">
                  <a:lumMod val="75000"/>
                </a:schemeClr>
              </a:solidFill>
            </a:endParaRPr>
          </a:p>
        </p:txBody>
      </p:sp>
    </p:spTree>
    <p:extLst>
      <p:ext uri="{BB962C8B-B14F-4D97-AF65-F5344CB8AC3E}">
        <p14:creationId xmlns:p14="http://schemas.microsoft.com/office/powerpoint/2010/main" val="278340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jpg"/>
          <p:cNvPicPr>
            <a:picLocks noGrp="1" noChangeAspect="1"/>
          </p:cNvPicPr>
          <p:nvPr>
            <p:ph idx="1"/>
          </p:nvPr>
        </p:nvPicPr>
        <p:blipFill>
          <a:blip r:embed="rId2" cstate="print"/>
          <a:stretch>
            <a:fillRect/>
          </a:stretch>
        </p:blipFill>
        <p:spPr>
          <a:xfrm>
            <a:off x="144011" y="272215"/>
            <a:ext cx="9402764" cy="6221272"/>
          </a:xfrm>
        </p:spPr>
      </p:pic>
      <p:sp>
        <p:nvSpPr>
          <p:cNvPr id="3" name="Стрелка влево 2"/>
          <p:cNvSpPr/>
          <p:nvPr/>
        </p:nvSpPr>
        <p:spPr>
          <a:xfrm>
            <a:off x="696686" y="1621972"/>
            <a:ext cx="468085" cy="2721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3"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6348850" y="339361"/>
            <a:ext cx="5538353" cy="6226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5869" y="361447"/>
            <a:ext cx="6078681" cy="6204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984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61650" y="435428"/>
            <a:ext cx="10959494" cy="6041572"/>
          </a:xfrm>
        </p:spPr>
        <p:txBody>
          <a:bodyPr>
            <a:normAutofit fontScale="92500" lnSpcReduction="10000"/>
          </a:bodyPr>
          <a:lstStyle/>
          <a:p>
            <a:pPr algn="ctr" fontAlgn="base">
              <a:buNone/>
            </a:pPr>
            <a:r>
              <a:rPr lang="ru-RU" b="1" dirty="0" smtClean="0"/>
              <a:t>МИНИСТЕРСТВО ЗДРАВООХРАНЕНИЯ РОССИЙСКОЙ ФЕДЕРАЦИИ</a:t>
            </a:r>
          </a:p>
          <a:p>
            <a:pPr algn="ctr" fontAlgn="base">
              <a:buNone/>
            </a:pPr>
            <a:r>
              <a:rPr lang="ru-RU" b="1" dirty="0" smtClean="0"/>
              <a:t>ПРИКАЗ от 21 ноября 2017 г. N 926</a:t>
            </a:r>
          </a:p>
          <a:p>
            <a:pPr algn="ctr" fontAlgn="base">
              <a:buNone/>
            </a:pPr>
            <a:r>
              <a:rPr lang="ru-RU" b="1" dirty="0" smtClean="0"/>
              <a:t>ОБ УТВЕРЖДЕНИИ КОНЦЕПЦИИ</a:t>
            </a:r>
          </a:p>
          <a:p>
            <a:pPr algn="ctr" fontAlgn="base">
              <a:buNone/>
            </a:pPr>
            <a:r>
              <a:rPr lang="ru-RU" b="1" dirty="0" smtClean="0"/>
              <a:t>РАЗВИТИЯ НЕПРЕРЫВНОГО МЕДИЦИНСКОГО И ФАРМАЦЕВТИЧЕСКОГО</a:t>
            </a:r>
          </a:p>
          <a:p>
            <a:pPr algn="ctr" fontAlgn="base">
              <a:buNone/>
            </a:pPr>
            <a:r>
              <a:rPr lang="ru-RU" b="1" dirty="0" smtClean="0"/>
              <a:t>ОБРАЗОВАНИЯ В РОССИЙСКОЙ ФЕДЕРАЦИИ НА ПЕРИОД ДО 2021 ГОДА</a:t>
            </a:r>
          </a:p>
          <a:p>
            <a:pPr fontAlgn="base">
              <a:buNone/>
            </a:pPr>
            <a:r>
              <a:rPr lang="ru-RU" dirty="0" smtClean="0"/>
              <a:t>Приказываю:</a:t>
            </a:r>
          </a:p>
          <a:p>
            <a:pPr fontAlgn="base">
              <a:buNone/>
            </a:pPr>
            <a:r>
              <a:rPr lang="ru-RU" dirty="0" smtClean="0"/>
              <a:t>Утвердить Концепцию развития непрерывного медицинского и фармацевтического образования в Российской Федерации на период до 2021 года, согласно приложению.</a:t>
            </a:r>
          </a:p>
          <a:p>
            <a:pPr fontAlgn="base">
              <a:buNone/>
            </a:pPr>
            <a:r>
              <a:rPr lang="ru-RU" dirty="0" smtClean="0"/>
              <a:t>Министр</a:t>
            </a:r>
          </a:p>
          <a:p>
            <a:pPr fontAlgn="base">
              <a:buNone/>
            </a:pPr>
            <a:r>
              <a:rPr lang="ru-RU" dirty="0" smtClean="0"/>
              <a:t>В.И.СКВОРЦОВА</a:t>
            </a:r>
          </a:p>
          <a:p>
            <a:pPr>
              <a:buNone/>
            </a:pPr>
            <a:r>
              <a:rPr lang="ru-RU" dirty="0" smtClean="0"/>
              <a:t>…</a:t>
            </a:r>
          </a:p>
          <a:p>
            <a:pPr>
              <a:buNone/>
            </a:pPr>
            <a:r>
              <a:rPr lang="ru-RU" b="1" dirty="0" err="1" smtClean="0"/>
              <a:t>VII</a:t>
            </a:r>
            <a:r>
              <a:rPr lang="ru-RU" b="1" dirty="0" smtClean="0"/>
              <a:t>. Ожидаемые эффекты и результаты от реализации Концепции</a:t>
            </a:r>
          </a:p>
          <a:p>
            <a:pPr>
              <a:buNone/>
            </a:pPr>
            <a:r>
              <a:rPr lang="ru-RU" dirty="0" smtClean="0"/>
              <a:t>Реализация Концепции </a:t>
            </a:r>
            <a:r>
              <a:rPr lang="ru-RU" dirty="0" smtClean="0">
                <a:solidFill>
                  <a:srgbClr val="C00000"/>
                </a:solidFill>
              </a:rPr>
              <a:t>к 2021 году </a:t>
            </a:r>
            <a:r>
              <a:rPr lang="ru-RU" dirty="0" smtClean="0"/>
              <a:t>позволит осуществить разработку на основе порядков оказания медицинской помощи, клинических рекомендаций и принципов доказательной медицины не менее 4000 единиц интерактивных образовательных модулей, а также </a:t>
            </a:r>
            <a:r>
              <a:rPr lang="ru-RU" dirty="0" smtClean="0">
                <a:solidFill>
                  <a:srgbClr val="C00000"/>
                </a:solidFill>
              </a:rPr>
              <a:t>обеспечить участие в мероприятиях непрерывного медицинского </a:t>
            </a:r>
            <a:r>
              <a:rPr lang="ru-RU" dirty="0" smtClean="0"/>
              <a:t>и фармацевтического </a:t>
            </a:r>
            <a:r>
              <a:rPr lang="ru-RU" dirty="0" smtClean="0">
                <a:solidFill>
                  <a:srgbClr val="C00000"/>
                </a:solidFill>
              </a:rPr>
              <a:t>образования</a:t>
            </a:r>
            <a:r>
              <a:rPr lang="ru-RU" dirty="0" smtClean="0"/>
              <a:t> </a:t>
            </a:r>
            <a:r>
              <a:rPr lang="ru-RU" dirty="0" smtClean="0">
                <a:solidFill>
                  <a:srgbClr val="C00000"/>
                </a:solidFill>
              </a:rPr>
              <a:t>не менее 90% медицинских и фармацевтических работников государственных и частных организаций системы</a:t>
            </a:r>
            <a:r>
              <a:rPr lang="ru-RU" dirty="0" smtClean="0"/>
              <a:t> </a:t>
            </a:r>
            <a:r>
              <a:rPr lang="ru-RU" dirty="0" smtClean="0">
                <a:solidFill>
                  <a:srgbClr val="C00000"/>
                </a:solidFill>
              </a:rPr>
              <a:t>здравоохранения</a:t>
            </a:r>
            <a:r>
              <a:rPr lang="ru-RU" dirty="0" smtClean="0"/>
              <a:t> Российской Федерации.</a:t>
            </a: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Объект 6"/>
          <p:cNvGraphicFramePr>
            <a:graphicFrameLocks/>
          </p:cNvGraphicFramePr>
          <p:nvPr>
            <p:extLst>
              <p:ext uri="{D42A27DB-BD31-4B8C-83A1-F6EECF244321}">
                <p14:modId xmlns:p14="http://schemas.microsoft.com/office/powerpoint/2010/main" val="949053969"/>
              </p:ext>
            </p:extLst>
          </p:nvPr>
        </p:nvGraphicFramePr>
        <p:xfrm>
          <a:off x="-634701" y="1156228"/>
          <a:ext cx="10188137" cy="4718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C:\Users\Natasha\Documents\Мои документы\РАМС\КОНФЕРЕНЦИИ МАТЕРИАЛЫ\ОТЧЕТНО-ВЫБОРНАЯ КОНФЕРЕНЦИЯ\ПРЕЗЕНТАЦИИ ГОТОВЫЕ\rotate.gif"/>
          <p:cNvPicPr>
            <a:picLocks noChangeAspect="1" noChangeArrowheads="1" noCrop="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9157" y="273333"/>
            <a:ext cx="939179" cy="8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4"/>
          <p:cNvSpPr txBox="1">
            <a:spLocks/>
          </p:cNvSpPr>
          <p:nvPr/>
        </p:nvSpPr>
        <p:spPr>
          <a:xfrm>
            <a:off x="1448333" y="393340"/>
            <a:ext cx="6624736" cy="1098297"/>
          </a:xfrm>
          <a:prstGeom prst="rect">
            <a:avLst/>
          </a:prstGeom>
        </p:spPr>
        <p:txBody>
          <a:bodyPr vert="horz" lIns="91434" tIns="45718" rIns="91434" bIns="45718" rtlCol="0" anchor="ctr">
            <a:normAutofit fontScale="8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a:solidFill>
                  <a:srgbClr val="0033CC"/>
                </a:solidFill>
              </a:rPr>
              <a:t>Роль РАМС в РАЗВИТИИ НМО</a:t>
            </a:r>
            <a:br>
              <a:rPr lang="ru-RU" b="1" dirty="0">
                <a:solidFill>
                  <a:srgbClr val="0033CC"/>
                </a:solidFill>
              </a:rPr>
            </a:br>
            <a:endParaRPr lang="ru-RU" dirty="0">
              <a:solidFill>
                <a:srgbClr val="0033CC"/>
              </a:solidFill>
            </a:endParaRPr>
          </a:p>
        </p:txBody>
      </p:sp>
      <p:pic>
        <p:nvPicPr>
          <p:cNvPr id="5" name="Picture 2" descr="K:\мои документы\Мои документы\РАМС\ВЕСТНИК\ВЕСТНИК 5_2015\ОМСК СЕМИНАР ПО ОНКОЛОГИИ\32. Первый день Преподаватель Е. А. Горкун. Мастер-класс Постановка периф. вен. катетера.JPG"/>
          <p:cNvPicPr>
            <a:picLocks noGrp="1" noChangeAspect="1" noChangeArrowheads="1"/>
          </p:cNvPicPr>
          <p:nvPr>
            <p:ph idx="1"/>
          </p:nvPr>
        </p:nvPicPr>
        <p:blipFill>
          <a:blip r:embed="rId10" cstate="screen">
            <a:extLst>
              <a:ext uri="{28A0092B-C50C-407E-A947-70E740481C1C}">
                <a14:useLocalDpi xmlns:a14="http://schemas.microsoft.com/office/drawing/2010/main"/>
              </a:ext>
            </a:extLst>
          </a:blip>
          <a:srcRect/>
          <a:stretch>
            <a:fillRect/>
          </a:stretch>
        </p:blipFill>
        <p:spPr bwMode="auto">
          <a:xfrm>
            <a:off x="696660" y="2710983"/>
            <a:ext cx="3648405" cy="2485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8771446" y="352901"/>
            <a:ext cx="3040321" cy="1221391"/>
            <a:chOff x="1542451" y="3235"/>
            <a:chExt cx="2442781" cy="1221390"/>
          </a:xfrm>
        </p:grpSpPr>
        <p:sp>
          <p:nvSpPr>
            <p:cNvPr id="11" name="Скругленный прямоугольник 10"/>
            <p:cNvSpPr/>
            <p:nvPr/>
          </p:nvSpPr>
          <p:spPr>
            <a:xfrm>
              <a:off x="1542451" y="3235"/>
              <a:ext cx="2442781" cy="1221390"/>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12" name="Скругленный прямоугольник 4"/>
            <p:cNvSpPr/>
            <p:nvPr/>
          </p:nvSpPr>
          <p:spPr>
            <a:xfrm>
              <a:off x="1578224" y="39008"/>
              <a:ext cx="2371235" cy="1149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algn="ctr" defTabSz="1244508">
                <a:lnSpc>
                  <a:spcPct val="90000"/>
                </a:lnSpc>
                <a:spcBef>
                  <a:spcPct val="0"/>
                </a:spcBef>
                <a:spcAft>
                  <a:spcPct val="35000"/>
                </a:spcAft>
              </a:pPr>
              <a:r>
                <a:rPr lang="ru-RU" sz="2800" b="1" dirty="0">
                  <a:solidFill>
                    <a:schemeClr val="tx2"/>
                  </a:solidFill>
                </a:rPr>
                <a:t>Очные мероприятия</a:t>
              </a:r>
            </a:p>
          </p:txBody>
        </p:sp>
      </p:grpSp>
      <p:grpSp>
        <p:nvGrpSpPr>
          <p:cNvPr id="9" name="Группа 8"/>
          <p:cNvGrpSpPr/>
          <p:nvPr/>
        </p:nvGrpSpPr>
        <p:grpSpPr>
          <a:xfrm>
            <a:off x="8860485" y="393337"/>
            <a:ext cx="3040323" cy="3373831"/>
            <a:chOff x="1578224" y="39008"/>
            <a:chExt cx="2442781" cy="3373831"/>
          </a:xfrm>
        </p:grpSpPr>
        <p:sp>
          <p:nvSpPr>
            <p:cNvPr id="13" name="Скругленный прямоугольник 12"/>
            <p:cNvSpPr/>
            <p:nvPr/>
          </p:nvSpPr>
          <p:spPr>
            <a:xfrm>
              <a:off x="1578224" y="2191449"/>
              <a:ext cx="2442781" cy="1221390"/>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14" name="Скругленный прямоугольник 4"/>
            <p:cNvSpPr/>
            <p:nvPr/>
          </p:nvSpPr>
          <p:spPr>
            <a:xfrm>
              <a:off x="1578224" y="39008"/>
              <a:ext cx="2371235" cy="1149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algn="ctr" defTabSz="1244508">
                <a:lnSpc>
                  <a:spcPct val="90000"/>
                </a:lnSpc>
                <a:spcBef>
                  <a:spcPct val="0"/>
                </a:spcBef>
                <a:spcAft>
                  <a:spcPct val="35000"/>
                </a:spcAft>
              </a:pPr>
              <a:endParaRPr lang="ru-RU" sz="2800" b="1" dirty="0">
                <a:solidFill>
                  <a:srgbClr val="FF0000"/>
                </a:solidFill>
              </a:endParaRPr>
            </a:p>
          </p:txBody>
        </p:sp>
      </p:grpSp>
      <p:sp>
        <p:nvSpPr>
          <p:cNvPr id="2" name="Стрелка вниз 1"/>
          <p:cNvSpPr/>
          <p:nvPr/>
        </p:nvSpPr>
        <p:spPr>
          <a:xfrm>
            <a:off x="9921765" y="1708537"/>
            <a:ext cx="855675" cy="811329"/>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3" name="TextBox 2"/>
          <p:cNvSpPr txBox="1"/>
          <p:nvPr/>
        </p:nvSpPr>
        <p:spPr>
          <a:xfrm>
            <a:off x="8945221" y="2648645"/>
            <a:ext cx="2781803" cy="1015663"/>
          </a:xfrm>
          <a:prstGeom prst="rect">
            <a:avLst/>
          </a:prstGeom>
          <a:noFill/>
        </p:spPr>
        <p:txBody>
          <a:bodyPr wrap="square" lIns="91434" tIns="45718" rIns="91434" bIns="45718" rtlCol="0">
            <a:spAutoFit/>
          </a:bodyPr>
          <a:lstStyle/>
          <a:p>
            <a:pPr algn="ctr"/>
            <a:r>
              <a:rPr lang="ru-RU" sz="2000" b="1" dirty="0"/>
              <a:t>Дистанционные курсы, видео-лекции </a:t>
            </a:r>
          </a:p>
        </p:txBody>
      </p:sp>
      <p:sp>
        <p:nvSpPr>
          <p:cNvPr id="15" name="Стрелка вниз 14"/>
          <p:cNvSpPr/>
          <p:nvPr/>
        </p:nvSpPr>
        <p:spPr>
          <a:xfrm>
            <a:off x="9952809" y="4023076"/>
            <a:ext cx="855675" cy="731665"/>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4" name="Скругленный прямоугольник 3"/>
          <p:cNvSpPr/>
          <p:nvPr/>
        </p:nvSpPr>
        <p:spPr>
          <a:xfrm>
            <a:off x="8971833" y="4904511"/>
            <a:ext cx="2839935" cy="1257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ru-RU" b="1" dirty="0"/>
              <a:t>Доступность НМО для всех категорий работников и повсеместно</a:t>
            </a:r>
          </a:p>
        </p:txBody>
      </p:sp>
    </p:spTree>
    <p:extLst>
      <p:ext uri="{BB962C8B-B14F-4D97-AF65-F5344CB8AC3E}">
        <p14:creationId xmlns:p14="http://schemas.microsoft.com/office/powerpoint/2010/main" val="860971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5"/>
          <p:cNvSpPr>
            <a:spLocks noGrp="1"/>
          </p:cNvSpPr>
          <p:nvPr>
            <p:ph sz="half" idx="4294967295"/>
          </p:nvPr>
        </p:nvSpPr>
        <p:spPr>
          <a:xfrm>
            <a:off x="374077" y="1370485"/>
            <a:ext cx="7045035" cy="5362824"/>
          </a:xfrm>
        </p:spPr>
        <p:txBody>
          <a:bodyPr>
            <a:normAutofit lnSpcReduction="10000"/>
          </a:bodyPr>
          <a:lstStyle/>
          <a:p>
            <a:pPr>
              <a:buClr>
                <a:srgbClr val="C00000"/>
              </a:buClr>
              <a:buFont typeface="Wingdings" pitchFamily="2" charset="2"/>
              <a:buChar char="Ø"/>
            </a:pPr>
            <a:r>
              <a:rPr lang="ru-RU" dirty="0" smtClean="0"/>
              <a:t>Региональная конференция «Реформы практической деятельности специалистов со </a:t>
            </a:r>
            <a:r>
              <a:rPr lang="ru-RU" dirty="0" err="1" smtClean="0"/>
              <a:t>СМО</a:t>
            </a:r>
            <a:r>
              <a:rPr lang="ru-RU" dirty="0" smtClean="0"/>
              <a:t> в </a:t>
            </a:r>
            <a:r>
              <a:rPr lang="ru-RU" dirty="0" smtClean="0">
                <a:solidFill>
                  <a:srgbClr val="C00000"/>
                </a:solidFill>
              </a:rPr>
              <a:t>Ивановской области» </a:t>
            </a:r>
            <a:r>
              <a:rPr lang="ru-RU" dirty="0" smtClean="0"/>
              <a:t>– </a:t>
            </a:r>
            <a:r>
              <a:rPr lang="ru-RU" dirty="0" smtClean="0">
                <a:solidFill>
                  <a:srgbClr val="C00000"/>
                </a:solidFill>
              </a:rPr>
              <a:t>ноябрь 2017 – 150 участников</a:t>
            </a:r>
          </a:p>
          <a:p>
            <a:pPr>
              <a:buClr>
                <a:srgbClr val="C00000"/>
              </a:buClr>
              <a:buFont typeface="Wingdings" pitchFamily="2" charset="2"/>
              <a:buChar char="Ø"/>
            </a:pPr>
            <a:r>
              <a:rPr lang="ru-RU" dirty="0" smtClean="0"/>
              <a:t>Региональная научно-практическая конференция "Этические основы профессиональной деятельности специалистов со средним медицинским образованием« – </a:t>
            </a:r>
            <a:r>
              <a:rPr lang="ru-RU" dirty="0" smtClean="0">
                <a:solidFill>
                  <a:srgbClr val="C00000"/>
                </a:solidFill>
              </a:rPr>
              <a:t>Курск - ноябрь 2017 – 500 участников </a:t>
            </a:r>
          </a:p>
          <a:p>
            <a:pPr>
              <a:buClr>
                <a:srgbClr val="C00000"/>
              </a:buClr>
              <a:buFont typeface="Wingdings" pitchFamily="2" charset="2"/>
              <a:buChar char="Ø"/>
            </a:pPr>
            <a:r>
              <a:rPr lang="ru-RU" dirty="0" smtClean="0"/>
              <a:t>Региональная научно-практическая конференция "</a:t>
            </a:r>
            <a:r>
              <a:rPr lang="ru-RU" dirty="0" err="1" smtClean="0"/>
              <a:t>Пациент-ориентированные</a:t>
            </a:r>
            <a:r>
              <a:rPr lang="ru-RU" dirty="0" smtClean="0"/>
              <a:t> технологии в медицинской реабилитации« </a:t>
            </a:r>
            <a:r>
              <a:rPr lang="ru-RU" dirty="0" smtClean="0">
                <a:solidFill>
                  <a:srgbClr val="C00000"/>
                </a:solidFill>
              </a:rPr>
              <a:t>Смоленск</a:t>
            </a:r>
            <a:r>
              <a:rPr lang="ru-RU" dirty="0" smtClean="0"/>
              <a:t> – </a:t>
            </a:r>
            <a:r>
              <a:rPr lang="ru-RU" dirty="0" smtClean="0">
                <a:solidFill>
                  <a:srgbClr val="C00000"/>
                </a:solidFill>
              </a:rPr>
              <a:t>ноябрь 17 - 220 участников </a:t>
            </a:r>
          </a:p>
          <a:p>
            <a:pPr>
              <a:buClr>
                <a:srgbClr val="C00000"/>
              </a:buClr>
              <a:buFont typeface="Wingdings" pitchFamily="2" charset="2"/>
              <a:buChar char="Ø"/>
            </a:pPr>
            <a:r>
              <a:rPr lang="ru-RU" dirty="0" smtClean="0"/>
              <a:t>Симпозиум "Приоритетные задачи совершенствования сестринской помощи", в рамках 77-ого Всероссийского образовательного форума "Теория и практика анестезии и интенсивной терапии в акушерстве и гинекологии", </a:t>
            </a:r>
            <a:r>
              <a:rPr lang="ru-RU" dirty="0" err="1" smtClean="0"/>
              <a:t>II</a:t>
            </a:r>
            <a:r>
              <a:rPr lang="ru-RU" dirty="0" smtClean="0"/>
              <a:t> Пленума Правления Ассоциации акушерских анестезиологов-реаниматологов </a:t>
            </a:r>
            <a:r>
              <a:rPr lang="ru-RU" dirty="0" smtClean="0">
                <a:solidFill>
                  <a:srgbClr val="C00000"/>
                </a:solidFill>
              </a:rPr>
              <a:t>Москва </a:t>
            </a:r>
            <a:r>
              <a:rPr lang="ru-RU" dirty="0" smtClean="0"/>
              <a:t>– </a:t>
            </a:r>
            <a:r>
              <a:rPr lang="ru-RU" dirty="0" smtClean="0">
                <a:solidFill>
                  <a:srgbClr val="C00000"/>
                </a:solidFill>
              </a:rPr>
              <a:t>октябрь 17– 200 участников</a:t>
            </a:r>
          </a:p>
        </p:txBody>
      </p:sp>
      <p:sp>
        <p:nvSpPr>
          <p:cNvPr id="6" name="TextBox 5"/>
          <p:cNvSpPr txBox="1"/>
          <p:nvPr/>
        </p:nvSpPr>
        <p:spPr>
          <a:xfrm>
            <a:off x="548643" y="273329"/>
            <a:ext cx="7410796" cy="954107"/>
          </a:xfrm>
          <a:prstGeom prst="rect">
            <a:avLst/>
          </a:prstGeom>
          <a:noFill/>
        </p:spPr>
        <p:txBody>
          <a:bodyPr wrap="square" lIns="91434" tIns="45718" rIns="91434" bIns="45718" rtlCol="0">
            <a:spAutoFit/>
          </a:bodyPr>
          <a:lstStyle/>
          <a:p>
            <a:r>
              <a:rPr lang="ru-RU" sz="2800" b="1" dirty="0" smtClean="0">
                <a:solidFill>
                  <a:srgbClr val="C00000"/>
                </a:solidFill>
              </a:rPr>
              <a:t>Конференции РАМС, аккредитованные в системе НМО</a:t>
            </a:r>
            <a:endParaRPr lang="ru-RU" sz="2800" b="1" dirty="0">
              <a:solidFill>
                <a:srgbClr val="C00000"/>
              </a:solidFill>
            </a:endParaRPr>
          </a:p>
        </p:txBody>
      </p:sp>
      <p:pic>
        <p:nvPicPr>
          <p:cNvPr id="7" name="Picture 2" descr="K:\мои документы\Мои документы\РАМС\ВЕСТНИК\ВЕСТНИК 5_2016\ОМСК ФЕЛЬДШЕРСКАЯ КОНФЕРЕНЦИЯ\DSC_8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7433" y="794113"/>
            <a:ext cx="4183063" cy="2783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3" descr="K:\мои документы\Мои документы\ФОТОГРАФИИ 2016\29.06.16 Конференция Внедрение инновационных технологий\IMG_18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433" y="3849471"/>
            <a:ext cx="4183063" cy="2788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40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7"/>
          <p:cNvSpPr txBox="1">
            <a:spLocks/>
          </p:cNvSpPr>
          <p:nvPr/>
        </p:nvSpPr>
        <p:spPr>
          <a:xfrm>
            <a:off x="420489" y="1281336"/>
            <a:ext cx="7361811" cy="5250093"/>
          </a:xfrm>
          <a:prstGeom prst="rect">
            <a:avLst/>
          </a:prstGeom>
        </p:spPr>
        <p:txBody>
          <a:bodyPr lIns="91434" tIns="45718" rIns="91434" bIns="45718">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42874" indent="-342874" defTabSz="457167">
              <a:spcBef>
                <a:spcPts val="1000"/>
              </a:spcBef>
              <a:buClr>
                <a:srgbClr val="C00000"/>
              </a:buClr>
              <a:buSzPct val="80000"/>
              <a:buFont typeface="Wingdings" pitchFamily="2" charset="2"/>
              <a:buChar char="Ø"/>
            </a:pPr>
            <a:r>
              <a:rPr lang="ru-RU" sz="2100" dirty="0" smtClean="0">
                <a:solidFill>
                  <a:schemeClr val="tx1">
                    <a:lumMod val="75000"/>
                    <a:lumOff val="25000"/>
                  </a:schemeClr>
                </a:solidFill>
              </a:rPr>
              <a:t>Всероссийский конгресс "Лидерство и инновации - путь к новым достижениям» </a:t>
            </a:r>
            <a:r>
              <a:rPr lang="ru-RU" sz="2100" dirty="0" smtClean="0">
                <a:solidFill>
                  <a:srgbClr val="C00000"/>
                </a:solidFill>
              </a:rPr>
              <a:t>СПб - октябрь 17 –1000 участников </a:t>
            </a:r>
          </a:p>
          <a:p>
            <a:pPr marL="342874" indent="-342874" defTabSz="457167">
              <a:spcBef>
                <a:spcPts val="1000"/>
              </a:spcBef>
              <a:buClr>
                <a:srgbClr val="C00000"/>
              </a:buClr>
              <a:buSzPct val="80000"/>
              <a:buFont typeface="Wingdings" pitchFamily="2" charset="2"/>
              <a:buChar char="Ø"/>
            </a:pPr>
            <a:r>
              <a:rPr lang="ru-RU" sz="2100" dirty="0" smtClean="0">
                <a:solidFill>
                  <a:schemeClr val="tx1">
                    <a:lumMod val="75000"/>
                    <a:lumOff val="25000"/>
                  </a:schemeClr>
                </a:solidFill>
              </a:rPr>
              <a:t>Симпозиум "Совершенствование сестринской практики" в рамках </a:t>
            </a:r>
            <a:r>
              <a:rPr lang="ru-RU" sz="2100" dirty="0" err="1" smtClean="0">
                <a:solidFill>
                  <a:schemeClr val="tx1">
                    <a:lumMod val="75000"/>
                    <a:lumOff val="25000"/>
                  </a:schemeClr>
                </a:solidFill>
              </a:rPr>
              <a:t>VI</a:t>
            </a:r>
            <a:r>
              <a:rPr lang="ru-RU" sz="2100" dirty="0" smtClean="0">
                <a:solidFill>
                  <a:schemeClr val="tx1">
                    <a:lumMod val="75000"/>
                    <a:lumOff val="25000"/>
                  </a:schemeClr>
                </a:solidFill>
              </a:rPr>
              <a:t> конгресса Национальной ассоциации фтизиатров </a:t>
            </a:r>
            <a:r>
              <a:rPr lang="ru-RU" sz="2100" dirty="0" smtClean="0">
                <a:solidFill>
                  <a:srgbClr val="C00000"/>
                </a:solidFill>
              </a:rPr>
              <a:t>– СПб - октябрь 17 – 150 участников</a:t>
            </a:r>
          </a:p>
          <a:p>
            <a:pPr marL="342874" indent="-342874" defTabSz="457167">
              <a:spcBef>
                <a:spcPts val="1000"/>
              </a:spcBef>
              <a:buClr>
                <a:srgbClr val="C00000"/>
              </a:buClr>
              <a:buSzPct val="80000"/>
              <a:buFont typeface="Wingdings" pitchFamily="2" charset="2"/>
              <a:buChar char="Ø"/>
            </a:pPr>
            <a:r>
              <a:rPr lang="ru-RU" sz="2100" dirty="0" smtClean="0">
                <a:solidFill>
                  <a:schemeClr val="tx1">
                    <a:lumMod val="75000"/>
                    <a:lumOff val="25000"/>
                  </a:schemeClr>
                </a:solidFill>
              </a:rPr>
              <a:t>Региональная научно-практическая конференция "Инфекционная безопасность в </a:t>
            </a:r>
            <a:r>
              <a:rPr lang="ru-RU" sz="2100" dirty="0" err="1" smtClean="0">
                <a:solidFill>
                  <a:schemeClr val="tx1">
                    <a:lumMod val="75000"/>
                    <a:lumOff val="25000"/>
                  </a:schemeClr>
                </a:solidFill>
              </a:rPr>
              <a:t>ЛПУ</a:t>
            </a:r>
            <a:r>
              <a:rPr lang="ru-RU" sz="2100" dirty="0" smtClean="0">
                <a:solidFill>
                  <a:schemeClr val="tx1">
                    <a:lumMod val="75000"/>
                    <a:lumOff val="25000"/>
                  </a:schemeClr>
                </a:solidFill>
              </a:rPr>
              <a:t>. Профилактика </a:t>
            </a:r>
            <a:r>
              <a:rPr lang="ru-RU" sz="2100" dirty="0" err="1" smtClean="0">
                <a:solidFill>
                  <a:schemeClr val="tx1">
                    <a:lumMod val="75000"/>
                    <a:lumOff val="25000"/>
                  </a:schemeClr>
                </a:solidFill>
              </a:rPr>
              <a:t>гемоконтактных</a:t>
            </a:r>
            <a:r>
              <a:rPr lang="ru-RU" sz="2100" dirty="0" smtClean="0">
                <a:solidFill>
                  <a:schemeClr val="tx1">
                    <a:lumMod val="75000"/>
                    <a:lumOff val="25000"/>
                  </a:schemeClr>
                </a:solidFill>
              </a:rPr>
              <a:t> инфекций"  </a:t>
            </a:r>
            <a:r>
              <a:rPr lang="ru-RU" sz="2100" dirty="0" smtClean="0">
                <a:solidFill>
                  <a:srgbClr val="C00000"/>
                </a:solidFill>
              </a:rPr>
              <a:t>Курск – октябрь 17 –150 участников</a:t>
            </a:r>
          </a:p>
          <a:p>
            <a:pPr marL="342874" indent="-342874" defTabSz="457167">
              <a:spcBef>
                <a:spcPts val="1000"/>
              </a:spcBef>
              <a:buClr>
                <a:srgbClr val="C00000"/>
              </a:buClr>
              <a:buSzPct val="80000"/>
              <a:buFont typeface="Wingdings" pitchFamily="2" charset="2"/>
              <a:buChar char="Ø"/>
            </a:pPr>
            <a:r>
              <a:rPr lang="ru-RU" sz="2100" dirty="0" smtClean="0">
                <a:solidFill>
                  <a:schemeClr val="tx1">
                    <a:lumMod val="75000"/>
                    <a:lumOff val="25000"/>
                  </a:schemeClr>
                </a:solidFill>
              </a:rPr>
              <a:t>Региональная конференция "Организация работы с лекарственными средствами и изделиями медицинского назначения. Роль главной медицинской сестры» </a:t>
            </a:r>
            <a:r>
              <a:rPr lang="ru-RU" sz="2100" dirty="0" smtClean="0">
                <a:solidFill>
                  <a:srgbClr val="C00000"/>
                </a:solidFill>
              </a:rPr>
              <a:t>Томск – октябрь 17 - 100 участников</a:t>
            </a:r>
          </a:p>
          <a:p>
            <a:pPr marL="342874" indent="-342874" defTabSz="457167">
              <a:spcBef>
                <a:spcPts val="1000"/>
              </a:spcBef>
              <a:buClr>
                <a:srgbClr val="C00000"/>
              </a:buClr>
              <a:buSzPct val="80000"/>
              <a:buFont typeface="Wingdings" pitchFamily="2" charset="2"/>
              <a:buChar char="Ø"/>
            </a:pPr>
            <a:r>
              <a:rPr lang="ru-RU" sz="2100" dirty="0" smtClean="0">
                <a:solidFill>
                  <a:schemeClr val="tx1">
                    <a:lumMod val="75000"/>
                    <a:lumOff val="25000"/>
                  </a:schemeClr>
                </a:solidFill>
              </a:rPr>
              <a:t>Семинар-тренинг "Профессиональные коммуникации в медицине" </a:t>
            </a:r>
            <a:r>
              <a:rPr lang="ru-RU" sz="2100" dirty="0" smtClean="0">
                <a:solidFill>
                  <a:srgbClr val="C00000"/>
                </a:solidFill>
              </a:rPr>
              <a:t>Тюмень – июль 17 - 100 участников</a:t>
            </a:r>
          </a:p>
          <a:p>
            <a:pPr marL="342874" indent="-342874" defTabSz="457167">
              <a:spcBef>
                <a:spcPts val="1000"/>
              </a:spcBef>
              <a:buClr>
                <a:srgbClr val="C00000"/>
              </a:buClr>
              <a:buSzPct val="80000"/>
              <a:buFont typeface="Wingdings" pitchFamily="2" charset="2"/>
              <a:buChar char="Ø"/>
            </a:pPr>
            <a:r>
              <a:rPr lang="ru-RU" sz="2100" dirty="0" smtClean="0">
                <a:solidFill>
                  <a:schemeClr val="tx1">
                    <a:lumMod val="75000"/>
                    <a:lumOff val="25000"/>
                  </a:schemeClr>
                </a:solidFill>
              </a:rPr>
              <a:t>Региональная научно-практическая конференция "Организация медицинской помощи сельскому населению на фельдшерско-акушерском пункте"  - </a:t>
            </a:r>
            <a:r>
              <a:rPr lang="ru-RU" sz="2100" dirty="0" smtClean="0">
                <a:solidFill>
                  <a:srgbClr val="C00000"/>
                </a:solidFill>
              </a:rPr>
              <a:t>Курск – июль 17 –300 участников </a:t>
            </a:r>
            <a:r>
              <a:rPr lang="ru-RU" dirty="0" smtClean="0"/>
              <a:t/>
            </a:r>
            <a:br>
              <a:rPr lang="ru-RU" dirty="0" smtClean="0"/>
            </a:br>
            <a:endParaRPr lang="ru-RU" dirty="0"/>
          </a:p>
        </p:txBody>
      </p:sp>
      <p:pic>
        <p:nvPicPr>
          <p:cNvPr id="3" name="Picture 2" descr="C:\Users\Natasha\Documents\Мои документы\РАМС\КОНФЕРЕНЦИИ МАТЕРИАЛЫ\ОТЧЕТНО-ВЫБОРНАЯ КОНФЕРЕНЦИЯ\ПРЕЗЕНТАЦИИ ГОТОВЫЕ\rotate.gif"/>
          <p:cNvPicPr>
            <a:picLocks noChangeAspect="1" noChangeArrowheads="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1378" y="213641"/>
            <a:ext cx="876833" cy="8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08212" y="153945"/>
            <a:ext cx="7917225" cy="954107"/>
          </a:xfrm>
          <a:prstGeom prst="rect">
            <a:avLst/>
          </a:prstGeom>
          <a:noFill/>
        </p:spPr>
        <p:txBody>
          <a:bodyPr wrap="square" lIns="91434" tIns="45718" rIns="91434" bIns="45718" rtlCol="0">
            <a:spAutoFit/>
          </a:bodyPr>
          <a:lstStyle/>
          <a:p>
            <a:r>
              <a:rPr lang="ru-RU" sz="2800" b="1" dirty="0" smtClean="0">
                <a:solidFill>
                  <a:srgbClr val="C00000"/>
                </a:solidFill>
              </a:rPr>
              <a:t>Конференции РАМС, аккредитованные в системе НМО</a:t>
            </a:r>
            <a:endParaRPr lang="ru-RU" sz="2800" b="1" dirty="0">
              <a:solidFill>
                <a:srgbClr val="C00000"/>
              </a:solidFill>
            </a:endParaRPr>
          </a:p>
        </p:txBody>
      </p:sp>
      <p:sp>
        <p:nvSpPr>
          <p:cNvPr id="5" name="TextBox 4"/>
          <p:cNvSpPr txBox="1"/>
          <p:nvPr/>
        </p:nvSpPr>
        <p:spPr>
          <a:xfrm>
            <a:off x="7859485" y="4397009"/>
            <a:ext cx="4332515" cy="2308320"/>
          </a:xfrm>
          <a:prstGeom prst="rect">
            <a:avLst/>
          </a:prstGeom>
        </p:spPr>
        <p:style>
          <a:lnRef idx="2">
            <a:schemeClr val="accent1"/>
          </a:lnRef>
          <a:fillRef idx="1">
            <a:schemeClr val="lt1"/>
          </a:fillRef>
          <a:effectRef idx="0">
            <a:schemeClr val="accent1"/>
          </a:effectRef>
          <a:fontRef idx="minor">
            <a:schemeClr val="dk1"/>
          </a:fontRef>
        </p:style>
        <p:txBody>
          <a:bodyPr wrap="square" lIns="91434" tIns="45718" rIns="91434" bIns="45718" rtlCol="0">
            <a:spAutoFit/>
          </a:bodyPr>
          <a:lstStyle/>
          <a:p>
            <a:pPr algn="ctr"/>
            <a:r>
              <a:rPr lang="ru-RU" sz="2400" dirty="0" smtClean="0"/>
              <a:t>За 2016 год </a:t>
            </a:r>
          </a:p>
          <a:p>
            <a:pPr algn="ctr"/>
            <a:r>
              <a:rPr lang="ru-RU" sz="2400" dirty="0" smtClean="0"/>
              <a:t>2780 медицинских сестер </a:t>
            </a:r>
          </a:p>
          <a:p>
            <a:pPr algn="ctr"/>
            <a:r>
              <a:rPr lang="ru-RU" sz="2400" dirty="0" smtClean="0"/>
              <a:t>получили от 6 до 12 кредитов</a:t>
            </a:r>
          </a:p>
          <a:p>
            <a:pPr algn="ctr"/>
            <a:r>
              <a:rPr lang="ru-RU" sz="2400" dirty="0" smtClean="0"/>
              <a:t>2017 – 8405 сестер</a:t>
            </a:r>
          </a:p>
          <a:p>
            <a:pPr algn="ctr"/>
            <a:r>
              <a:rPr lang="ru-RU" sz="2400" i="1" dirty="0" smtClean="0">
                <a:solidFill>
                  <a:srgbClr val="C00000"/>
                </a:solidFill>
              </a:rPr>
              <a:t>2018 - 9950</a:t>
            </a:r>
            <a:endParaRPr lang="ru-RU" sz="2400" i="1" dirty="0">
              <a:solidFill>
                <a:srgbClr val="C00000"/>
              </a:solidFill>
            </a:endParaRPr>
          </a:p>
        </p:txBody>
      </p:sp>
      <p:pic>
        <p:nvPicPr>
          <p:cNvPr id="6" name="Picture 2" descr="K:\мои документы\Мои документы\ФОТОГРАФИИ 2016\Конгресс НАФ_18.11\EA1A31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525" y="1048363"/>
            <a:ext cx="3689897" cy="2459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25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335360" y="1702081"/>
            <a:ext cx="5086840" cy="2246531"/>
          </a:xfrm>
          <a:prstGeom prst="rect">
            <a:avLst/>
          </a:prstGeom>
          <a:solidFill>
            <a:srgbClr val="31B6F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ru-RU"/>
          </a:p>
        </p:txBody>
      </p:sp>
      <p:sp>
        <p:nvSpPr>
          <p:cNvPr id="11268" name="AutoShape 5"/>
          <p:cNvSpPr>
            <a:spLocks noChangeArrowheads="1"/>
          </p:cNvSpPr>
          <p:nvPr/>
        </p:nvSpPr>
        <p:spPr bwMode="auto">
          <a:xfrm rot="5400000">
            <a:off x="2415692" y="515660"/>
            <a:ext cx="459065" cy="124883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noFill/>
            <a:miter lim="800000"/>
            <a:headEnd/>
            <a:tailEnd/>
          </a:ln>
        </p:spPr>
        <p:txBody>
          <a:bodyPr lIns="121914" tIns="60957" rIns="121914" bIns="60957" anchor="ctr"/>
          <a:lstStyle/>
          <a:p>
            <a:endParaRPr lang="ru-RU" dirty="0">
              <a:solidFill>
                <a:srgbClr val="C00000"/>
              </a:solidFill>
            </a:endParaRPr>
          </a:p>
        </p:txBody>
      </p:sp>
      <p:sp>
        <p:nvSpPr>
          <p:cNvPr id="11271" name="AutoShape 10"/>
          <p:cNvSpPr>
            <a:spLocks noChangeArrowheads="1"/>
          </p:cNvSpPr>
          <p:nvPr/>
        </p:nvSpPr>
        <p:spPr bwMode="auto">
          <a:xfrm rot="5400000">
            <a:off x="5425465" y="2704305"/>
            <a:ext cx="1265239" cy="84243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rgbClr val="0070C0"/>
            </a:solidFill>
            <a:miter lim="800000"/>
            <a:headEnd/>
            <a:tailEnd/>
          </a:ln>
        </p:spPr>
        <p:txBody>
          <a:bodyPr lIns="121914" tIns="60957" rIns="121914" bIns="60957" anchor="ctr"/>
          <a:lstStyle/>
          <a:p>
            <a:endParaRPr lang="ru-RU"/>
          </a:p>
        </p:txBody>
      </p:sp>
      <p:sp>
        <p:nvSpPr>
          <p:cNvPr id="18" name="Прямоугольник 17"/>
          <p:cNvSpPr/>
          <p:nvPr/>
        </p:nvSpPr>
        <p:spPr>
          <a:xfrm>
            <a:off x="298397" y="5458822"/>
            <a:ext cx="11585697" cy="1138535"/>
          </a:xfrm>
          <a:prstGeom prst="rect">
            <a:avLst/>
          </a:prstGeom>
          <a:solidFill>
            <a:srgbClr val="31B6F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ru-RU"/>
          </a:p>
        </p:txBody>
      </p:sp>
      <p:sp>
        <p:nvSpPr>
          <p:cNvPr id="11274" name="AutoShape 8"/>
          <p:cNvSpPr>
            <a:spLocks noChangeArrowheads="1"/>
          </p:cNvSpPr>
          <p:nvPr/>
        </p:nvSpPr>
        <p:spPr bwMode="auto">
          <a:xfrm rot="5400000">
            <a:off x="6051918" y="4913250"/>
            <a:ext cx="301625" cy="78951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lgn="ctr">
            <a:noFill/>
            <a:miter lim="800000"/>
            <a:headEnd/>
            <a:tailEnd/>
          </a:ln>
        </p:spPr>
        <p:txBody>
          <a:bodyPr lIns="121914" tIns="60957" rIns="121914" bIns="60957" anchor="ctr"/>
          <a:lstStyle/>
          <a:p>
            <a:endParaRPr lang="ru-RU"/>
          </a:p>
        </p:txBody>
      </p:sp>
      <p:pic>
        <p:nvPicPr>
          <p:cNvPr id="11275" name="Picture 52" descr="scnce0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12491" y="5877276"/>
            <a:ext cx="1371600" cy="625475"/>
          </a:xfrm>
          <a:prstGeom prst="rect">
            <a:avLst/>
          </a:prstGeom>
          <a:noFill/>
          <a:ln w="9525">
            <a:noFill/>
            <a:miter lim="800000"/>
            <a:headEnd/>
            <a:tailEnd/>
          </a:ln>
        </p:spPr>
      </p:pic>
      <p:sp>
        <p:nvSpPr>
          <p:cNvPr id="16" name="Прямоугольник 15"/>
          <p:cNvSpPr/>
          <p:nvPr/>
        </p:nvSpPr>
        <p:spPr>
          <a:xfrm>
            <a:off x="335360" y="5517238"/>
            <a:ext cx="11604757" cy="1058745"/>
          </a:xfrm>
          <a:prstGeom prst="rect">
            <a:avLst/>
          </a:prstGeom>
          <a:noFill/>
        </p:spPr>
        <p:txBody>
          <a:bodyPr wrap="square" lIns="121914" tIns="60957" rIns="121914" bIns="60957">
            <a:spAutoFit/>
          </a:bodyPr>
          <a:lstStyle/>
          <a:p>
            <a:pPr marL="457178" indent="-457178">
              <a:lnSpc>
                <a:spcPct val="90000"/>
              </a:lnSpc>
              <a:spcBef>
                <a:spcPct val="50000"/>
              </a:spcBef>
              <a:defRPr/>
            </a:pPr>
            <a:r>
              <a:rPr lang="ru-RU" b="1" dirty="0" smtClean="0">
                <a:solidFill>
                  <a:srgbClr val="C00000"/>
                </a:solidFill>
                <a:latin typeface="Arial" charset="0"/>
                <a:cs typeface="Arial" charset="0"/>
              </a:rPr>
              <a:t>Система аттестации, аккредитации  (сертификация квалификации  специалиста),  правовая система, профсоюзы, </a:t>
            </a:r>
            <a:r>
              <a:rPr lang="ru-RU" b="1" dirty="0">
                <a:solidFill>
                  <a:srgbClr val="C00000"/>
                </a:solidFill>
                <a:latin typeface="Arial" charset="0"/>
                <a:cs typeface="Arial" charset="0"/>
              </a:rPr>
              <a:t>РАМС</a:t>
            </a:r>
            <a:r>
              <a:rPr lang="ru-RU" dirty="0">
                <a:solidFill>
                  <a:srgbClr val="C00000"/>
                </a:solidFill>
                <a:latin typeface="Arial" charset="0"/>
                <a:cs typeface="Arial" charset="0"/>
              </a:rPr>
              <a:t> </a:t>
            </a:r>
            <a:r>
              <a:rPr lang="ru-RU" dirty="0" smtClean="0">
                <a:solidFill>
                  <a:srgbClr val="C00000"/>
                </a:solidFill>
                <a:latin typeface="Arial" charset="0"/>
                <a:cs typeface="Arial" charset="0"/>
              </a:rPr>
              <a:t>)</a:t>
            </a:r>
          </a:p>
          <a:p>
            <a:pPr marL="457178" indent="-457178">
              <a:lnSpc>
                <a:spcPct val="90000"/>
              </a:lnSpc>
              <a:spcBef>
                <a:spcPct val="50000"/>
              </a:spcBef>
              <a:defRPr/>
            </a:pPr>
            <a:r>
              <a:rPr lang="ru-RU" b="1" dirty="0" smtClean="0">
                <a:solidFill>
                  <a:srgbClr val="002060"/>
                </a:solidFill>
                <a:latin typeface="Arial" charset="0"/>
                <a:cs typeface="Arial" charset="0"/>
              </a:rPr>
              <a:t>Содержательная основа для разработки оценочных средств</a:t>
            </a:r>
            <a:endParaRPr lang="ru-RU" b="1" dirty="0">
              <a:solidFill>
                <a:srgbClr val="002060"/>
              </a:solidFill>
              <a:latin typeface="Arial" charset="0"/>
              <a:cs typeface="Arial" charset="0"/>
            </a:endParaRPr>
          </a:p>
        </p:txBody>
      </p:sp>
      <p:sp>
        <p:nvSpPr>
          <p:cNvPr id="19" name="Прямоугольник 18"/>
          <p:cNvSpPr/>
          <p:nvPr/>
        </p:nvSpPr>
        <p:spPr>
          <a:xfrm>
            <a:off x="298397" y="4205017"/>
            <a:ext cx="11585697" cy="1138535"/>
          </a:xfrm>
          <a:prstGeom prst="rect">
            <a:avLst/>
          </a:prstGeom>
          <a:solidFill>
            <a:srgbClr val="31B6F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ru-RU"/>
          </a:p>
        </p:txBody>
      </p:sp>
      <p:sp>
        <p:nvSpPr>
          <p:cNvPr id="2" name="Прямоугольник 1"/>
          <p:cNvSpPr/>
          <p:nvPr/>
        </p:nvSpPr>
        <p:spPr>
          <a:xfrm>
            <a:off x="404287" y="4205016"/>
            <a:ext cx="11479807" cy="912551"/>
          </a:xfrm>
          <a:prstGeom prst="rect">
            <a:avLst/>
          </a:prstGeom>
        </p:spPr>
        <p:txBody>
          <a:bodyPr wrap="square" lIns="121914" tIns="60957" rIns="121914" bIns="60957">
            <a:spAutoFit/>
          </a:bodyPr>
          <a:lstStyle/>
          <a:p>
            <a:pPr marL="457178" indent="-457178">
              <a:lnSpc>
                <a:spcPct val="90000"/>
              </a:lnSpc>
              <a:spcBef>
                <a:spcPct val="50000"/>
              </a:spcBef>
              <a:defRPr/>
            </a:pPr>
            <a:r>
              <a:rPr lang="ru-RU" b="1" dirty="0">
                <a:solidFill>
                  <a:srgbClr val="A50021"/>
                </a:solidFill>
                <a:latin typeface="Arial" charset="0"/>
              </a:rPr>
              <a:t>Система профессионального образования</a:t>
            </a:r>
            <a:r>
              <a:rPr lang="ru-RU" dirty="0">
                <a:solidFill>
                  <a:schemeClr val="accent2"/>
                </a:solidFill>
                <a:latin typeface="Arial" charset="0"/>
              </a:rPr>
              <a:t/>
            </a:r>
            <a:br>
              <a:rPr lang="ru-RU" dirty="0">
                <a:solidFill>
                  <a:schemeClr val="accent2"/>
                </a:solidFill>
                <a:latin typeface="Arial" charset="0"/>
              </a:rPr>
            </a:br>
            <a:r>
              <a:rPr lang="ru-RU" dirty="0" smtClean="0">
                <a:solidFill>
                  <a:srgbClr val="002060"/>
                </a:solidFill>
                <a:latin typeface="Arial" charset="0"/>
              </a:rPr>
              <a:t>содержательная </a:t>
            </a:r>
            <a:r>
              <a:rPr lang="ru-RU" dirty="0">
                <a:solidFill>
                  <a:srgbClr val="002060"/>
                </a:solidFill>
                <a:latin typeface="Arial" charset="0"/>
              </a:rPr>
              <a:t>основа для обновления образовательных стандартов, учебных программ, модулей, методических материалов    - критерии аттестации выпускников</a:t>
            </a:r>
          </a:p>
        </p:txBody>
      </p:sp>
      <p:sp>
        <p:nvSpPr>
          <p:cNvPr id="20" name="Прямоугольник 19"/>
          <p:cNvSpPr/>
          <p:nvPr/>
        </p:nvSpPr>
        <p:spPr>
          <a:xfrm>
            <a:off x="6624063" y="1719129"/>
            <a:ext cx="5260031" cy="2246531"/>
          </a:xfrm>
          <a:prstGeom prst="rect">
            <a:avLst/>
          </a:prstGeom>
          <a:solidFill>
            <a:srgbClr val="31B6F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endParaRPr lang="ru-RU"/>
          </a:p>
        </p:txBody>
      </p:sp>
      <p:sp>
        <p:nvSpPr>
          <p:cNvPr id="3" name="Прямоугольник 2"/>
          <p:cNvSpPr/>
          <p:nvPr/>
        </p:nvSpPr>
        <p:spPr>
          <a:xfrm>
            <a:off x="298397" y="1391110"/>
            <a:ext cx="5242431" cy="2514528"/>
          </a:xfrm>
          <a:prstGeom prst="rect">
            <a:avLst/>
          </a:prstGeom>
        </p:spPr>
        <p:txBody>
          <a:bodyPr wrap="square" lIns="121914" tIns="60957" rIns="121914" bIns="60957">
            <a:spAutoFit/>
          </a:bodyPr>
          <a:lstStyle/>
          <a:p>
            <a:pPr marL="457178" indent="-457178">
              <a:lnSpc>
                <a:spcPct val="90000"/>
              </a:lnSpc>
              <a:spcBef>
                <a:spcPct val="50000"/>
              </a:spcBef>
              <a:defRPr/>
            </a:pPr>
            <a:r>
              <a:rPr lang="ru-RU" sz="2700" b="1" dirty="0">
                <a:solidFill>
                  <a:srgbClr val="A50021"/>
                </a:solidFill>
              </a:rPr>
              <a:t>Работник</a:t>
            </a:r>
            <a:r>
              <a:rPr lang="ru-RU" b="1" dirty="0">
                <a:solidFill>
                  <a:schemeClr val="accent2"/>
                </a:solidFill>
              </a:rPr>
              <a:t/>
            </a:r>
            <a:br>
              <a:rPr lang="ru-RU" b="1" dirty="0">
                <a:solidFill>
                  <a:schemeClr val="accent2"/>
                </a:solidFill>
              </a:rPr>
            </a:br>
            <a:r>
              <a:rPr lang="ru-RU" b="1" dirty="0">
                <a:solidFill>
                  <a:srgbClr val="002060"/>
                </a:solidFill>
              </a:rPr>
              <a:t>критерии для оценки своего  профессионального уровня</a:t>
            </a:r>
          </a:p>
          <a:p>
            <a:pPr marL="457178" indent="-457178">
              <a:lnSpc>
                <a:spcPct val="90000"/>
              </a:lnSpc>
              <a:spcBef>
                <a:spcPct val="50000"/>
              </a:spcBef>
              <a:defRPr/>
            </a:pPr>
            <a:r>
              <a:rPr lang="ru-RU" b="1" dirty="0">
                <a:solidFill>
                  <a:srgbClr val="002060"/>
                </a:solidFill>
              </a:rPr>
              <a:t>     - повышения квалификации</a:t>
            </a:r>
          </a:p>
          <a:p>
            <a:pPr marL="457178" indent="-457178">
              <a:lnSpc>
                <a:spcPct val="90000"/>
              </a:lnSpc>
              <a:spcBef>
                <a:spcPct val="50000"/>
              </a:spcBef>
              <a:defRPr/>
            </a:pPr>
            <a:r>
              <a:rPr lang="ru-RU" b="1" dirty="0">
                <a:solidFill>
                  <a:srgbClr val="002060"/>
                </a:solidFill>
              </a:rPr>
              <a:t>     - планирования карьеры </a:t>
            </a:r>
          </a:p>
          <a:p>
            <a:pPr marL="457178" indent="-457178">
              <a:lnSpc>
                <a:spcPct val="90000"/>
              </a:lnSpc>
              <a:spcBef>
                <a:spcPct val="50000"/>
              </a:spcBef>
              <a:defRPr/>
            </a:pPr>
            <a:r>
              <a:rPr lang="ru-RU" b="1" dirty="0">
                <a:solidFill>
                  <a:srgbClr val="002060"/>
                </a:solidFill>
              </a:rPr>
              <a:t>     - соответствия запросам рынка труда и работодателя</a:t>
            </a:r>
          </a:p>
        </p:txBody>
      </p:sp>
      <p:sp>
        <p:nvSpPr>
          <p:cNvPr id="4" name="Прямоугольник 3"/>
          <p:cNvSpPr/>
          <p:nvPr/>
        </p:nvSpPr>
        <p:spPr>
          <a:xfrm>
            <a:off x="6597489" y="1391114"/>
            <a:ext cx="5451177" cy="2383723"/>
          </a:xfrm>
          <a:prstGeom prst="rect">
            <a:avLst/>
          </a:prstGeom>
        </p:spPr>
        <p:txBody>
          <a:bodyPr wrap="square" lIns="121914" tIns="60957" rIns="121914" bIns="60957">
            <a:spAutoFit/>
          </a:bodyPr>
          <a:lstStyle/>
          <a:p>
            <a:pPr marL="457178" indent="-457178">
              <a:lnSpc>
                <a:spcPct val="90000"/>
              </a:lnSpc>
              <a:spcBef>
                <a:spcPts val="800"/>
              </a:spcBef>
            </a:pPr>
            <a:r>
              <a:rPr lang="ru-RU" sz="2700" b="1" dirty="0">
                <a:solidFill>
                  <a:srgbClr val="A50021"/>
                </a:solidFill>
              </a:rPr>
              <a:t>Работодатель </a:t>
            </a:r>
            <a:endParaRPr lang="ru-RU" b="1" dirty="0">
              <a:solidFill>
                <a:schemeClr val="accent2"/>
              </a:solidFill>
            </a:endParaRPr>
          </a:p>
          <a:p>
            <a:pPr marL="457178" indent="-457178">
              <a:lnSpc>
                <a:spcPct val="90000"/>
              </a:lnSpc>
              <a:spcBef>
                <a:spcPts val="800"/>
              </a:spcBef>
            </a:pPr>
            <a:r>
              <a:rPr lang="ru-RU" b="1" dirty="0">
                <a:solidFill>
                  <a:schemeClr val="accent2"/>
                </a:solidFill>
              </a:rPr>
              <a:t>   - </a:t>
            </a:r>
            <a:r>
              <a:rPr lang="ru-RU" b="1" dirty="0" smtClean="0">
                <a:solidFill>
                  <a:srgbClr val="002060"/>
                </a:solidFill>
              </a:rPr>
              <a:t>критерии </a:t>
            </a:r>
            <a:r>
              <a:rPr lang="ru-RU" b="1" dirty="0">
                <a:solidFill>
                  <a:srgbClr val="002060"/>
                </a:solidFill>
              </a:rPr>
              <a:t>оценки  </a:t>
            </a:r>
            <a:r>
              <a:rPr lang="ru-RU" b="1" dirty="0" smtClean="0">
                <a:solidFill>
                  <a:srgbClr val="002060"/>
                </a:solidFill>
              </a:rPr>
              <a:t>квалификации </a:t>
            </a:r>
            <a:r>
              <a:rPr lang="ru-RU" b="1" dirty="0">
                <a:solidFill>
                  <a:srgbClr val="002060"/>
                </a:solidFill>
              </a:rPr>
              <a:t>персонала</a:t>
            </a:r>
          </a:p>
          <a:p>
            <a:pPr marL="457178" indent="-457178">
              <a:lnSpc>
                <a:spcPct val="90000"/>
              </a:lnSpc>
              <a:spcBef>
                <a:spcPts val="800"/>
              </a:spcBef>
            </a:pPr>
            <a:r>
              <a:rPr lang="ru-RU" b="1" dirty="0">
                <a:solidFill>
                  <a:srgbClr val="002060"/>
                </a:solidFill>
              </a:rPr>
              <a:t>    - основа для стандартов учреждения, должностных инструкций и т.д.</a:t>
            </a:r>
          </a:p>
          <a:p>
            <a:pPr marL="457178" indent="-457178">
              <a:lnSpc>
                <a:spcPct val="90000"/>
              </a:lnSpc>
              <a:spcBef>
                <a:spcPts val="800"/>
              </a:spcBef>
            </a:pPr>
            <a:r>
              <a:rPr lang="ru-RU" b="1" dirty="0">
                <a:solidFill>
                  <a:srgbClr val="002060"/>
                </a:solidFill>
              </a:rPr>
              <a:t>    - разработка системы стимулирования и мотивации</a:t>
            </a:r>
          </a:p>
        </p:txBody>
      </p:sp>
      <p:sp>
        <p:nvSpPr>
          <p:cNvPr id="5" name="Прямоугольник 4"/>
          <p:cNvSpPr/>
          <p:nvPr/>
        </p:nvSpPr>
        <p:spPr>
          <a:xfrm>
            <a:off x="845467" y="172677"/>
            <a:ext cx="9869053" cy="784824"/>
          </a:xfrm>
          <a:prstGeom prst="rect">
            <a:avLst/>
          </a:prstGeom>
        </p:spPr>
        <p:txBody>
          <a:bodyPr wrap="square" lIns="121914" tIns="60957" rIns="121914" bIns="60957">
            <a:spAutoFit/>
          </a:bodyPr>
          <a:lstStyle/>
          <a:p>
            <a:pPr algn="ctr"/>
            <a:r>
              <a:rPr lang="ru-RU" sz="3600" dirty="0" smtClean="0">
                <a:solidFill>
                  <a:srgbClr val="C00000"/>
                </a:solidFill>
                <a:latin typeface="+mj-lt"/>
                <a:ea typeface="+mj-ea"/>
                <a:cs typeface="+mj-cs"/>
              </a:rPr>
              <a:t>Потребители профессиональных стандартов</a:t>
            </a:r>
            <a:r>
              <a:rPr lang="ru-RU" sz="4300" b="1" dirty="0">
                <a:solidFill>
                  <a:schemeClr val="bg1"/>
                </a:solidFill>
                <a:latin typeface="Arial" charset="0"/>
              </a:rPr>
              <a:t> </a:t>
            </a:r>
            <a:endParaRPr lang="ru-RU" sz="4300" dirty="0">
              <a:solidFill>
                <a:schemeClr val="bg1"/>
              </a:solidFill>
            </a:endParaRPr>
          </a:p>
        </p:txBody>
      </p:sp>
      <p:sp>
        <p:nvSpPr>
          <p:cNvPr id="22" name="AutoShape 8"/>
          <p:cNvSpPr>
            <a:spLocks noChangeArrowheads="1"/>
          </p:cNvSpPr>
          <p:nvPr/>
        </p:nvSpPr>
        <p:spPr bwMode="auto">
          <a:xfrm rot="5400000">
            <a:off x="9235050" y="502374"/>
            <a:ext cx="485639" cy="124883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noFill/>
            <a:miter lim="800000"/>
            <a:headEnd/>
            <a:tailEnd/>
          </a:ln>
        </p:spPr>
        <p:txBody>
          <a:bodyPr lIns="121914" tIns="60957" rIns="121914" bIns="60957" anchor="ctr"/>
          <a:lstStyle/>
          <a:p>
            <a:endParaRPr lang="ru-RU"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Natasha\Documents\Мои документы\РАМС\КОНФЕРЕНЦИИ МАТЕРИАЛЫ\ОТЧЕТНО-ВЫБОРНАЯ КОНФЕРЕНЦИЯ\ПРЕЗЕНТАЦИИ ГОТОВЫЕ\rotate.gif"/>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9157" y="273333"/>
            <a:ext cx="939179" cy="8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4"/>
          <p:cNvSpPr txBox="1">
            <a:spLocks/>
          </p:cNvSpPr>
          <p:nvPr/>
        </p:nvSpPr>
        <p:spPr>
          <a:xfrm>
            <a:off x="1448333" y="393340"/>
            <a:ext cx="6624736" cy="1098297"/>
          </a:xfrm>
          <a:prstGeom prst="rect">
            <a:avLst/>
          </a:prstGeom>
        </p:spPr>
        <p:txBody>
          <a:bodyPr vert="horz" lIns="91434" tIns="45718" rIns="91434" bIns="45718" rtlCol="0" anchor="ctr">
            <a:normAutofit fontScale="8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a:solidFill>
                  <a:srgbClr val="0033CC"/>
                </a:solidFill>
              </a:rPr>
              <a:t>Роль РАМС в РАЗВИТИИ НМО</a:t>
            </a:r>
            <a:br>
              <a:rPr lang="ru-RU" b="1" dirty="0">
                <a:solidFill>
                  <a:srgbClr val="0033CC"/>
                </a:solidFill>
              </a:rPr>
            </a:br>
            <a:endParaRPr lang="ru-RU" dirty="0">
              <a:solidFill>
                <a:srgbClr val="0033CC"/>
              </a:solidFill>
            </a:endParaRPr>
          </a:p>
        </p:txBody>
      </p:sp>
      <p:grpSp>
        <p:nvGrpSpPr>
          <p:cNvPr id="9" name="Группа 8"/>
          <p:cNvGrpSpPr/>
          <p:nvPr/>
        </p:nvGrpSpPr>
        <p:grpSpPr>
          <a:xfrm>
            <a:off x="8860485" y="393337"/>
            <a:ext cx="3040323" cy="3373831"/>
            <a:chOff x="1578224" y="39008"/>
            <a:chExt cx="2442781" cy="3373831"/>
          </a:xfrm>
        </p:grpSpPr>
        <p:sp>
          <p:nvSpPr>
            <p:cNvPr id="13" name="Скругленный прямоугольник 12"/>
            <p:cNvSpPr/>
            <p:nvPr/>
          </p:nvSpPr>
          <p:spPr>
            <a:xfrm>
              <a:off x="1578224" y="2191449"/>
              <a:ext cx="2442781" cy="1221390"/>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14" name="Скругленный прямоугольник 4"/>
            <p:cNvSpPr/>
            <p:nvPr/>
          </p:nvSpPr>
          <p:spPr>
            <a:xfrm>
              <a:off x="1578224" y="39008"/>
              <a:ext cx="2371235" cy="1149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algn="ctr" defTabSz="1244508">
                <a:lnSpc>
                  <a:spcPct val="90000"/>
                </a:lnSpc>
                <a:spcBef>
                  <a:spcPct val="0"/>
                </a:spcBef>
                <a:spcAft>
                  <a:spcPct val="35000"/>
                </a:spcAft>
              </a:pPr>
              <a:endParaRPr lang="ru-RU" sz="2800" b="1" dirty="0">
                <a:solidFill>
                  <a:srgbClr val="FF0000"/>
                </a:solidFill>
              </a:endParaRPr>
            </a:p>
          </p:txBody>
        </p:sp>
      </p:grpSp>
      <p:sp>
        <p:nvSpPr>
          <p:cNvPr id="3" name="TextBox 2"/>
          <p:cNvSpPr txBox="1"/>
          <p:nvPr/>
        </p:nvSpPr>
        <p:spPr>
          <a:xfrm>
            <a:off x="8945221" y="2648645"/>
            <a:ext cx="2781803" cy="1015663"/>
          </a:xfrm>
          <a:prstGeom prst="rect">
            <a:avLst/>
          </a:prstGeom>
          <a:noFill/>
        </p:spPr>
        <p:txBody>
          <a:bodyPr wrap="square" lIns="91434" tIns="45718" rIns="91434" bIns="45718" rtlCol="0">
            <a:spAutoFit/>
          </a:bodyPr>
          <a:lstStyle/>
          <a:p>
            <a:pPr algn="ctr"/>
            <a:r>
              <a:rPr lang="ru-RU" sz="2000" b="1" dirty="0"/>
              <a:t>Дистанционные курсы, видео-лекции </a:t>
            </a:r>
          </a:p>
        </p:txBody>
      </p:sp>
      <p:sp>
        <p:nvSpPr>
          <p:cNvPr id="15" name="Стрелка вниз 14"/>
          <p:cNvSpPr/>
          <p:nvPr/>
        </p:nvSpPr>
        <p:spPr>
          <a:xfrm>
            <a:off x="9952809" y="4023076"/>
            <a:ext cx="855675" cy="731665"/>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4" name="Скругленный прямоугольник 3"/>
          <p:cNvSpPr/>
          <p:nvPr/>
        </p:nvSpPr>
        <p:spPr>
          <a:xfrm>
            <a:off x="8971833" y="4904511"/>
            <a:ext cx="2839935" cy="1257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ru-RU" b="1" dirty="0"/>
              <a:t>Доступность НМО для всех категорий работников и повсеместно</a:t>
            </a:r>
          </a:p>
        </p:txBody>
      </p:sp>
      <p:sp>
        <p:nvSpPr>
          <p:cNvPr id="16" name="Объект 15"/>
          <p:cNvSpPr>
            <a:spLocks noGrp="1"/>
          </p:cNvSpPr>
          <p:nvPr>
            <p:ph idx="1"/>
          </p:nvPr>
        </p:nvSpPr>
        <p:spPr>
          <a:xfrm>
            <a:off x="581898" y="1269230"/>
            <a:ext cx="8063345" cy="3306711"/>
          </a:xfrm>
        </p:spPr>
        <p:txBody>
          <a:bodyPr>
            <a:normAutofit fontScale="92500"/>
          </a:bodyPr>
          <a:lstStyle/>
          <a:p>
            <a:r>
              <a:rPr lang="ru-RU" dirty="0" smtClean="0">
                <a:solidFill>
                  <a:srgbClr val="FF0000"/>
                </a:solidFill>
              </a:rPr>
              <a:t>21 марта  - </a:t>
            </a:r>
            <a:r>
              <a:rPr lang="ru-RU" dirty="0">
                <a:solidFill>
                  <a:schemeClr val="tx1"/>
                </a:solidFill>
              </a:rPr>
              <a:t>	</a:t>
            </a:r>
            <a:r>
              <a:rPr lang="ru-RU" b="1" dirty="0">
                <a:solidFill>
                  <a:schemeClr val="tx1"/>
                </a:solidFill>
              </a:rPr>
              <a:t>Вебинар "Профессиональный стандарт и эффективный контракт в управлении сестринским коллективом"	</a:t>
            </a:r>
          </a:p>
          <a:p>
            <a:r>
              <a:rPr lang="ru-RU" dirty="0" smtClean="0">
                <a:solidFill>
                  <a:srgbClr val="FF0000"/>
                </a:solidFill>
              </a:rPr>
              <a:t>23 марта  </a:t>
            </a:r>
            <a:r>
              <a:rPr lang="ru-RU" dirty="0">
                <a:solidFill>
                  <a:srgbClr val="FF0000"/>
                </a:solidFill>
              </a:rPr>
              <a:t>- </a:t>
            </a:r>
            <a:r>
              <a:rPr lang="ru-RU" dirty="0">
                <a:solidFill>
                  <a:schemeClr val="tx1"/>
                </a:solidFill>
              </a:rPr>
              <a:t>	</a:t>
            </a:r>
            <a:r>
              <a:rPr lang="ru-RU" b="1" dirty="0">
                <a:solidFill>
                  <a:schemeClr val="tx1"/>
                </a:solidFill>
              </a:rPr>
              <a:t>Вебинар Важнейшие вопросы управления сестринскими службами в условиях реформы здравоохранения	</a:t>
            </a:r>
          </a:p>
          <a:p>
            <a:r>
              <a:rPr lang="ru-RU" dirty="0" smtClean="0">
                <a:solidFill>
                  <a:srgbClr val="FF0000"/>
                </a:solidFill>
              </a:rPr>
              <a:t>9 апреля -   </a:t>
            </a:r>
            <a:r>
              <a:rPr lang="ru-RU" b="1" dirty="0">
                <a:solidFill>
                  <a:schemeClr val="tx1"/>
                </a:solidFill>
              </a:rPr>
              <a:t>	Вебинар. Клиническая сестринская практика с позиции доказательной медицины. Артериальная гипертензия. Туберкулез. ОРВИ	</a:t>
            </a:r>
          </a:p>
          <a:p>
            <a:r>
              <a:rPr lang="ru-RU" dirty="0" smtClean="0">
                <a:solidFill>
                  <a:srgbClr val="FF0000"/>
                </a:solidFill>
              </a:rPr>
              <a:t>11 апреля </a:t>
            </a:r>
            <a:r>
              <a:rPr lang="ru-RU" dirty="0">
                <a:solidFill>
                  <a:srgbClr val="FF0000"/>
                </a:solidFill>
              </a:rPr>
              <a:t>-   </a:t>
            </a:r>
            <a:r>
              <a:rPr lang="ru-RU" b="1" dirty="0">
                <a:solidFill>
                  <a:schemeClr val="tx1"/>
                </a:solidFill>
              </a:rPr>
              <a:t>	Вебинар "Клиническая сестринская практика с позиции доказательной медицины. </a:t>
            </a:r>
            <a:r>
              <a:rPr lang="ru-RU" b="1" dirty="0" err="1">
                <a:solidFill>
                  <a:schemeClr val="tx1"/>
                </a:solidFill>
              </a:rPr>
              <a:t>Йододефицит</a:t>
            </a:r>
            <a:r>
              <a:rPr lang="ru-RU" b="1" dirty="0">
                <a:solidFill>
                  <a:schemeClr val="tx1"/>
                </a:solidFill>
              </a:rPr>
              <a:t>. </a:t>
            </a:r>
            <a:r>
              <a:rPr lang="ru-RU" b="1" dirty="0" err="1">
                <a:solidFill>
                  <a:schemeClr val="tx1"/>
                </a:solidFill>
              </a:rPr>
              <a:t>Паразитозы</a:t>
            </a:r>
            <a:r>
              <a:rPr lang="ru-RU" b="1" dirty="0">
                <a:solidFill>
                  <a:schemeClr val="tx1"/>
                </a:solidFill>
              </a:rPr>
              <a:t>. Бронхиальная астма"	</a:t>
            </a:r>
          </a:p>
        </p:txBody>
      </p:sp>
      <p:sp>
        <p:nvSpPr>
          <p:cNvPr id="18" name="TextBox 17"/>
          <p:cNvSpPr txBox="1"/>
          <p:nvPr/>
        </p:nvSpPr>
        <p:spPr>
          <a:xfrm>
            <a:off x="978744" y="4517500"/>
            <a:ext cx="7094325" cy="2139045"/>
          </a:xfrm>
          <a:prstGeom prst="rect">
            <a:avLst/>
          </a:prstGeom>
        </p:spPr>
        <p:style>
          <a:lnRef idx="2">
            <a:schemeClr val="accent1"/>
          </a:lnRef>
          <a:fillRef idx="1">
            <a:schemeClr val="lt1"/>
          </a:fillRef>
          <a:effectRef idx="0">
            <a:schemeClr val="accent1"/>
          </a:effectRef>
          <a:fontRef idx="minor">
            <a:schemeClr val="dk1"/>
          </a:fontRef>
        </p:style>
        <p:txBody>
          <a:bodyPr wrap="square" lIns="91434" tIns="45718" rIns="91434" bIns="45718" rtlCol="0">
            <a:spAutoFit/>
          </a:bodyPr>
          <a:lstStyle/>
          <a:p>
            <a:r>
              <a:rPr lang="ru-RU" dirty="0"/>
              <a:t>Регистрация для членов РАМС - через руководителей региональных ассоциаций, </a:t>
            </a:r>
            <a:r>
              <a:rPr lang="ru-RU" dirty="0" smtClean="0"/>
              <a:t>стоимость – 50 рублей</a:t>
            </a:r>
            <a:endParaRPr lang="ru-RU" dirty="0"/>
          </a:p>
          <a:p>
            <a:endParaRPr lang="ru-RU" dirty="0"/>
          </a:p>
          <a:p>
            <a:r>
              <a:rPr lang="ru-RU" dirty="0"/>
              <a:t>Регистрация для остальных слушателей – через сайт РАМС</a:t>
            </a:r>
            <a:r>
              <a:rPr lang="ru-RU" dirty="0" smtClean="0"/>
              <a:t>, стоимость – 500 рублей</a:t>
            </a:r>
            <a:endParaRPr lang="ru-RU" dirty="0"/>
          </a:p>
          <a:p>
            <a:endParaRPr lang="ru-RU" dirty="0"/>
          </a:p>
          <a:p>
            <a:r>
              <a:rPr lang="ru-RU" dirty="0"/>
              <a:t>Подробная инструкция на сайте РАМС</a:t>
            </a:r>
          </a:p>
        </p:txBody>
      </p:sp>
    </p:spTree>
    <p:extLst>
      <p:ext uri="{BB962C8B-B14F-4D97-AF65-F5344CB8AC3E}">
        <p14:creationId xmlns:p14="http://schemas.microsoft.com/office/powerpoint/2010/main" val="3406204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Прямоугольник 7"/>
          <p:cNvSpPr/>
          <p:nvPr/>
        </p:nvSpPr>
        <p:spPr>
          <a:xfrm>
            <a:off x="5309757" y="2288084"/>
            <a:ext cx="4395355" cy="812137"/>
          </a:xfrm>
          <a:prstGeom prst="rect">
            <a:avLst/>
          </a:prstGeom>
          <a:solidFill>
            <a:srgbClr val="5FCBEF">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ru-RU"/>
          </a:p>
        </p:txBody>
      </p:sp>
      <p:sp>
        <p:nvSpPr>
          <p:cNvPr id="2" name="Заголовок 1"/>
          <p:cNvSpPr>
            <a:spLocks noGrp="1"/>
          </p:cNvSpPr>
          <p:nvPr>
            <p:ph type="title"/>
          </p:nvPr>
        </p:nvSpPr>
        <p:spPr>
          <a:xfrm>
            <a:off x="1108442" y="744683"/>
            <a:ext cx="9330957" cy="1320800"/>
          </a:xfrm>
        </p:spPr>
        <p:txBody>
          <a:bodyPr>
            <a:noAutofit/>
          </a:bodyPr>
          <a:lstStyle/>
          <a:p>
            <a:r>
              <a:rPr lang="ru-RU" sz="5500" b="1" i="1" dirty="0">
                <a:solidFill>
                  <a:srgbClr val="0033CC"/>
                </a:solidFill>
              </a:rPr>
              <a:t>Благодарю за внимание!</a:t>
            </a:r>
          </a:p>
        </p:txBody>
      </p:sp>
      <p:sp>
        <p:nvSpPr>
          <p:cNvPr id="7" name="Текст 6"/>
          <p:cNvSpPr>
            <a:spLocks noGrp="1"/>
          </p:cNvSpPr>
          <p:nvPr>
            <p:ph type="body" idx="1"/>
          </p:nvPr>
        </p:nvSpPr>
        <p:spPr>
          <a:xfrm>
            <a:off x="5369766" y="2523954"/>
            <a:ext cx="3671153" cy="576263"/>
          </a:xfrm>
        </p:spPr>
        <p:txBody>
          <a:bodyPr/>
          <a:lstStyle/>
          <a:p>
            <a:r>
              <a:rPr lang="ru-RU" sz="1600" b="1" dirty="0"/>
              <a:t>Общероссийская общественная организация «Ассоциация медицинских сестер России»</a:t>
            </a:r>
          </a:p>
        </p:txBody>
      </p:sp>
      <p:sp>
        <p:nvSpPr>
          <p:cNvPr id="3" name="Объект 2"/>
          <p:cNvSpPr>
            <a:spLocks noGrp="1"/>
          </p:cNvSpPr>
          <p:nvPr>
            <p:ph sz="half" idx="2"/>
          </p:nvPr>
        </p:nvSpPr>
        <p:spPr>
          <a:xfrm>
            <a:off x="5167843" y="3100215"/>
            <a:ext cx="4807432" cy="2822748"/>
          </a:xfrm>
        </p:spPr>
        <p:txBody>
          <a:bodyPr/>
          <a:lstStyle/>
          <a:p>
            <a:r>
              <a:rPr lang="ru-RU" dirty="0"/>
              <a:t>191002, Санкт-Петербург, Загородный пр. 14, литер А, пом. 15Н</a:t>
            </a:r>
          </a:p>
          <a:p>
            <a:r>
              <a:rPr lang="ru-RU" dirty="0"/>
              <a:t>Тел. +7 (812) 315-00-26</a:t>
            </a:r>
          </a:p>
          <a:p>
            <a:r>
              <a:rPr lang="ru-RU" dirty="0"/>
              <a:t>Т/ф. +7 (812) 575-80-51</a:t>
            </a:r>
          </a:p>
          <a:p>
            <a:r>
              <a:rPr lang="en-US" dirty="0"/>
              <a:t>E-mail: </a:t>
            </a:r>
            <a:r>
              <a:rPr lang="en-US" dirty="0">
                <a:hlinkClick r:id="rId3"/>
              </a:rPr>
              <a:t>RNA@medsestre.ru</a:t>
            </a:r>
            <a:endParaRPr lang="en-US" dirty="0"/>
          </a:p>
          <a:p>
            <a:r>
              <a:rPr lang="en-US" dirty="0"/>
              <a:t>Web site </a:t>
            </a:r>
            <a:r>
              <a:rPr lang="en-US" dirty="0">
                <a:hlinkClick r:id="rId4"/>
              </a:rPr>
              <a:t>www.medsestre.ru</a:t>
            </a:r>
            <a:r>
              <a:rPr lang="en-US" dirty="0"/>
              <a:t> </a:t>
            </a:r>
            <a:endParaRPr lang="ru-RU" dirty="0"/>
          </a:p>
        </p:txBody>
      </p:sp>
      <p:pic>
        <p:nvPicPr>
          <p:cNvPr id="5122" name="Picture 2"/>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tretch>
            <a:fillRect/>
          </a:stretch>
        </p:blipFill>
        <p:spPr bwMode="auto">
          <a:xfrm>
            <a:off x="513984" y="2280589"/>
            <a:ext cx="4431693" cy="2952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Natasha\Documents\Мои документы\РАМС\КОНФЕРЕНЦИИ МАТЕРИАЛЫ\ОТЧЕТНО-ВЫБОРНАЯ КОНФЕРЕНЦИЯ\ПРЕЗЕНТАЦИИ ГОТОВЫЕ\rotate.gif"/>
          <p:cNvPicPr>
            <a:picLocks noChangeAspect="1" noChangeArrowheads="1" noCrop="1"/>
          </p:cNvPicPr>
          <p:nvPr/>
        </p:nvPicPr>
        <p:blipFill>
          <a:blip r:embed="rId6" cstate="print">
            <a:extLst>
              <a:ext uri="{28A0092B-C50C-407E-A947-70E740481C1C}">
                <a14:useLocalDpi xmlns:a14="http://schemas.microsoft.com/office/drawing/2010/main"/>
              </a:ext>
            </a:extLst>
          </a:blip>
          <a:srcRect/>
          <a:stretch>
            <a:fillRect/>
          </a:stretch>
        </p:blipFill>
        <p:spPr bwMode="auto">
          <a:xfrm>
            <a:off x="8634850" y="2288084"/>
            <a:ext cx="812137" cy="81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8988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27586" y="350837"/>
            <a:ext cx="9998901" cy="922115"/>
          </a:xfrm>
        </p:spPr>
        <p:txBody>
          <a:bodyPr>
            <a:noAutofit/>
          </a:bodyPr>
          <a:lstStyle/>
          <a:p>
            <a:pPr eaLnBrk="1" hangingPunct="1"/>
            <a:r>
              <a:rPr lang="ru-RU" dirty="0" smtClean="0">
                <a:solidFill>
                  <a:srgbClr val="C00000"/>
                </a:solidFill>
              </a:rPr>
              <a:t>Нормативные акты по разработке профстандартов</a:t>
            </a:r>
          </a:p>
        </p:txBody>
      </p:sp>
      <p:sp>
        <p:nvSpPr>
          <p:cNvPr id="3075" name="Rectangle 3"/>
          <p:cNvSpPr>
            <a:spLocks noGrp="1" noChangeArrowheads="1"/>
          </p:cNvSpPr>
          <p:nvPr>
            <p:ph idx="1"/>
          </p:nvPr>
        </p:nvSpPr>
        <p:spPr>
          <a:xfrm>
            <a:off x="379106" y="1863504"/>
            <a:ext cx="10190923" cy="4425951"/>
          </a:xfrm>
        </p:spPr>
        <p:txBody>
          <a:bodyPr>
            <a:normAutofit/>
          </a:bodyPr>
          <a:lstStyle/>
          <a:p>
            <a:pPr eaLnBrk="1" hangingPunct="1">
              <a:buFontTx/>
              <a:buNone/>
            </a:pPr>
            <a:r>
              <a:rPr lang="ru-RU" sz="2700" dirty="0" smtClean="0"/>
              <a:t>	Правила разработки, утверждения и применения профессиональных стандартов, утвержденные постановлением Правительства РФ от 22 января 2013 г. № 23 и … </a:t>
            </a:r>
          </a:p>
        </p:txBody>
      </p:sp>
      <p:pic>
        <p:nvPicPr>
          <p:cNvPr id="57346" name="Picture 2" descr="http://mszn27.ru/sites/files/mszn/imagecache/img_250x250/picture/2013/4639.png"/>
          <p:cNvPicPr>
            <a:picLocks noChangeAspect="1" noChangeArrowheads="1"/>
          </p:cNvPicPr>
          <p:nvPr/>
        </p:nvPicPr>
        <p:blipFill>
          <a:blip r:embed="rId2" cstate="screen"/>
          <a:srcRect/>
          <a:stretch>
            <a:fillRect/>
          </a:stretch>
        </p:blipFill>
        <p:spPr bwMode="auto">
          <a:xfrm>
            <a:off x="6576059" y="3276239"/>
            <a:ext cx="4097007" cy="31100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screen"/>
          <a:srcRect/>
          <a:stretch>
            <a:fillRect/>
          </a:stretch>
        </p:blipFill>
        <p:spPr bwMode="auto">
          <a:xfrm>
            <a:off x="1639212" y="0"/>
            <a:ext cx="6182802" cy="612865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screen"/>
          <a:srcRect/>
          <a:stretch>
            <a:fillRect/>
          </a:stretch>
        </p:blipFill>
        <p:spPr bwMode="auto">
          <a:xfrm>
            <a:off x="0" y="2024002"/>
            <a:ext cx="11100731" cy="2902484"/>
          </a:xfrm>
          <a:prstGeom prst="rect">
            <a:avLst/>
          </a:prstGeom>
          <a:noFill/>
          <a:ln w="9525">
            <a:noFill/>
            <a:miter lim="800000"/>
            <a:headEnd/>
            <a:tailEnd/>
          </a:ln>
        </p:spPr>
      </p:pic>
      <p:sp>
        <p:nvSpPr>
          <p:cNvPr id="5" name="Стрелка вверх 4"/>
          <p:cNvSpPr/>
          <p:nvPr/>
        </p:nvSpPr>
        <p:spPr>
          <a:xfrm>
            <a:off x="1367917" y="5229200"/>
            <a:ext cx="864096" cy="64807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
        <p:nvSpPr>
          <p:cNvPr id="6" name="Стрелка вверх 5"/>
          <p:cNvSpPr/>
          <p:nvPr/>
        </p:nvSpPr>
        <p:spPr>
          <a:xfrm>
            <a:off x="3384141" y="5229200"/>
            <a:ext cx="864096" cy="64807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
        <p:nvSpPr>
          <p:cNvPr id="7" name="Стрелка вверх 6"/>
          <p:cNvSpPr/>
          <p:nvPr/>
        </p:nvSpPr>
        <p:spPr>
          <a:xfrm>
            <a:off x="6264461" y="5229200"/>
            <a:ext cx="864096" cy="64807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a:endParaRPr lang="ru-RU"/>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408&quot;&gt;&lt;property id=&quot;20148&quot; value=&quot;5&quot;/&gt;&lt;property id=&quot;20300&quot; value=&quot;Slide 2 - &amp;quot;Ассоциация медицинских сестер России (РАМС)&amp;quot;&quot;/&gt;&lt;property id=&quot;20307&quot; value=&quot;311&quot;/&gt;&lt;/object&gt;&lt;object type=&quot;3&quot; unique_id=&quot;10410&quot;&gt;&lt;property id=&quot;20148&quot; value=&quot;5&quot;/&gt;&lt;property id=&quot;20300&quot; value=&quot;Slide 3 - &amp;quot;Цели развития и совершенствования подготовки сестринских и акушерских кадров&amp;quot;&quot;/&gt;&lt;property id=&quot;20307&quot; value=&quot;313&quot;/&gt;&lt;/object&gt;&lt;object type=&quot;3&quot; unique_id=&quot;10411&quot;&gt;&lt;property id=&quot;20148&quot; value=&quot;5&quot;/&gt;&lt;property id=&quot;20300&quot; value=&quot;Slide 4&quot;/&gt;&lt;property id=&quot;20307&quot; value=&quot;314&quot;/&gt;&lt;/object&gt;&lt;object type=&quot;3&quot; unique_id=&quot;10413&quot;&gt;&lt;property id=&quot;20148&quot; value=&quot;5&quot;/&gt;&lt;property id=&quot;20300&quot; value=&quot;Slide 13 - &amp;quot;Опыт первых мероприятий РАМС, аккредитованных в системе НМО. Содержание.&amp;quot;&quot;/&gt;&lt;property id=&quot;20307&quot; value=&quot;316&quot;/&gt;&lt;/object&gt;&lt;object type=&quot;3&quot; unique_id=&quot;10414&quot;&gt;&lt;property id=&quot;20148&quot; value=&quot;5&quot;/&gt;&lt;property id=&quot;20300&quot; value=&quot;Slide 14 - &amp;quot;Опыт первых мероприятий РАМС, аккредитованных в системе НМО. Содержание.&amp;quot;&quot;/&gt;&lt;property id=&quot;20307&quot; value=&quot;317&quot;/&gt;&lt;/object&gt;&lt;object type=&quot;3&quot; unique_id=&quot;10415&quot;&gt;&lt;property id=&quot;20148&quot; value=&quot;5&quot;/&gt;&lt;property id=&quot;20300&quot; value=&quot;Slide 15 - &amp;quot;Конференции, аккредитованные в системе НМО по специальности «Управление сестринской деятельностью»&amp;quot;&quot;/&gt;&lt;property id=&quot;20307&quot; value=&quot;318&quot;/&gt;&lt;/object&gt;&lt;object type=&quot;3&quot; unique_id=&quot;10416&quot;&gt;&lt;property id=&quot;20148&quot; value=&quot;5&quot;/&gt;&lt;property id=&quot;20300&quot; value=&quot;Slide 16 - &amp;quot;Учебные мероприятия в рамках НМО для сестринского персонала. Вопросы. &amp;quot;&quot;/&gt;&lt;property id=&quot;20307&quot; value=&quot;319&quot;/&gt;&lt;/object&gt;&lt;object type=&quot;3&quot; unique_id=&quot;10417&quot;&gt;&lt;property id=&quot;20148&quot; value=&quot;5&quot;/&gt;&lt;property id=&quot;20300&quot; value=&quot;Slide 17 - &amp;quot;Учебные мероприятия в рамках НМО для сестринского персонала. Вопросы. &amp;quot;&quot;/&gt;&lt;property id=&quot;20307&quot; value=&quot;320&quot;/&gt;&lt;/object&gt;&lt;object type=&quot;3&quot; unique_id=&quot;10418&quot;&gt;&lt;property id=&quot;20148&quot; value=&quot;5&quot;/&gt;&lt;property id=&quot;20300&quot; value=&quot;Slide 18 - &amp;quot;Благодарю за внимание!&amp;quot;&quot;/&gt;&lt;property id=&quot;20307&quot; value=&quot;321&quot;/&gt;&lt;/object&gt;&lt;object type=&quot;3&quot; unique_id=&quot;10584&quot;&gt;&lt;property id=&quot;20148&quot; value=&quot;5&quot;/&gt;&lt;property id=&quot;20300&quot; value=&quot;Slide 5 - &amp;quot;Аккредитация &amp;quot;&quot;/&gt;&lt;property id=&quot;20307&quot; value=&quot;323&quot;/&gt;&lt;/object&gt;&lt;object type=&quot;3&quot; unique_id=&quot;10585&quot;&gt;&lt;property id=&quot;20148&quot; value=&quot;5&quot;/&gt;&lt;property id=&quot;20300&quot; value=&quot;Slide 6&quot;/&gt;&lt;property id=&quot;20307&quot; value=&quot;324&quot;/&gt;&lt;/object&gt;&lt;object type=&quot;3&quot; unique_id=&quot;10586&quot;&gt;&lt;property id=&quot;20148&quot; value=&quot;5&quot;/&gt;&lt;property id=&quot;20300&quot; value=&quot;Slide 7&quot;/&gt;&lt;property id=&quot;20307&quot; value=&quot;326&quot;/&gt;&lt;/object&gt;&lt;object type=&quot;3&quot; unique_id=&quot;10587&quot;&gt;&lt;property id=&quot;20148&quot; value=&quot;5&quot;/&gt;&lt;property id=&quot;20300&quot; value=&quot;Slide 8&quot;/&gt;&lt;property id=&quot;20307&quot; value=&quot;329&quot;/&gt;&lt;/object&gt;&lt;object type=&quot;3&quot; unique_id=&quot;10588&quot;&gt;&lt;property id=&quot;20148&quot; value=&quot;5&quot;/&gt;&lt;property id=&quot;20300&quot; value=&quot;Slide 9 - &amp;quot;Приказ Минздрава России от 25.02.2016 N 127н&amp;#x0D;&amp;#x0A;&amp;quot;Об утверждении сроков и этапов аккредитации специалистов….&amp;quot;&quot;/&gt;&lt;property id=&quot;20307&quot; value=&quot;330&quot;/&gt;&lt;/object&gt;&lt;object type=&quot;3&quot; unique_id=&quot;10589&quot;&gt;&lt;property id=&quot;20148&quot; value=&quot;5&quot;/&gt;&lt;property id=&quot;20300&quot; value=&quot;Slide 10 - &amp;quot;НМО&amp;quot;&quot;/&gt;&lt;property id=&quot;20307&quot; value=&quot;331&quot;/&gt;&lt;/object&gt;&lt;object type=&quot;3&quot; unique_id=&quot;10590&quot;&gt;&lt;property id=&quot;20148&quot; value=&quot;5&quot;/&gt;&lt;property id=&quot;20300&quot; value=&quot;Slide 11 - &amp;quot;Новая модель – непрерывного медицинского образования&amp;quot;&quot;/&gt;&lt;property id=&quot;20307&quot; value=&quot;322&quot;/&gt;&lt;/object&gt;&lt;object type=&quot;3&quot; unique_id=&quot;10591&quot;&gt;&lt;property id=&quot;20148&quot; value=&quot;5&quot;/&gt;&lt;property id=&quot;20300&quot; value=&quot;Slide 12 - &amp;quot;Какие образовательные мероприятия и материалы предлагаются по НМО&amp;quot;&quot;/&gt;&lt;property id=&quot;20307&quot; value=&quot;332&quot;/&gt;&lt;/object&gt;&lt;/object&gt;&lt;/object&gt;&lt;/database&gt;"/>
  <p:tag name="SECTOMILLISECCONVERTED" val="1"/>
</p:tagLst>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Шаблон презентации" id="{CBD39CA2-7E49-4777-8855-D296423F3BE8}" vid="{52318108-2B9D-4D03-A2C6-69B61A705D7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10.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11.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12.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5.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16.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17.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18.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19.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2.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20.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21.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2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3.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4.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3.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4.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5.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6.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7.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9.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2459</TotalTime>
  <Words>2512</Words>
  <Application>Microsoft Office PowerPoint</Application>
  <PresentationFormat>Широкоэкранный</PresentationFormat>
  <Paragraphs>374</Paragraphs>
  <Slides>61</Slides>
  <Notes>20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61</vt:i4>
      </vt:variant>
    </vt:vector>
  </HeadingPairs>
  <TitlesOfParts>
    <vt:vector size="70" baseType="lpstr">
      <vt:lpstr>Arial</vt:lpstr>
      <vt:lpstr>Calibri</vt:lpstr>
      <vt:lpstr>LatoWeb</vt:lpstr>
      <vt:lpstr>Monotype Corsiva</vt:lpstr>
      <vt:lpstr>Times New Roman</vt:lpstr>
      <vt:lpstr>Trebuchet MS</vt:lpstr>
      <vt:lpstr>Wingdings</vt:lpstr>
      <vt:lpstr>Wingdings 3</vt:lpstr>
      <vt:lpstr>Грань</vt:lpstr>
      <vt:lpstr>Презентация PowerPoint</vt:lpstr>
      <vt:lpstr>Трудовой Кодекс</vt:lpstr>
      <vt:lpstr>Трудовой Кодекс</vt:lpstr>
      <vt:lpstr>Трудовой Кодекс</vt:lpstr>
      <vt:lpstr>Трудовой Кодекс</vt:lpstr>
      <vt:lpstr>Презентация PowerPoint</vt:lpstr>
      <vt:lpstr>Нормативные акты по разработке профстандартов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Цели развития и совершенствования подготовки сестринских и акушерских кадров</vt:lpstr>
      <vt:lpstr>Презентация PowerPoint</vt:lpstr>
      <vt:lpstr>Аккредитация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Приказ Минздрава России от 25.02.2016 N 127н "Об утверждении сроков и этапов аккредитации специалистов….</vt:lpstr>
      <vt:lpstr>Модель непрерывного медицинского образования</vt:lpstr>
      <vt:lpstr>Медицинская сестра проходит обучение на циклах образовательных организаций</vt:lpstr>
      <vt:lpstr>Презентация PowerPoint</vt:lpstr>
      <vt:lpstr>Презентация PowerPoint</vt:lpstr>
      <vt:lpstr>Презентация PowerPoint</vt:lpstr>
      <vt:lpstr>Медицинская сестра участвует в аккредитованных мероприятиях</vt:lpstr>
      <vt:lpstr>Изучение аккредитованных учебных модулей</vt:lpstr>
      <vt:lpstr>Планирование участия в НМО – 14 кредитов</vt:lpstr>
      <vt:lpstr>Образовательные мероприятия и материалы Ассоциаций</vt:lpstr>
      <vt:lpstr>Презентация PowerPoint</vt:lpstr>
      <vt:lpstr>Презентация PowerPoint</vt:lpstr>
      <vt:lpstr>Презентация PowerPoint</vt:lpstr>
      <vt:lpstr>Презентация PowerPoint</vt:lpstr>
      <vt:lpstr>Презентация PowerPoint</vt:lpstr>
      <vt:lpstr>Аккредитованные электронные модули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Forum of National Nursing and Midwifery Associations     18th Annual Meeting  Riga, 8th of April, 2015   Report from Steering Committee</dc:title>
  <dc:creator>кей</dc:creator>
  <cp:lastModifiedBy>user</cp:lastModifiedBy>
  <cp:revision>192</cp:revision>
  <dcterms:created xsi:type="dcterms:W3CDTF">2015-02-27T12:05:39Z</dcterms:created>
  <dcterms:modified xsi:type="dcterms:W3CDTF">2018-04-11T15:04:48Z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