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62" r:id="rId7"/>
    <p:sldId id="278" r:id="rId8"/>
    <p:sldId id="270" r:id="rId9"/>
    <p:sldId id="267" r:id="rId10"/>
    <p:sldId id="264" r:id="rId11"/>
    <p:sldId id="275" r:id="rId12"/>
    <p:sldId id="265" r:id="rId13"/>
    <p:sldId id="280" r:id="rId14"/>
    <p:sldId id="266" r:id="rId15"/>
    <p:sldId id="271" r:id="rId16"/>
    <p:sldId id="260" r:id="rId17"/>
    <p:sldId id="272" r:id="rId18"/>
    <p:sldId id="279" r:id="rId19"/>
    <p:sldId id="277" r:id="rId20"/>
    <p:sldId id="261" r:id="rId21"/>
    <p:sldId id="273" r:id="rId22"/>
    <p:sldId id="274" r:id="rId23"/>
    <p:sldId id="276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81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операционные гинекологического профиля</c:v>
                </c:pt>
                <c:pt idx="1">
                  <c:v>экстренная операционная</c:v>
                </c:pt>
                <c:pt idx="2">
                  <c:v>операционные хирургического профиля</c:v>
                </c:pt>
                <c:pt idx="3">
                  <c:v>операционные травматологического профиля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0.18</c:v>
                </c:pt>
                <c:pt idx="2">
                  <c:v>0.19</c:v>
                </c:pt>
                <c:pt idx="3" formatCode="0.0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D196-A59D-4544-82DF-6947142836F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826A-3068-47DA-A076-5CB8EDD90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5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6A-3068-47DA-A076-5CB8EDD905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1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6A-3068-47DA-A076-5CB8EDD905F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6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B1FD-81C0-46D3-83DC-8E8448D0C3C1}" type="datetime1">
              <a:rPr lang="ru-RU" smtClean="0"/>
              <a:t>12.10.2017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62B8-26CB-4CE9-9681-DFA901212666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EC37-88D3-4A7F-962B-C774656567FB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69BC-D6FC-490D-A630-85BAD0176FDD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B57A-5770-41E2-8172-FCFE91DE3449}" type="datetime1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5488-B825-4AA8-8E08-63065EA1B451}" type="datetime1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58F3-C7FF-4D71-97C2-AAE1DA2D56B5}" type="datetime1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D834-3516-4E24-A412-61A51460D3C6}" type="datetime1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4AAC-626D-49A3-851B-B74E60D135D3}" type="datetime1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C8D4-53D7-45A0-AB2E-4703DA2CB829}" type="datetime1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1EA3-EC09-4230-8ED4-C863F1AA8CE6}" type="datetime1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1FB87F-7CDC-4096-962D-40720D75B76A}" type="datetime1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623604"/>
            <a:ext cx="3704456" cy="100811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 А.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Баранова, 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старшая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медицинская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сестра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«ГКБ имени С. С. Юдина ДЗМ»</a:t>
            </a:r>
          </a:p>
          <a:p>
            <a:pPr algn="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134" y="1772816"/>
            <a:ext cx="8136904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ИНФЕКЦИОННАЯ БЕЗОПАСНОСТЬ ПРИ ПРОВЕДЕНИИ ПРЯМОЙ ЛАРИНГОСКОПИИ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ru-RU" sz="2400" b="1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ea typeface="Calibri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68" y="3499604"/>
            <a:ext cx="2830012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На главну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462744"/>
            <a:ext cx="4773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55" y="462744"/>
            <a:ext cx="6821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Нормативные документы.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8136904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СанПиН 2.1.3.2630 – 10 «Требования к организациям, осуществляющих медицинскую деятельность».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СП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3.1.3263-15 "Профилактика инфекционных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заболеваний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 эндоскопических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вмешательствах».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МУ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3.1.3420-17 "Обеспечение эпидемиологической безопасности нестерильных эндоскопических вмешательств на желудочно-кишечном тракте и дыхательных путях"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Инструкция производителя.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________________________________________________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СанПиН 2.1.7.2790-10 «Санитарно-эпидемиологические требования к обращению с медицинскими отходами».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(для ИМН однократного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применения)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2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358" y="332656"/>
            <a:ext cx="88924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дезинфекции,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предстерилизационной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очистке и стерилизации изделий медицинского назначения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27784" y="1845162"/>
            <a:ext cx="6408712" cy="4572000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Медицинские изделия многократного применения подлежат последовательно: дезинфекции,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предстерилизационной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очистке, стерилизации, последующему хранению в условиях, исключающих вторичную контаминацию микроорганизмами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Изделия однократного применения после использования при манипуляциях у пациентов подлежат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обеззараживанию (обезвреживанию),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их повторное использование запрещается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5430"/>
          <a:stretch/>
        </p:blipFill>
        <p:spPr bwMode="auto">
          <a:xfrm>
            <a:off x="179512" y="2060848"/>
            <a:ext cx="224893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Обработка эндоскопического оборудования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1984"/>
            <a:ext cx="305402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3702138" y="2276872"/>
            <a:ext cx="504056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Предстерилизационная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очистка, совмещенная с дезинфекцией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2138" y="1594540"/>
            <a:ext cx="5040561" cy="454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Предварительная очистка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5507" y="3234921"/>
            <a:ext cx="5040559" cy="482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 или стерилизация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2135" y="3933056"/>
            <a:ext cx="5040563" cy="1604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Идентификационный номер  эндоскопа, используемого в ходе медицинского вмешательства указывается в протоколе эндоскопического вмешательства, журнале учета операций в стационаре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717035" y="5733256"/>
            <a:ext cx="5040559" cy="616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цикл обработки эндоскопов фиксируется в журнале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4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 обработки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707904" y="2240856"/>
            <a:ext cx="4978896" cy="378247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Жесткие эндоскопы для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исследования ЛОР-органов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(риноскопы,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ларингоскопы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отоскопы и др.) на заключительном этапе обработки также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могут подвергаться ДВУ или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стерилизации.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3" y="1916832"/>
            <a:ext cx="2811240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Рекомендации производителей по обработке ларингоскопов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1447800"/>
            <a:ext cx="5112568" cy="4572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дезинфекция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клинков в растворе химических средств за исключением средств на основе перекиси водорода и гипохлорита натрия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стерилизация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в автоклаве при  температуре до 138º С, 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стерилизация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окисью этилена, низкотемпературную стерилизацию </a:t>
            </a: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Steris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® или </a:t>
            </a:r>
            <a:r>
              <a:rPr lang="en-US" sz="2400" dirty="0" err="1">
                <a:latin typeface="Arial" pitchFamily="34" charset="0"/>
                <a:ea typeface="Calibri"/>
                <a:cs typeface="Arial" pitchFamily="34" charset="0"/>
              </a:rPr>
              <a:t>Sterrad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®.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3" t="10471" r="41364" b="2535"/>
          <a:stretch/>
        </p:blipFill>
        <p:spPr bwMode="auto">
          <a:xfrm>
            <a:off x="654908" y="1484784"/>
            <a:ext cx="2052758" cy="51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4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87" y="116632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Идентификация клинков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81887" y="908720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анестезиология</a:t>
            </a:r>
          </a:p>
          <a:p>
            <a:pPr marL="0" indent="0" algn="ctr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реанимация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9"/>
          <a:stretch/>
        </p:blipFill>
        <p:spPr bwMode="auto">
          <a:xfrm>
            <a:off x="1710174" y="1268760"/>
            <a:ext cx="605986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b="21523"/>
          <a:stretch/>
        </p:blipFill>
        <p:spPr bwMode="auto">
          <a:xfrm>
            <a:off x="1710174" y="4437112"/>
            <a:ext cx="6110939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1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77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Дезинфекция тубуса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r="51747" b="4392"/>
          <a:stretch/>
        </p:blipFill>
        <p:spPr bwMode="auto">
          <a:xfrm>
            <a:off x="254825" y="1099633"/>
            <a:ext cx="12102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653354" y="1412776"/>
            <a:ext cx="4212664" cy="184685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Протирание салфеткой, смоченной дезинфицирующим средством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904" y="3429000"/>
            <a:ext cx="7974552" cy="1071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инструкции по применению дезинфицирующего средства в концентрации по режиму вирусной инфекции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79633"/>
            <a:ext cx="282131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13507"/>
          <a:stretch/>
        </p:blipFill>
        <p:spPr bwMode="auto">
          <a:xfrm>
            <a:off x="2339752" y="4815785"/>
            <a:ext cx="4479494" cy="169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7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Инструкция по обработке клинков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64" y="3032736"/>
            <a:ext cx="255970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4800600"/>
            <a:ext cx="32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64" y="1340768"/>
            <a:ext cx="255970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6501" r="19690" b="14669"/>
          <a:stretch/>
        </p:blipFill>
        <p:spPr bwMode="auto">
          <a:xfrm>
            <a:off x="5410239" y="4869160"/>
            <a:ext cx="260153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3522"/>
            <a:ext cx="330950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Стерилизация или ДВУ?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7856464"/>
              </p:ext>
            </p:extLst>
          </p:nvPr>
        </p:nvGraphicFramePr>
        <p:xfrm>
          <a:off x="611559" y="1268760"/>
          <a:ext cx="8075241" cy="511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4737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Стерилизация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ДВУ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7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Срок хранения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до года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Arial" pitchFamily="34" charset="0"/>
                          <a:cs typeface="Arial" pitchFamily="34" charset="0"/>
                        </a:rPr>
                        <a:t>3-е суток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2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Контроль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индикатор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4-6 классов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тест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полоски к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дез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. средству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2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Трудозатраты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анестезиста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нет (проводится в ЦСО)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есть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18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Отведенная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зона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в помещении для дезинфекции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18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Дополнительные емкости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(для ДВУ и отмывания от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дез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. средства)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2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деконтаминации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бронхоскопа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2619" y="1484784"/>
            <a:ext cx="77724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            тест 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     герметичность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после ДВУ хранение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асептических  условиях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9"/>
          <a:stretch/>
        </p:blipFill>
        <p:spPr bwMode="auto">
          <a:xfrm>
            <a:off x="6228184" y="1230434"/>
            <a:ext cx="258884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3" t="26015" r="25070" b="5959"/>
          <a:stretch/>
        </p:blipFill>
        <p:spPr bwMode="auto">
          <a:xfrm>
            <a:off x="6217812" y="4883219"/>
            <a:ext cx="258884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32706" y="2569009"/>
            <a:ext cx="4680000" cy="236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t="20514" r="19199" b="24444"/>
          <a:stretch/>
        </p:blipFill>
        <p:spPr bwMode="auto">
          <a:xfrm>
            <a:off x="6228184" y="3068490"/>
            <a:ext cx="258884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2162" y="5371475"/>
            <a:ext cx="3382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цикл обработки </a:t>
            </a: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фиксируется в журнале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9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Прямая ларингоскопия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фото к презе день медика\осмотр гортан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4076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к презе день медика\ларинг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629"/>
          <a:stretch/>
        </p:blipFill>
        <p:spPr bwMode="auto">
          <a:xfrm>
            <a:off x="5292080" y="3356992"/>
            <a:ext cx="3562350" cy="32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37283" y="1628800"/>
            <a:ext cx="4244008" cy="1008111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разновидность эндоскопии  при которой проводится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визуальное исследование гортани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3226" y="4784176"/>
            <a:ext cx="4944838" cy="1008111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при помощи ларингоскопа  вводят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гортань и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трахею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интубационную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трубку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для проведения анестезии и ИВЛ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>
                <a:shade val="80000"/>
                <a:satMod val="155000"/>
              </a:schemeClr>
            </a:gs>
            <a:gs pos="100000">
              <a:schemeClr val="bg1">
                <a:tint val="95000"/>
                <a:satMod val="20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Дезинфекция клинков однократного применения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1527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4283968" y="1543864"/>
            <a:ext cx="4320480" cy="648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ОБЕЗЗАРАЖИВАНИЕ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852936"/>
            <a:ext cx="4320480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 В ОДНОРАЗОВУЮ УПАКОВКУ ЖЕЛТОГО ЦВЕТА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431000"/>
            <a:ext cx="4320480" cy="1086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ТРАНСПОРТИРОВКА В КОМНАТУ ВРЕМЕННОГО ХРАНЕНИЯ МЕДИЦИНСКИХ ОТХОДОВ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КЛАССА Б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6444208" y="2191938"/>
            <a:ext cx="0" cy="660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7" idx="0"/>
          </p:cNvCxnSpPr>
          <p:nvPr/>
        </p:nvCxnSpPr>
        <p:spPr>
          <a:xfrm>
            <a:off x="6444208" y="3501008"/>
            <a:ext cx="0" cy="9299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22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Наркозная карта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t="8310" r="2904" b="45970"/>
          <a:stretch/>
        </p:blipFill>
        <p:spPr bwMode="auto">
          <a:xfrm>
            <a:off x="286976" y="1772816"/>
            <a:ext cx="8636302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4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F2123"/>
                </a:solidFill>
                <a:latin typeface="Arial" pitchFamily="34" charset="0"/>
                <a:cs typeface="Arial" pitchFamily="34" charset="0"/>
              </a:rPr>
              <a:t>Журнал учета анестезий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 r="2794" b="2517"/>
          <a:stretch/>
        </p:blipFill>
        <p:spPr bwMode="auto">
          <a:xfrm rot="10800000">
            <a:off x="323528" y="1628800"/>
            <a:ext cx="846503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6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Журнал движения больных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5" r="3338"/>
          <a:stretch/>
        </p:blipFill>
        <p:spPr bwMode="auto">
          <a:xfrm>
            <a:off x="755576" y="1124744"/>
            <a:ext cx="770747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ыводы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44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Д</a:t>
            </a:r>
            <a:r>
              <a:rPr lang="ru-RU" dirty="0" err="1" smtClean="0"/>
              <a:t>еконтаминация</a:t>
            </a:r>
            <a:r>
              <a:rPr lang="ru-RU" dirty="0" smtClean="0"/>
              <a:t>  </a:t>
            </a:r>
            <a:r>
              <a:rPr lang="ru-RU" dirty="0"/>
              <a:t>ларингоскопов  согласно  новым санитарным правилам </a:t>
            </a:r>
            <a:r>
              <a:rPr lang="ru-RU" dirty="0" smtClean="0"/>
              <a:t>позволила: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совершенствовать </a:t>
            </a:r>
            <a:r>
              <a:rPr lang="ru-RU" dirty="0"/>
              <a:t>систему профилактики инфекций, связанных с </a:t>
            </a:r>
            <a:r>
              <a:rPr lang="ru-RU" dirty="0" smtClean="0"/>
              <a:t>оказанием медицинской помощи;</a:t>
            </a:r>
          </a:p>
          <a:p>
            <a:endParaRPr lang="ru-RU" dirty="0"/>
          </a:p>
          <a:p>
            <a:r>
              <a:rPr lang="ru-RU" dirty="0" smtClean="0"/>
              <a:t> отследить </a:t>
            </a:r>
            <a:r>
              <a:rPr lang="ru-RU" dirty="0"/>
              <a:t>движение  многоразовых клинков ларингоскопа в случае возникновения осложнений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повысить </a:t>
            </a:r>
            <a:r>
              <a:rPr lang="ru-RU" dirty="0"/>
              <a:t>безопасность пациентов и медицинского персонала при </a:t>
            </a:r>
            <a:r>
              <a:rPr lang="ru-RU" dirty="0" smtClean="0"/>
              <a:t>проведении прямой  </a:t>
            </a:r>
            <a:r>
              <a:rPr lang="ru-RU" dirty="0"/>
              <a:t>ларингоскопии.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6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ЗА</a:t>
            </a:r>
          </a:p>
          <a:p>
            <a:pPr marL="0" indent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7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72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клинков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75586" y="6670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тип Макинтош</a:t>
            </a:r>
          </a:p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тип Миллер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тип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МакКой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6" y="2205024"/>
            <a:ext cx="2241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4"/>
          <a:stretch/>
        </p:blipFill>
        <p:spPr bwMode="auto">
          <a:xfrm>
            <a:off x="2951624" y="2996952"/>
            <a:ext cx="279796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b="9963"/>
          <a:stretch/>
        </p:blipFill>
        <p:spPr bwMode="auto">
          <a:xfrm>
            <a:off x="6107751" y="3933056"/>
            <a:ext cx="262486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Оборудование для трудной интубации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3391" y="1268760"/>
            <a:ext cx="8424936" cy="527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</a:p>
          <a:p>
            <a:pPr marL="0" indent="0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видео ларингоскоп</a:t>
            </a:r>
          </a:p>
          <a:p>
            <a:pPr marL="0" indent="0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интубационный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эндоскоп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 smtClean="0"/>
              <a:t>                                          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интубационный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фиброскоп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или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бронхоскоп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25034" r="7600" b="9512"/>
          <a:stretch/>
        </p:blipFill>
        <p:spPr bwMode="auto">
          <a:xfrm>
            <a:off x="539366" y="1340768"/>
            <a:ext cx="268206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8" y="3102104"/>
            <a:ext cx="256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9735"/>
          <a:stretch/>
        </p:blipFill>
        <p:spPr bwMode="auto">
          <a:xfrm>
            <a:off x="598272" y="4869160"/>
            <a:ext cx="249561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6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ГБУЗ «ГКБ имени С. С.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 ДЗМ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Общее количество коек – 1352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Количество анестезиологических пособий в год – 24345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Количество анестезий с интубацией трахеи - 5515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 b="18961"/>
          <a:stretch/>
        </p:blipFill>
        <p:spPr bwMode="auto">
          <a:xfrm>
            <a:off x="1547664" y="3582742"/>
            <a:ext cx="609790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6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Применение прямой  ларингоскопии в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ГБУЗ «ГКБ имени  С. С. Юдина ДЗМ»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0300964"/>
              </p:ext>
            </p:extLst>
          </p:nvPr>
        </p:nvGraphicFramePr>
        <p:xfrm>
          <a:off x="539552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3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76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Определение инфекционного риска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 проведении ларингоскопии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064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Промежуточный риск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устройства находящиеся в контакте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                               с неповрежденной слизистой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                               подлежат ДВУ или стерилизации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Нестерильные  вмешательства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эндоскоп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вводится через естественные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                      пути, в норме содержащие собственную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                      микрофлору.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10091" r="72124" b="76358"/>
          <a:stretch/>
        </p:blipFill>
        <p:spPr bwMode="auto">
          <a:xfrm>
            <a:off x="388416" y="1525997"/>
            <a:ext cx="315532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7714"/>
            <a:ext cx="20764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5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ИСМП при проведении ларингоскопии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352928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Заболевания дыхательных путей (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Palatino Linotype"/>
                <a:cs typeface="Arial" pitchFamily="34" charset="0"/>
              </a:rPr>
              <a:t>ларингит,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Palatino Linotype"/>
                <a:cs typeface="Arial" pitchFamily="34" charset="0"/>
              </a:rPr>
              <a:t>фарингит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Palatino Linotype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Palatino Linotype"/>
                <a:cs typeface="Arial" pitchFamily="34" charset="0"/>
              </a:rPr>
              <a:t>трахеит и т.д. )</a:t>
            </a:r>
          </a:p>
          <a:p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Парентеральные вирусные  гепатиты</a:t>
            </a:r>
          </a:p>
          <a:p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ВИЧ – инфекция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78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Меры инфекционной безопасности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"/>
          <a:stretch/>
        </p:blipFill>
        <p:spPr bwMode="auto">
          <a:xfrm>
            <a:off x="6300192" y="1340768"/>
            <a:ext cx="20680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0" y="1308408"/>
            <a:ext cx="21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3" y="4759803"/>
            <a:ext cx="245733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1\Desktop\фото к презе день медика\интубация трахеи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6239" r="10771" b="6539"/>
          <a:stretch/>
        </p:blipFill>
        <p:spPr bwMode="auto">
          <a:xfrm>
            <a:off x="3059832" y="2924744"/>
            <a:ext cx="2810121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r="11285"/>
          <a:stretch/>
        </p:blipFill>
        <p:spPr bwMode="auto">
          <a:xfrm>
            <a:off x="308919" y="4759803"/>
            <a:ext cx="261963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31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3520</TotalTime>
  <Words>626</Words>
  <Application>Microsoft Office PowerPoint</Application>
  <PresentationFormat>Экран (4:3)</PresentationFormat>
  <Paragraphs>178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Palatino Linotype</vt:lpstr>
      <vt:lpstr>Perpetua</vt:lpstr>
      <vt:lpstr>Times New Roman</vt:lpstr>
      <vt:lpstr>Wingdings 2</vt:lpstr>
      <vt:lpstr>Справедливость</vt:lpstr>
      <vt:lpstr>ИНФЕКЦИОННАЯ БЕЗОПАСНОСТЬ ПРИ ПРОВЕДЕНИИ ПРЯМОЙ ЛАРИНГОСКОПИИ   </vt:lpstr>
      <vt:lpstr>Прямая ларингоскопия</vt:lpstr>
      <vt:lpstr>Виды клинков</vt:lpstr>
      <vt:lpstr>  Оборудование для трудной интубации</vt:lpstr>
      <vt:lpstr>ГБУЗ «ГКБ имени С. С. Юдина ДЗМ»</vt:lpstr>
      <vt:lpstr>Применение прямой  ларингоскопии в в ГБУЗ «ГКБ имени  С. С. Юдина ДЗМ»</vt:lpstr>
      <vt:lpstr>Определение инфекционного риска  при проведении ларингоскопии</vt:lpstr>
      <vt:lpstr>ИСМП при проведении ларингоскопии</vt:lpstr>
      <vt:lpstr>Меры инфекционной безопасности</vt:lpstr>
      <vt:lpstr> Нормативные документы. </vt:lpstr>
      <vt:lpstr> Требования к дезинфекции, предстерилизационной очистке и стерилизации изделий медицинского назначения</vt:lpstr>
      <vt:lpstr>Обработка эндоскопического оборудования</vt:lpstr>
      <vt:lpstr>Заключительный этап обработки</vt:lpstr>
      <vt:lpstr>Рекомендации производителей по обработке ларингоскопов</vt:lpstr>
      <vt:lpstr>Идентификация клинков</vt:lpstr>
      <vt:lpstr>Дезинфекция тубуса</vt:lpstr>
      <vt:lpstr>Инструкция по обработке клинков</vt:lpstr>
      <vt:lpstr>Стерилизация или ДВУ?</vt:lpstr>
      <vt:lpstr>Особенности деконтаминации бронхоскопа</vt:lpstr>
      <vt:lpstr>Дезинфекция клинков однократного применения</vt:lpstr>
      <vt:lpstr>Наркозная карта</vt:lpstr>
      <vt:lpstr>Журнал учета анестезий</vt:lpstr>
      <vt:lpstr>Журнал движения больных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ИНФЕКЦИОННАЯ БЕЗОПАСНОСТЬ ПРИ ПРОВЕДЕНИИ ПРЯМОЙ ЛАРИНГОСКОПИИ   </dc:title>
  <dc:creator>1</dc:creator>
  <cp:lastModifiedBy>Неврология1. Смс</cp:lastModifiedBy>
  <cp:revision>87</cp:revision>
  <dcterms:created xsi:type="dcterms:W3CDTF">2016-08-06T07:06:55Z</dcterms:created>
  <dcterms:modified xsi:type="dcterms:W3CDTF">2017-10-12T06:55:08Z</dcterms:modified>
</cp:coreProperties>
</file>