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6" r:id="rId3"/>
  </p:sldMasterIdLst>
  <p:notesMasterIdLst>
    <p:notesMasterId r:id="rId39"/>
  </p:notesMasterIdLst>
  <p:handoutMasterIdLst>
    <p:handoutMasterId r:id="rId40"/>
  </p:handoutMasterIdLst>
  <p:sldIdLst>
    <p:sldId id="320" r:id="rId4"/>
    <p:sldId id="258" r:id="rId5"/>
    <p:sldId id="361" r:id="rId6"/>
    <p:sldId id="362" r:id="rId7"/>
    <p:sldId id="306" r:id="rId8"/>
    <p:sldId id="307" r:id="rId9"/>
    <p:sldId id="314" r:id="rId10"/>
    <p:sldId id="311" r:id="rId11"/>
    <p:sldId id="312" r:id="rId12"/>
    <p:sldId id="313" r:id="rId13"/>
    <p:sldId id="308" r:id="rId14"/>
    <p:sldId id="315" r:id="rId15"/>
    <p:sldId id="317" r:id="rId16"/>
    <p:sldId id="316" r:id="rId17"/>
    <p:sldId id="343" r:id="rId18"/>
    <p:sldId id="349" r:id="rId19"/>
    <p:sldId id="364" r:id="rId20"/>
    <p:sldId id="366" r:id="rId21"/>
    <p:sldId id="340" r:id="rId22"/>
    <p:sldId id="354" r:id="rId23"/>
    <p:sldId id="360" r:id="rId24"/>
    <p:sldId id="341" r:id="rId25"/>
    <p:sldId id="344" r:id="rId26"/>
    <p:sldId id="342" r:id="rId27"/>
    <p:sldId id="350" r:id="rId28"/>
    <p:sldId id="358" r:id="rId29"/>
    <p:sldId id="359" r:id="rId30"/>
    <p:sldId id="355" r:id="rId31"/>
    <p:sldId id="346" r:id="rId32"/>
    <p:sldId id="356" r:id="rId33"/>
    <p:sldId id="347" r:id="rId34"/>
    <p:sldId id="348" r:id="rId35"/>
    <p:sldId id="339" r:id="rId36"/>
    <p:sldId id="367" r:id="rId37"/>
    <p:sldId id="286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65656"/>
    <a:srgbClr val="6E8CAE"/>
    <a:srgbClr val="547396"/>
    <a:srgbClr val="E4E4E4"/>
    <a:srgbClr val="E2E2E2"/>
    <a:srgbClr val="D9E1EB"/>
    <a:srgbClr val="E0E0E0"/>
    <a:srgbClr val="D0DAE6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868" autoAdjust="0"/>
  </p:normalViewPr>
  <p:slideViewPr>
    <p:cSldViewPr>
      <p:cViewPr varScale="1">
        <p:scale>
          <a:sx n="132" d="100"/>
          <a:sy n="132" d="100"/>
        </p:scale>
        <p:origin x="184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8320"/>
    </p:cViewPr>
  </p:sorterViewPr>
  <p:notesViewPr>
    <p:cSldViewPr>
      <p:cViewPr varScale="1">
        <p:scale>
          <a:sx n="62" d="100"/>
          <a:sy n="62" d="100"/>
        </p:scale>
        <p:origin x="334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notesMaster" Target="notesMasters/notesMaster1.xml"/><Relationship Id="rId57" Type="http://schemas.microsoft.com/office/2015/10/relationships/revisionInfo" Target="revisionInfo.xml"/><Relationship Id="rId40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B928C71-1A0C-4C73-89E3-AAF5CB9DA8F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40551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1FAE71-E838-4219-BF3D-0A3520202BD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29474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FAE71-E838-4219-BF3D-0A3520202BD2}" type="slidenum">
              <a:rPr lang="en-US" altLang="ru-RU" smtClean="0"/>
              <a:pPr/>
              <a:t>1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75588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FAE71-E838-4219-BF3D-0A3520202BD2}" type="slidenum">
              <a:rPr lang="en-US" altLang="ru-RU" smtClean="0"/>
              <a:pPr/>
              <a:t>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04441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тена, внутренний, мужчина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ED3FE0D9-6288-40DB-A66A-616CF0CDD6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5113" r="14899"/>
          <a:stretch/>
        </p:blipFill>
        <p:spPr>
          <a:xfrm>
            <a:off x="7152346" y="2539165"/>
            <a:ext cx="1745169" cy="1393891"/>
          </a:xfrm>
          <a:prstGeom prst="rect">
            <a:avLst/>
          </a:prstGeom>
        </p:spPr>
      </p:pic>
      <p:sp>
        <p:nvSpPr>
          <p:cNvPr id="3089" name="Rectangle 17"/>
          <p:cNvSpPr>
            <a:spLocks noChangeArrowheads="1"/>
          </p:cNvSpPr>
          <p:nvPr userDrawn="1"/>
        </p:nvSpPr>
        <p:spPr bwMode="gray">
          <a:xfrm>
            <a:off x="15081" y="5675312"/>
            <a:ext cx="7189739" cy="1182688"/>
          </a:xfrm>
          <a:prstGeom prst="rect">
            <a:avLst/>
          </a:prstGeom>
          <a:solidFill>
            <a:srgbClr val="D3D3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C3AC686-145E-4AFE-88AB-CC1C577432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1" r="32711"/>
          <a:stretch/>
        </p:blipFill>
        <p:spPr>
          <a:xfrm>
            <a:off x="7204820" y="1028779"/>
            <a:ext cx="1692695" cy="14709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Рисунок 8" descr="Изображение выглядит как стена, человек, внутренний, люди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DC844FD-40E0-4D75-B400-B570598305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14899" b="7476"/>
          <a:stretch/>
        </p:blipFill>
        <p:spPr>
          <a:xfrm>
            <a:off x="7204820" y="3972536"/>
            <a:ext cx="1692695" cy="134506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внутренний, сцена,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CAE1053-F267-40EB-8F19-51F5E7C0BB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02" y="5357830"/>
            <a:ext cx="1677613" cy="1118409"/>
          </a:xfrm>
          <a:prstGeom prst="rect">
            <a:avLst/>
          </a:prstGeom>
        </p:spPr>
      </p:pic>
      <p:sp>
        <p:nvSpPr>
          <p:cNvPr id="3086" name="Rectangle 14"/>
          <p:cNvSpPr>
            <a:spLocks noChangeArrowheads="1"/>
          </p:cNvSpPr>
          <p:nvPr/>
        </p:nvSpPr>
        <p:spPr bwMode="gray">
          <a:xfrm>
            <a:off x="7204820" y="0"/>
            <a:ext cx="1934283" cy="6874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Изображение выглядит как человек, внутренний, сцена,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8361A07F-DBFE-450B-A4C1-02388157D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r="9257"/>
          <a:stretch/>
        </p:blipFill>
        <p:spPr>
          <a:xfrm>
            <a:off x="-7262" y="980728"/>
            <a:ext cx="7215090" cy="5905264"/>
          </a:xfrm>
          <a:prstGeom prst="rect">
            <a:avLst/>
          </a:prstGeom>
        </p:spPr>
      </p:pic>
      <p:sp>
        <p:nvSpPr>
          <p:cNvPr id="3092" name="Rectangle 20"/>
          <p:cNvSpPr>
            <a:spLocks noChangeArrowheads="1"/>
          </p:cNvSpPr>
          <p:nvPr/>
        </p:nvSpPr>
        <p:spPr bwMode="gray">
          <a:xfrm>
            <a:off x="-7263" y="4506726"/>
            <a:ext cx="9146366" cy="2357347"/>
          </a:xfrm>
          <a:prstGeom prst="rect">
            <a:avLst/>
          </a:prstGeom>
          <a:solidFill>
            <a:schemeClr val="bg2">
              <a:lumMod val="20000"/>
              <a:lumOff val="80000"/>
              <a:alpha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7963"/>
            <a:ext cx="2057400" cy="5765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7963"/>
            <a:ext cx="6019800" cy="5765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3B1F1-9572-4AE4-BD65-F2B47228A33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1983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7963"/>
            <a:ext cx="8229600" cy="7921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BEB1032-FF6B-4464-9DB4-39453F57984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26013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7963"/>
            <a:ext cx="8229600" cy="7921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FF27C3-6EE8-4A20-A568-24F5596B06D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61664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7963"/>
            <a:ext cx="8229600" cy="7921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ru-RU"/>
              <a:t>Вставка рисунка SmartArt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C65CB-A945-40B5-81E3-74D3F1A43C2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04510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F492-F580-471C-BE7D-80EDC4F7CD61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7732-226D-4ABD-93E2-BBFF3EFBC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56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F492-F580-471C-BE7D-80EDC4F7CD61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7732-226D-4ABD-93E2-BBFF3EFBC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927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F492-F580-471C-BE7D-80EDC4F7CD61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7732-226D-4ABD-93E2-BBFF3EFBC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413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F492-F580-471C-BE7D-80EDC4F7CD61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7732-226D-4ABD-93E2-BBFF3EFBC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159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F492-F580-471C-BE7D-80EDC4F7CD61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7732-226D-4ABD-93E2-BBFF3EFBC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00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F492-F580-471C-BE7D-80EDC4F7CD61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7732-226D-4ABD-93E2-BBFF3EFBC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93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 userDrawn="1"/>
        </p:nvSpPr>
        <p:spPr>
          <a:xfrm>
            <a:off x="0" y="1"/>
            <a:ext cx="88924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0" y="3946"/>
            <a:ext cx="8892480" cy="976782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8079943" y="0"/>
            <a:ext cx="812537" cy="6857999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447" y="1916832"/>
            <a:ext cx="956553" cy="590668"/>
          </a:xfrm>
          <a:prstGeom prst="rect">
            <a:avLst/>
          </a:prstGeom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xmlns="" id="{52BA9E52-3AE5-4DB2-9187-A9AA8CDADDCA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3" y="1253641"/>
            <a:ext cx="1087288" cy="46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10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F492-F580-471C-BE7D-80EDC4F7CD61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7732-226D-4ABD-93E2-BBFF3EFBC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469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F492-F580-471C-BE7D-80EDC4F7CD61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7732-226D-4ABD-93E2-BBFF3EFBC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267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F492-F580-471C-BE7D-80EDC4F7CD61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7732-226D-4ABD-93E2-BBFF3EFBC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772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F492-F580-471C-BE7D-80EDC4F7CD61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7732-226D-4ABD-93E2-BBFF3EFBC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71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F492-F580-471C-BE7D-80EDC4F7CD61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7732-226D-4ABD-93E2-BBFF3EFBC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878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4626-DD73-4C7D-A159-A716FAE2EB28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0406-95AE-4B18-AAE9-12EB6596B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68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4626-DD73-4C7D-A159-A716FAE2EB28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0406-95AE-4B18-AAE9-12EB6596B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641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4626-DD73-4C7D-A159-A716FAE2EB28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0406-95AE-4B18-AAE9-12EB6596B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065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4626-DD73-4C7D-A159-A716FAE2EB28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0406-95AE-4B18-AAE9-12EB6596B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398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4626-DD73-4C7D-A159-A716FAE2EB28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0406-95AE-4B18-AAE9-12EB6596B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819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15988"/>
            <a:ext cx="8229600" cy="7921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F1BCD-D0D7-4F77-BF87-9676673FAA2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89925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4626-DD73-4C7D-A159-A716FAE2EB28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0406-95AE-4B18-AAE9-12EB6596B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089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4626-DD73-4C7D-A159-A716FAE2EB28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0406-95AE-4B18-AAE9-12EB6596B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769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4626-DD73-4C7D-A159-A716FAE2EB28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0406-95AE-4B18-AAE9-12EB6596B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3544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4626-DD73-4C7D-A159-A716FAE2EB28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0406-95AE-4B18-AAE9-12EB6596B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996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4626-DD73-4C7D-A159-A716FAE2EB28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0406-95AE-4B18-AAE9-12EB6596B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976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4626-DD73-4C7D-A159-A716FAE2EB28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0406-95AE-4B18-AAE9-12EB6596B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96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BB478-58A9-4444-93F2-77E0BBC49A9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3827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8CF1F-1691-46ED-9BFB-ACF2B10E331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9318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041DD4-E937-46C8-83D3-2DEC42B99AD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99907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859C3-1B90-4C21-8C67-29995AB32B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01450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AABE4-B382-48BA-A9DC-82ADEFF430D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41506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2A456-2AAF-4819-B374-CA9C7F9AC01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1659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8893175" y="1035050"/>
            <a:ext cx="250825" cy="1776413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gray">
          <a:xfrm>
            <a:off x="8893175" y="2855913"/>
            <a:ext cx="250825" cy="40020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gray">
          <a:xfrm>
            <a:off x="0" y="0"/>
            <a:ext cx="9144000" cy="9906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gray">
          <a:xfrm>
            <a:off x="0" y="115888"/>
            <a:ext cx="8893175" cy="874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07963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  <a:endParaRPr lang="en-US" altLang="ru-RU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4478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alt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alt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7C8833A-829E-45DB-9977-147F9026EA4C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bg1">
              <a:lumMod val="50000"/>
            </a:schemeClr>
          </a:solidFill>
          <a:latin typeface="Arial Black" panose="020B0A04020102020204" pitchFamily="34" charset="0"/>
          <a:ea typeface="+mj-ea"/>
          <a:cs typeface="Mongolian Baiti" panose="03000500000000000000" pitchFamily="66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rgbClr val="445F8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rgbClr val="445F80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445F8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445F80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445F8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EF492-F580-471C-BE7D-80EDC4F7CD61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87732-226D-4ABD-93E2-BBFF3EFBC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5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04626-DD73-4C7D-A159-A716FAE2EB28}" type="datetimeFigureOut">
              <a:rPr lang="ru-RU" smtClean="0"/>
              <a:t>28.10.17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90406-95AE-4B18-AAE9-12EB6596B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30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74030" y="5517232"/>
            <a:ext cx="8208912" cy="454779"/>
          </a:xfrm>
        </p:spPr>
        <p:txBody>
          <a:bodyPr/>
          <a:lstStyle/>
          <a:p>
            <a:pPr lvl="0" algn="r"/>
            <a:r>
              <a:rPr lang="ru-RU" altLang="ru-RU" sz="2600" dirty="0"/>
              <a:t>Непрерывное медицинское образование средних медицинских работников. </a:t>
            </a:r>
            <a:br>
              <a:rPr lang="ru-RU" altLang="ru-RU" sz="2600" dirty="0"/>
            </a:br>
            <a:r>
              <a:rPr lang="ru-RU" altLang="ru-RU" sz="2600" dirty="0"/>
              <a:t>Современный подход в РФ</a:t>
            </a:r>
            <a:br>
              <a:rPr lang="ru-RU" altLang="ru-RU" sz="2600" dirty="0"/>
            </a:b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Филимонова Т.В.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инструктор-методист </a:t>
            </a:r>
            <a:b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Учебного центра для медицинских работников-</a:t>
            </a:r>
            <a:b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Медицинского симуляционного центра Боткинской больницы</a:t>
            </a:r>
            <a: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altLang="ru-RU" sz="2600" dirty="0">
              <a:solidFill>
                <a:srgbClr val="5F5F5F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948264" y="6589487"/>
            <a:ext cx="1934678" cy="26851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ru-RU" sz="1050" b="1" dirty="0"/>
              <a:t>www.</a:t>
            </a:r>
            <a:r>
              <a:rPr lang="ru-RU" altLang="ru-RU" sz="1050" b="1" dirty="0"/>
              <a:t> </a:t>
            </a:r>
            <a:r>
              <a:rPr lang="en-US" altLang="ru-RU" sz="1050" b="1" dirty="0"/>
              <a:t>botkinmoscow.ru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gray">
          <a:xfrm>
            <a:off x="0" y="479041"/>
            <a:ext cx="7380312" cy="34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ct val="0"/>
              </a:spcAft>
              <a:buFontTx/>
              <a:buNone/>
              <a:defRPr sz="900" b="1" kern="1200" baseline="0">
                <a:solidFill>
                  <a:srgbClr val="445F8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445F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445F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445F8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445F8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80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Департамент здравоохранения города Москвы</a:t>
            </a:r>
          </a:p>
          <a:p>
            <a:r>
              <a:rPr lang="ru-RU" altLang="ru-RU" sz="80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Государственное бюджетное учреждение здравоохранения города Москвы «Городская клиническая больница им. С.П. Боткина ДЗМ»</a:t>
            </a:r>
          </a:p>
          <a:p>
            <a:r>
              <a:rPr lang="ru-RU" altLang="ru-RU" sz="80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Учебный центр для медицинских работников - Медицинский симуляционный центр Боткинской больницы</a:t>
            </a:r>
            <a:endParaRPr lang="en-US" altLang="ru-RU" sz="80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93060C7-299F-437C-BAF4-68E08266CBEA}"/>
              </a:ext>
            </a:extLst>
          </p:cNvPr>
          <p:cNvSpPr/>
          <p:nvPr/>
        </p:nvSpPr>
        <p:spPr>
          <a:xfrm>
            <a:off x="0" y="73163"/>
            <a:ext cx="7164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Общероссийская общественная организация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«Ассоциация медицинских сестер России»</a:t>
            </a:r>
            <a:br>
              <a:rPr lang="ru-RU" sz="8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8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 Региональная общественная организация медицинских сестер города Москвы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2BA9E52-3AE5-4DB2-9187-A9AA8CDADDC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799" y="191068"/>
            <a:ext cx="1429385" cy="575945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32741F29-AB2C-483F-AC63-FB7F84F92F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844484"/>
            <a:ext cx="686491" cy="74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7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0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0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uiExpand="1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26">
            <a:extLst>
              <a:ext uri="{FF2B5EF4-FFF2-40B4-BE49-F238E27FC236}">
                <a16:creationId xmlns:a16="http://schemas.microsoft.com/office/drawing/2014/main" xmlns="" id="{1CE2D28B-7010-4A61-BAD1-94F583A0F5FB}"/>
              </a:ext>
            </a:extLst>
          </p:cNvPr>
          <p:cNvGrpSpPr>
            <a:grpSpLocks/>
          </p:cNvGrpSpPr>
          <p:nvPr/>
        </p:nvGrpSpPr>
        <p:grpSpPr bwMode="auto">
          <a:xfrm>
            <a:off x="4688929" y="1589826"/>
            <a:ext cx="2246948" cy="727052"/>
            <a:chOff x="3745" y="1818"/>
            <a:chExt cx="382" cy="382"/>
          </a:xfrm>
        </p:grpSpPr>
        <p:sp>
          <p:nvSpPr>
            <p:cNvPr id="235" name="Oval 27">
              <a:extLst>
                <a:ext uri="{FF2B5EF4-FFF2-40B4-BE49-F238E27FC236}">
                  <a16:creationId xmlns:a16="http://schemas.microsoft.com/office/drawing/2014/main" xmlns="" id="{DB01709A-27EC-4564-850C-9B13D23929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rgbClr val="DE585B">
                    <a:gamma/>
                    <a:tint val="10196"/>
                    <a:invGamma/>
                  </a:srgbClr>
                </a:gs>
                <a:gs pos="50000">
                  <a:srgbClr val="DE585B"/>
                </a:gs>
                <a:gs pos="100000">
                  <a:srgbClr val="DE585B">
                    <a:gamma/>
                    <a:tint val="10196"/>
                    <a:invGamma/>
                  </a:srgbClr>
                </a:gs>
              </a:gsLst>
              <a:lin ang="5400000" scaled="1"/>
            </a:gradFill>
            <a:ln w="6350">
              <a:solidFill>
                <a:srgbClr val="DE585B"/>
              </a:solidFill>
              <a:round/>
              <a:headEnd/>
              <a:tailEnd/>
            </a:ln>
            <a:effectLst>
              <a:outerShdw dist="38100" dir="5400000" algn="ctr" rotWithShape="0">
                <a:srgbClr val="5F5F5F"/>
              </a:outerShdw>
            </a:effec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Oval 28">
              <a:extLst>
                <a:ext uri="{FF2B5EF4-FFF2-40B4-BE49-F238E27FC236}">
                  <a16:creationId xmlns:a16="http://schemas.microsoft.com/office/drawing/2014/main" xmlns="" id="{CDE07829-79E2-4CF2-BE7F-C22F57E85D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56" y="1829"/>
              <a:ext cx="357" cy="360"/>
            </a:xfrm>
            <a:prstGeom prst="ellipse">
              <a:avLst/>
            </a:prstGeom>
            <a:gradFill rotWithShape="1">
              <a:gsLst>
                <a:gs pos="0">
                  <a:srgbClr val="DE585B"/>
                </a:gs>
                <a:gs pos="50000">
                  <a:srgbClr val="DE585B">
                    <a:gamma/>
                    <a:shade val="79216"/>
                    <a:invGamma/>
                  </a:srgbClr>
                </a:gs>
                <a:gs pos="100000">
                  <a:srgbClr val="DE585B"/>
                </a:gs>
              </a:gsLst>
              <a:lin ang="5400000" scaled="1"/>
            </a:gradFill>
            <a:ln w="9525">
              <a:solidFill>
                <a:srgbClr val="DE585B">
                  <a:alpha val="2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7" name="Text Box 35">
            <a:extLst>
              <a:ext uri="{FF2B5EF4-FFF2-40B4-BE49-F238E27FC236}">
                <a16:creationId xmlns:a16="http://schemas.microsoft.com/office/drawing/2014/main" xmlns="" id="{B872F38F-8699-42CE-8EB4-B802AA73AC0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038434" y="1630186"/>
            <a:ext cx="15302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31</a:t>
            </a:r>
            <a:r>
              <a:rPr kumimoji="0" lang="en-US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ru-RU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декабря 2025 г.</a:t>
            </a:r>
            <a:endParaRPr kumimoji="0" lang="en-US" altLang="ru-RU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8" name="Group 26">
            <a:extLst>
              <a:ext uri="{FF2B5EF4-FFF2-40B4-BE49-F238E27FC236}">
                <a16:creationId xmlns:a16="http://schemas.microsoft.com/office/drawing/2014/main" xmlns="" id="{9CA53412-9899-42B2-84B4-252F5ED9B5EC}"/>
              </a:ext>
            </a:extLst>
          </p:cNvPr>
          <p:cNvGrpSpPr>
            <a:grpSpLocks/>
          </p:cNvGrpSpPr>
          <p:nvPr/>
        </p:nvGrpSpPr>
        <p:grpSpPr bwMode="auto">
          <a:xfrm>
            <a:off x="1113904" y="1569285"/>
            <a:ext cx="2246948" cy="727052"/>
            <a:chOff x="3745" y="1818"/>
            <a:chExt cx="382" cy="382"/>
          </a:xfrm>
        </p:grpSpPr>
        <p:sp>
          <p:nvSpPr>
            <p:cNvPr id="99" name="Oval 27">
              <a:extLst>
                <a:ext uri="{FF2B5EF4-FFF2-40B4-BE49-F238E27FC236}">
                  <a16:creationId xmlns:a16="http://schemas.microsoft.com/office/drawing/2014/main" xmlns="" id="{033B6F2A-F571-437B-B816-4C3703BF0D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rgbClr val="DE585B">
                    <a:gamma/>
                    <a:tint val="10196"/>
                    <a:invGamma/>
                  </a:srgbClr>
                </a:gs>
                <a:gs pos="50000">
                  <a:srgbClr val="DE585B"/>
                </a:gs>
                <a:gs pos="100000">
                  <a:srgbClr val="DE585B">
                    <a:gamma/>
                    <a:tint val="10196"/>
                    <a:invGamma/>
                  </a:srgbClr>
                </a:gs>
              </a:gsLst>
              <a:lin ang="5400000" scaled="1"/>
            </a:gradFill>
            <a:ln w="6350">
              <a:solidFill>
                <a:srgbClr val="DE585B"/>
              </a:solidFill>
              <a:round/>
              <a:headEnd/>
              <a:tailEnd/>
            </a:ln>
            <a:effectLst>
              <a:outerShdw dist="38100" dir="5400000" algn="ctr" rotWithShape="0">
                <a:srgbClr val="5F5F5F"/>
              </a:outerShdw>
            </a:effec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Oval 28">
              <a:extLst>
                <a:ext uri="{FF2B5EF4-FFF2-40B4-BE49-F238E27FC236}">
                  <a16:creationId xmlns:a16="http://schemas.microsoft.com/office/drawing/2014/main" xmlns="" id="{899A4FA8-54BD-46E5-A1F6-6C692BAD1C8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56" y="1829"/>
              <a:ext cx="357" cy="360"/>
            </a:xfrm>
            <a:prstGeom prst="ellipse">
              <a:avLst/>
            </a:prstGeom>
            <a:gradFill rotWithShape="1">
              <a:gsLst>
                <a:gs pos="0">
                  <a:srgbClr val="DE585B"/>
                </a:gs>
                <a:gs pos="50000">
                  <a:srgbClr val="DE585B">
                    <a:gamma/>
                    <a:shade val="79216"/>
                    <a:invGamma/>
                  </a:srgbClr>
                </a:gs>
                <a:gs pos="100000">
                  <a:srgbClr val="DE585B"/>
                </a:gs>
              </a:gsLst>
              <a:lin ang="5400000" scaled="1"/>
            </a:gradFill>
            <a:ln w="9525">
              <a:solidFill>
                <a:srgbClr val="DE585B">
                  <a:alpha val="2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1" name="Text Box 35">
            <a:extLst>
              <a:ext uri="{FF2B5EF4-FFF2-40B4-BE49-F238E27FC236}">
                <a16:creationId xmlns:a16="http://schemas.microsoft.com/office/drawing/2014/main" xmlns="" id="{0870AE10-2303-4CEC-B07C-432D815E7F4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427934" y="1593842"/>
            <a:ext cx="15302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1 </a:t>
            </a:r>
            <a:r>
              <a:rPr kumimoji="0" lang="ru-RU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января 2016 г.</a:t>
            </a:r>
            <a:endParaRPr kumimoji="0" lang="en-US" altLang="ru-RU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7" name="AutoShape 34">
            <a:extLst>
              <a:ext uri="{FF2B5EF4-FFF2-40B4-BE49-F238E27FC236}">
                <a16:creationId xmlns:a16="http://schemas.microsoft.com/office/drawing/2014/main" xmlns="" id="{0F7FFC42-3133-4C43-913A-FEEF6B5B682E}"/>
              </a:ext>
            </a:extLst>
          </p:cNvPr>
          <p:cNvSpPr>
            <a:spLocks noChangeArrowheads="1"/>
          </p:cNvSpPr>
          <p:nvPr/>
        </p:nvSpPr>
        <p:spPr bwMode="blackGray">
          <a:xfrm rot="10806395" flipH="1" flipV="1">
            <a:off x="3203814" y="1639103"/>
            <a:ext cx="1296988" cy="755650"/>
          </a:xfrm>
          <a:prstGeom prst="rightArrow">
            <a:avLst>
              <a:gd name="adj1" fmla="val 46509"/>
              <a:gd name="adj2" fmla="val 37713"/>
            </a:avLst>
          </a:prstGeom>
          <a:gradFill rotWithShape="1">
            <a:gsLst>
              <a:gs pos="0">
                <a:srgbClr val="DE585B">
                  <a:gamma/>
                  <a:tint val="0"/>
                  <a:invGamma/>
                  <a:alpha val="0"/>
                </a:srgbClr>
              </a:gs>
              <a:gs pos="100000">
                <a:srgbClr val="DE585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6" name="AutoShape 25">
            <a:extLst>
              <a:ext uri="{FF2B5EF4-FFF2-40B4-BE49-F238E27FC236}">
                <a16:creationId xmlns:a16="http://schemas.microsoft.com/office/drawing/2014/main" xmlns="" id="{D44CABDA-9C13-4FAE-A77E-45D1AF5E02A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8255" y="3264514"/>
            <a:ext cx="2520280" cy="5921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565656"/>
              </a:gs>
              <a:gs pos="52703">
                <a:srgbClr val="6E8CAE"/>
              </a:gs>
              <a:gs pos="27000">
                <a:srgbClr val="445E7A"/>
              </a:gs>
            </a:gsLst>
            <a:lin ang="0" scaled="1"/>
          </a:gradFill>
          <a:ln w="28575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grpSp>
        <p:nvGrpSpPr>
          <p:cNvPr id="69" name="Group 34">
            <a:extLst>
              <a:ext uri="{FF2B5EF4-FFF2-40B4-BE49-F238E27FC236}">
                <a16:creationId xmlns:a16="http://schemas.microsoft.com/office/drawing/2014/main" xmlns="" id="{12F5E77F-1B6A-4EE6-91A0-9D227909865E}"/>
              </a:ext>
            </a:extLst>
          </p:cNvPr>
          <p:cNvGrpSpPr>
            <a:grpSpLocks/>
          </p:cNvGrpSpPr>
          <p:nvPr/>
        </p:nvGrpSpPr>
        <p:grpSpPr bwMode="auto">
          <a:xfrm>
            <a:off x="474518" y="3239024"/>
            <a:ext cx="552450" cy="584200"/>
            <a:chOff x="2959" y="1568"/>
            <a:chExt cx="454" cy="480"/>
          </a:xfrm>
        </p:grpSpPr>
        <p:grpSp>
          <p:nvGrpSpPr>
            <p:cNvPr id="70" name="Group 35">
              <a:extLst>
                <a:ext uri="{FF2B5EF4-FFF2-40B4-BE49-F238E27FC236}">
                  <a16:creationId xmlns:a16="http://schemas.microsoft.com/office/drawing/2014/main" xmlns="" id="{5CEB6F2F-5C4B-4E9A-934C-2A0C03D520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72" name="Picture 36" descr="light_shadow">
                <a:extLst>
                  <a:ext uri="{FF2B5EF4-FFF2-40B4-BE49-F238E27FC236}">
                    <a16:creationId xmlns:a16="http://schemas.microsoft.com/office/drawing/2014/main" xmlns="" id="{9D29ABBC-7273-4834-9ECD-B8598A2728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lum bright="-78000" contrast="-7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Picture 37" descr="circuler_1">
                <a:extLst>
                  <a:ext uri="{FF2B5EF4-FFF2-40B4-BE49-F238E27FC236}">
                    <a16:creationId xmlns:a16="http://schemas.microsoft.com/office/drawing/2014/main" xmlns="" id="{6B0FDC5E-CFD4-4BD9-9082-0C76B45A80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Oval 38">
                <a:extLst>
                  <a:ext uri="{FF2B5EF4-FFF2-40B4-BE49-F238E27FC236}">
                    <a16:creationId xmlns:a16="http://schemas.microsoft.com/office/drawing/2014/main" xmlns="" id="{77CB0BB8-1A0D-4BC5-9816-BBB9DBA982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6" cy="1018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folHlink">
                      <a:alpha val="55000"/>
                    </a:schemeClr>
                  </a:gs>
                  <a:gs pos="10000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b="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pic>
          <p:nvPicPr>
            <p:cNvPr id="71" name="Picture 39" descr="Picture2">
              <a:extLst>
                <a:ext uri="{FF2B5EF4-FFF2-40B4-BE49-F238E27FC236}">
                  <a16:creationId xmlns:a16="http://schemas.microsoft.com/office/drawing/2014/main" xmlns="" id="{163AA814-B57A-4AEC-B7B8-3D59B6520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7" name="Rectangle 32">
            <a:extLst>
              <a:ext uri="{FF2B5EF4-FFF2-40B4-BE49-F238E27FC236}">
                <a16:creationId xmlns:a16="http://schemas.microsoft.com/office/drawing/2014/main" xmlns="" id="{89DCF014-FC9B-452B-9852-7E332A52C2B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90109" y="3298474"/>
            <a:ext cx="13356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60001"/>
                      </a:schemeClr>
                    </a:gs>
                    <a:gs pos="100000">
                      <a:srgbClr val="FCF0ED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ru-RU" altLang="ru-RU" sz="2400" dirty="0">
                <a:solidFill>
                  <a:srgbClr val="FFFFFF"/>
                </a:solidFill>
                <a:cs typeface="Arial" panose="020B0604020202020204" pitchFamily="34" charset="0"/>
              </a:rPr>
              <a:t>Этап </a:t>
            </a:r>
            <a:r>
              <a:rPr lang="en-US" altLang="ru-RU" sz="2800" dirty="0">
                <a:solidFill>
                  <a:srgbClr val="FFFFFF"/>
                </a:solidFill>
                <a:cs typeface="Arial" panose="020B0604020202020204" pitchFamily="34" charset="0"/>
              </a:rPr>
              <a:t>IV</a:t>
            </a:r>
            <a:endParaRPr lang="en-US" altLang="ru-RU" sz="2400" b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FF56FF7-97D9-4E99-9F4D-B70C0B22C6D9}"/>
              </a:ext>
            </a:extLst>
          </p:cNvPr>
          <p:cNvSpPr/>
          <p:nvPr/>
        </p:nvSpPr>
        <p:spPr>
          <a:xfrm>
            <a:off x="3404313" y="35401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333333"/>
                </a:solidFill>
                <a:latin typeface="Tahoma" panose="020B0604030504040204" pitchFamily="34" charset="0"/>
              </a:rPr>
              <a:t>иные лица, не прошедшие процедуру аккредитации специалистов на этапах </a:t>
            </a:r>
          </a:p>
          <a:p>
            <a:r>
              <a:rPr lang="ru-RU" sz="1600" b="1" dirty="0">
                <a:solidFill>
                  <a:srgbClr val="333333"/>
                </a:solidFill>
                <a:latin typeface="Tahoma" panose="020B0604030504040204" pitchFamily="34" charset="0"/>
              </a:rPr>
              <a:t>I -III</a:t>
            </a:r>
          </a:p>
        </p:txBody>
      </p:sp>
      <p:sp>
        <p:nvSpPr>
          <p:cNvPr id="121" name="Text Box 19">
            <a:extLst>
              <a:ext uri="{FF2B5EF4-FFF2-40B4-BE49-F238E27FC236}">
                <a16:creationId xmlns:a16="http://schemas.microsoft.com/office/drawing/2014/main" xmlns="" id="{D3DBFA8D-24EF-428B-A24E-779538DB5027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920903" y="3212976"/>
            <a:ext cx="34812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dirty="0">
                <a:solidFill>
                  <a:srgbClr val="C00000"/>
                </a:solidFill>
                <a:cs typeface="Arial" panose="020B0604020202020204" pitchFamily="34" charset="0"/>
              </a:rPr>
              <a:t>С 1 января 2021 года!</a:t>
            </a:r>
            <a:endParaRPr lang="en-US" altLang="ru-RU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gray">
          <a:xfrm>
            <a:off x="-108520" y="69987"/>
            <a:ext cx="8098726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dirty="0"/>
              <a:t>Допуск к </a:t>
            </a:r>
            <a:r>
              <a:rPr lang="ru-RU" altLang="ru-RU" sz="2200" dirty="0" smtClean="0"/>
              <a:t>осуществлению </a:t>
            </a:r>
          </a:p>
          <a:p>
            <a:r>
              <a:rPr lang="ru-RU" altLang="ru-RU" sz="2200" dirty="0" smtClean="0"/>
              <a:t>профессиональной </a:t>
            </a:r>
            <a:r>
              <a:rPr lang="ru-RU" altLang="ru-RU" sz="2200" dirty="0"/>
              <a:t>деятельности</a:t>
            </a:r>
            <a:endParaRPr lang="en-US" altLang="ru-RU" sz="2200" dirty="0"/>
          </a:p>
        </p:txBody>
      </p:sp>
    </p:spTree>
    <p:extLst>
      <p:ext uri="{BB962C8B-B14F-4D97-AF65-F5344CB8AC3E}">
        <p14:creationId xmlns:p14="http://schemas.microsoft.com/office/powerpoint/2010/main" val="1983994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AutoShape 6">
            <a:extLst>
              <a:ext uri="{FF2B5EF4-FFF2-40B4-BE49-F238E27FC236}">
                <a16:creationId xmlns:a16="http://schemas.microsoft.com/office/drawing/2014/main" xmlns="" id="{7BE1A55F-CF49-40FA-BC98-E0C40E696A4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1806" y="2280979"/>
            <a:ext cx="2241550" cy="334962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C7C7C7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/>
            <a:endParaRPr lang="ru-RU" altLang="ru-RU" b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166" name="AutoShape 10">
            <a:extLst>
              <a:ext uri="{FF2B5EF4-FFF2-40B4-BE49-F238E27FC236}">
                <a16:creationId xmlns:a16="http://schemas.microsoft.com/office/drawing/2014/main" xmlns="" id="{B8E21A7A-ABC8-476D-8B73-20372ADCBE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4669" y="2331779"/>
            <a:ext cx="2157412" cy="382588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17799">
                  <a:gamma/>
                  <a:shade val="46275"/>
                  <a:invGamma/>
                </a:srgbClr>
              </a:gs>
              <a:gs pos="100000">
                <a:srgbClr val="417799"/>
              </a:gs>
            </a:gsLst>
            <a:lin ang="5400000" scaled="1"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67" name="Text Box 11">
            <a:extLst>
              <a:ext uri="{FF2B5EF4-FFF2-40B4-BE49-F238E27FC236}">
                <a16:creationId xmlns:a16="http://schemas.microsoft.com/office/drawing/2014/main" xmlns="" id="{5CBDE390-7046-4E21-B2A3-C9D868D8EE0D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350069" y="2315904"/>
            <a:ext cx="2111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FEFEFE"/>
                </a:solidFill>
                <a:cs typeface="Arial" panose="020B0604020202020204" pitchFamily="34" charset="0"/>
              </a:rPr>
              <a:t>Сертификация</a:t>
            </a:r>
            <a:endParaRPr lang="en-US" altLang="ru-RU" sz="2000" dirty="0">
              <a:solidFill>
                <a:srgbClr val="FEFEFE"/>
              </a:solidFill>
              <a:cs typeface="Arial" panose="020B0604020202020204" pitchFamily="34" charset="0"/>
            </a:endParaRPr>
          </a:p>
        </p:txBody>
      </p:sp>
      <p:sp>
        <p:nvSpPr>
          <p:cNvPr id="169" name="AutoShape 16">
            <a:extLst>
              <a:ext uri="{FF2B5EF4-FFF2-40B4-BE49-F238E27FC236}">
                <a16:creationId xmlns:a16="http://schemas.microsoft.com/office/drawing/2014/main" xmlns="" id="{9064997B-9748-4849-AD3B-B9A607CA2186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678931" y="2280979"/>
            <a:ext cx="2241550" cy="334962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C7C7C7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/>
            <a:endParaRPr lang="ru-RU" altLang="ru-RU" b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170" name="AutoShape 18">
            <a:extLst>
              <a:ext uri="{FF2B5EF4-FFF2-40B4-BE49-F238E27FC236}">
                <a16:creationId xmlns:a16="http://schemas.microsoft.com/office/drawing/2014/main" xmlns="" id="{1AD10907-AA5F-458E-ADEA-88508E532B40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3381" y="2331779"/>
            <a:ext cx="2157413" cy="382588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009999">
                  <a:gamma/>
                  <a:shade val="46275"/>
                  <a:invGamma/>
                </a:srgbClr>
              </a:gs>
              <a:gs pos="100000">
                <a:srgbClr val="009999"/>
              </a:gs>
            </a:gsLst>
            <a:lin ang="5400000" scaled="1"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71" name="Text Box 19">
            <a:extLst>
              <a:ext uri="{FF2B5EF4-FFF2-40B4-BE49-F238E27FC236}">
                <a16:creationId xmlns:a16="http://schemas.microsoft.com/office/drawing/2014/main" xmlns="" id="{63FDAD56-E578-4473-B112-DA2287859F15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771800" y="2315904"/>
            <a:ext cx="21288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FEFEFE"/>
                </a:solidFill>
                <a:cs typeface="Arial" panose="020B0604020202020204" pitchFamily="34" charset="0"/>
              </a:rPr>
              <a:t>Аккредитация</a:t>
            </a:r>
            <a:endParaRPr lang="en-US" altLang="ru-RU" sz="2000" dirty="0">
              <a:solidFill>
                <a:srgbClr val="FEFEFE"/>
              </a:solidFill>
              <a:cs typeface="Arial" panose="020B0604020202020204" pitchFamily="34" charset="0"/>
            </a:endParaRPr>
          </a:p>
        </p:txBody>
      </p:sp>
      <p:grpSp>
        <p:nvGrpSpPr>
          <p:cNvPr id="173" name="Group 71">
            <a:extLst>
              <a:ext uri="{FF2B5EF4-FFF2-40B4-BE49-F238E27FC236}">
                <a16:creationId xmlns:a16="http://schemas.microsoft.com/office/drawing/2014/main" xmlns="" id="{254ECA35-38F2-4BFB-9F33-46E763864934}"/>
              </a:ext>
            </a:extLst>
          </p:cNvPr>
          <p:cNvGrpSpPr>
            <a:grpSpLocks/>
          </p:cNvGrpSpPr>
          <p:nvPr/>
        </p:nvGrpSpPr>
        <p:grpSpPr bwMode="auto">
          <a:xfrm>
            <a:off x="540555" y="4502685"/>
            <a:ext cx="1744662" cy="2190750"/>
            <a:chOff x="969" y="2207"/>
            <a:chExt cx="1099" cy="1380"/>
          </a:xfrm>
        </p:grpSpPr>
        <p:pic>
          <p:nvPicPr>
            <p:cNvPr id="174" name="Picture 8" descr="light_shadow">
              <a:extLst>
                <a:ext uri="{FF2B5EF4-FFF2-40B4-BE49-F238E27FC236}">
                  <a16:creationId xmlns:a16="http://schemas.microsoft.com/office/drawing/2014/main" xmlns="" id="{4D12DBA2-837D-4FE4-99EF-C95998891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78000" contras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047" y="3166"/>
              <a:ext cx="91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5" name="Group 36">
              <a:extLst>
                <a:ext uri="{FF2B5EF4-FFF2-40B4-BE49-F238E27FC236}">
                  <a16:creationId xmlns:a16="http://schemas.microsoft.com/office/drawing/2014/main" xmlns="" id="{8F352AB5-D7AE-4DC5-A171-ABCDAE8965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9" y="2207"/>
              <a:ext cx="1099" cy="1380"/>
              <a:chOff x="2304" y="2496"/>
              <a:chExt cx="1200" cy="1536"/>
            </a:xfrm>
          </p:grpSpPr>
          <p:pic>
            <p:nvPicPr>
              <p:cNvPr id="177" name="Picture 37" descr="circuler_1">
                <a:extLst>
                  <a:ext uri="{FF2B5EF4-FFF2-40B4-BE49-F238E27FC236}">
                    <a16:creationId xmlns:a16="http://schemas.microsoft.com/office/drawing/2014/main" xmlns="" id="{F53115BF-50D7-4BAA-9205-563556D456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8" name="Oval 38">
                <a:extLst>
                  <a:ext uri="{FF2B5EF4-FFF2-40B4-BE49-F238E27FC236}">
                    <a16:creationId xmlns:a16="http://schemas.microsoft.com/office/drawing/2014/main" xmlns="" id="{7F27D060-9424-49B8-93F5-2E5D78B170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417799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</a:endParaRPr>
              </a:p>
            </p:txBody>
          </p:sp>
          <p:pic>
            <p:nvPicPr>
              <p:cNvPr id="179" name="Picture 39" descr="light_shadow1">
                <a:extLst>
                  <a:ext uri="{FF2B5EF4-FFF2-40B4-BE49-F238E27FC236}">
                    <a16:creationId xmlns:a16="http://schemas.microsoft.com/office/drawing/2014/main" xmlns="" id="{6CFB2479-ECE5-4A35-9086-2B2EE6E0E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0" name="Group 40">
                <a:extLst>
                  <a:ext uri="{FF2B5EF4-FFF2-40B4-BE49-F238E27FC236}">
                    <a16:creationId xmlns:a16="http://schemas.microsoft.com/office/drawing/2014/main" xmlns="" id="{E791F7CE-8FDE-474B-823E-84F057D994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181" name="Group 41">
                  <a:extLst>
                    <a:ext uri="{FF2B5EF4-FFF2-40B4-BE49-F238E27FC236}">
                      <a16:creationId xmlns:a16="http://schemas.microsoft.com/office/drawing/2014/main" xmlns="" id="{07566210-7618-48E7-A1A6-F30EA265D34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87" name="AutoShape 42">
                    <a:extLst>
                      <a:ext uri="{FF2B5EF4-FFF2-40B4-BE49-F238E27FC236}">
                        <a16:creationId xmlns:a16="http://schemas.microsoft.com/office/drawing/2014/main" xmlns="" id="{90F57FFA-5DBC-4378-BD1A-CC8DC7D381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188" name="AutoShape 43">
                    <a:extLst>
                      <a:ext uri="{FF2B5EF4-FFF2-40B4-BE49-F238E27FC236}">
                        <a16:creationId xmlns:a16="http://schemas.microsoft.com/office/drawing/2014/main" xmlns="" id="{326E6468-8EF1-49BC-A495-2C2EB27C6B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189" name="AutoShape 44">
                    <a:extLst>
                      <a:ext uri="{FF2B5EF4-FFF2-40B4-BE49-F238E27FC236}">
                        <a16:creationId xmlns:a16="http://schemas.microsoft.com/office/drawing/2014/main" xmlns="" id="{41262BEF-3F78-4371-9CA5-1C3DFF27D3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190" name="AutoShape 45">
                    <a:extLst>
                      <a:ext uri="{FF2B5EF4-FFF2-40B4-BE49-F238E27FC236}">
                        <a16:creationId xmlns:a16="http://schemas.microsoft.com/office/drawing/2014/main" xmlns="" id="{A7E8FD9F-39B0-4585-B576-76BBD7FE10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</p:grpSp>
            <p:grpSp>
              <p:nvGrpSpPr>
                <p:cNvPr id="182" name="Group 46">
                  <a:extLst>
                    <a:ext uri="{FF2B5EF4-FFF2-40B4-BE49-F238E27FC236}">
                      <a16:creationId xmlns:a16="http://schemas.microsoft.com/office/drawing/2014/main" xmlns="" id="{D6A9BA85-C09C-45EE-9963-596F2791A7E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83" name="AutoShape 47">
                    <a:extLst>
                      <a:ext uri="{FF2B5EF4-FFF2-40B4-BE49-F238E27FC236}">
                        <a16:creationId xmlns:a16="http://schemas.microsoft.com/office/drawing/2014/main" xmlns="" id="{9B921A97-47A3-4492-87C3-619D8DFFB6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184" name="AutoShape 48">
                    <a:extLst>
                      <a:ext uri="{FF2B5EF4-FFF2-40B4-BE49-F238E27FC236}">
                        <a16:creationId xmlns:a16="http://schemas.microsoft.com/office/drawing/2014/main" xmlns="" id="{D8145760-55A1-4DAE-8388-5BB21B892B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185" name="AutoShape 49">
                    <a:extLst>
                      <a:ext uri="{FF2B5EF4-FFF2-40B4-BE49-F238E27FC236}">
                        <a16:creationId xmlns:a16="http://schemas.microsoft.com/office/drawing/2014/main" xmlns="" id="{C82204EE-9821-4B57-9405-9992F27964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186" name="AutoShape 50">
                    <a:extLst>
                      <a:ext uri="{FF2B5EF4-FFF2-40B4-BE49-F238E27FC236}">
                        <a16:creationId xmlns:a16="http://schemas.microsoft.com/office/drawing/2014/main" xmlns="" id="{301783FA-142C-4EFB-9705-278060B3D6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</p:grpSp>
          </p:grpSp>
        </p:grpSp>
        <p:sp>
          <p:nvSpPr>
            <p:cNvPr id="176" name="Rectangle 66">
              <a:extLst>
                <a:ext uri="{FF2B5EF4-FFF2-40B4-BE49-F238E27FC236}">
                  <a16:creationId xmlns:a16="http://schemas.microsoft.com/office/drawing/2014/main" xmlns="" id="{43AEB483-33D5-4E76-AAF8-976559367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2627"/>
              <a:ext cx="86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Group 70">
            <a:extLst>
              <a:ext uri="{FF2B5EF4-FFF2-40B4-BE49-F238E27FC236}">
                <a16:creationId xmlns:a16="http://schemas.microsoft.com/office/drawing/2014/main" xmlns="" id="{545713FC-855C-451F-9A6A-BF4D75F1F568}"/>
              </a:ext>
            </a:extLst>
          </p:cNvPr>
          <p:cNvGrpSpPr>
            <a:grpSpLocks/>
          </p:cNvGrpSpPr>
          <p:nvPr/>
        </p:nvGrpSpPr>
        <p:grpSpPr bwMode="auto">
          <a:xfrm>
            <a:off x="2895313" y="4507990"/>
            <a:ext cx="1744662" cy="2190750"/>
            <a:chOff x="2459" y="2207"/>
            <a:chExt cx="1099" cy="1380"/>
          </a:xfrm>
        </p:grpSpPr>
        <p:pic>
          <p:nvPicPr>
            <p:cNvPr id="192" name="Picture 17" descr="light_shadow">
              <a:extLst>
                <a:ext uri="{FF2B5EF4-FFF2-40B4-BE49-F238E27FC236}">
                  <a16:creationId xmlns:a16="http://schemas.microsoft.com/office/drawing/2014/main" xmlns="" id="{F9BCFFF5-48D3-4F57-9380-A017D71A9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78000" contras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557" y="3166"/>
              <a:ext cx="913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3" name="Group 21">
              <a:extLst>
                <a:ext uri="{FF2B5EF4-FFF2-40B4-BE49-F238E27FC236}">
                  <a16:creationId xmlns:a16="http://schemas.microsoft.com/office/drawing/2014/main" xmlns="" id="{9BF02341-2E70-4B87-84A0-DF98746DE0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9" y="2207"/>
              <a:ext cx="1099" cy="1380"/>
              <a:chOff x="2304" y="2496"/>
              <a:chExt cx="1200" cy="1536"/>
            </a:xfrm>
          </p:grpSpPr>
          <p:pic>
            <p:nvPicPr>
              <p:cNvPr id="195" name="Picture 22" descr="circuler_1">
                <a:extLst>
                  <a:ext uri="{FF2B5EF4-FFF2-40B4-BE49-F238E27FC236}">
                    <a16:creationId xmlns:a16="http://schemas.microsoft.com/office/drawing/2014/main" xmlns="" id="{81EE25BD-6DDC-4AF1-905A-A451576589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6" name="Oval 23">
                <a:extLst>
                  <a:ext uri="{FF2B5EF4-FFF2-40B4-BE49-F238E27FC236}">
                    <a16:creationId xmlns:a16="http://schemas.microsoft.com/office/drawing/2014/main" xmlns="" id="{C8455D70-0F4C-47A9-9BB2-3F8AE39C9B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</a:endParaRPr>
              </a:p>
            </p:txBody>
          </p:sp>
          <p:pic>
            <p:nvPicPr>
              <p:cNvPr id="197" name="Picture 24" descr="light_shadow1">
                <a:extLst>
                  <a:ext uri="{FF2B5EF4-FFF2-40B4-BE49-F238E27FC236}">
                    <a16:creationId xmlns:a16="http://schemas.microsoft.com/office/drawing/2014/main" xmlns="" id="{B94EE797-2614-49E6-A86B-3E24444290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98" name="Group 25">
                <a:extLst>
                  <a:ext uri="{FF2B5EF4-FFF2-40B4-BE49-F238E27FC236}">
                    <a16:creationId xmlns:a16="http://schemas.microsoft.com/office/drawing/2014/main" xmlns="" id="{55D5EC1B-F8BD-4437-94E4-ED199BB622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199" name="Group 26">
                  <a:extLst>
                    <a:ext uri="{FF2B5EF4-FFF2-40B4-BE49-F238E27FC236}">
                      <a16:creationId xmlns:a16="http://schemas.microsoft.com/office/drawing/2014/main" xmlns="" id="{F2016F4D-3BAE-41FE-A08B-052F5BF429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05" name="AutoShape 27">
                    <a:extLst>
                      <a:ext uri="{FF2B5EF4-FFF2-40B4-BE49-F238E27FC236}">
                        <a16:creationId xmlns:a16="http://schemas.microsoft.com/office/drawing/2014/main" xmlns="" id="{DEB38863-F091-42FB-947C-C6BEF14859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06" name="AutoShape 28">
                    <a:extLst>
                      <a:ext uri="{FF2B5EF4-FFF2-40B4-BE49-F238E27FC236}">
                        <a16:creationId xmlns:a16="http://schemas.microsoft.com/office/drawing/2014/main" xmlns="" id="{C1BB3719-AD22-4A54-8DE3-4FE04E4888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07" name="AutoShape 29">
                    <a:extLst>
                      <a:ext uri="{FF2B5EF4-FFF2-40B4-BE49-F238E27FC236}">
                        <a16:creationId xmlns:a16="http://schemas.microsoft.com/office/drawing/2014/main" xmlns="" id="{EE74ADC4-2324-4340-ACE9-C8B3C41D95D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08" name="AutoShape 30">
                    <a:extLst>
                      <a:ext uri="{FF2B5EF4-FFF2-40B4-BE49-F238E27FC236}">
                        <a16:creationId xmlns:a16="http://schemas.microsoft.com/office/drawing/2014/main" xmlns="" id="{22A2452F-2F49-478C-B94C-D66A3EB1BC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</p:grpSp>
            <p:grpSp>
              <p:nvGrpSpPr>
                <p:cNvPr id="200" name="Group 31">
                  <a:extLst>
                    <a:ext uri="{FF2B5EF4-FFF2-40B4-BE49-F238E27FC236}">
                      <a16:creationId xmlns:a16="http://schemas.microsoft.com/office/drawing/2014/main" xmlns="" id="{6ABFC2F6-262F-4AC0-BCCD-9EB38A5F33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01" name="AutoShape 32">
                    <a:extLst>
                      <a:ext uri="{FF2B5EF4-FFF2-40B4-BE49-F238E27FC236}">
                        <a16:creationId xmlns:a16="http://schemas.microsoft.com/office/drawing/2014/main" xmlns="" id="{46CEE2CE-06CC-43D5-AC45-AF6FC9F0CE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02" name="AutoShape 33">
                    <a:extLst>
                      <a:ext uri="{FF2B5EF4-FFF2-40B4-BE49-F238E27FC236}">
                        <a16:creationId xmlns:a16="http://schemas.microsoft.com/office/drawing/2014/main" xmlns="" id="{C101A40E-AD47-4DE1-B1A4-1A941AD276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03" name="AutoShape 34">
                    <a:extLst>
                      <a:ext uri="{FF2B5EF4-FFF2-40B4-BE49-F238E27FC236}">
                        <a16:creationId xmlns:a16="http://schemas.microsoft.com/office/drawing/2014/main" xmlns="" id="{FF46715B-C7D7-4826-A517-3687BA4774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04" name="AutoShape 35">
                    <a:extLst>
                      <a:ext uri="{FF2B5EF4-FFF2-40B4-BE49-F238E27FC236}">
                        <a16:creationId xmlns:a16="http://schemas.microsoft.com/office/drawing/2014/main" xmlns="" id="{A22AF21E-AAA1-4528-A14D-DE6BFA4DD3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</p:grpSp>
          </p:grpSp>
        </p:grpSp>
        <p:sp>
          <p:nvSpPr>
            <p:cNvPr id="194" name="Rectangle 67">
              <a:extLst>
                <a:ext uri="{FF2B5EF4-FFF2-40B4-BE49-F238E27FC236}">
                  <a16:creationId xmlns:a16="http://schemas.microsoft.com/office/drawing/2014/main" xmlns="" id="{55347FE2-3856-4BDC-8E58-5C48ED063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1" y="2618"/>
              <a:ext cx="86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4" name="Group 26">
            <a:extLst>
              <a:ext uri="{FF2B5EF4-FFF2-40B4-BE49-F238E27FC236}">
                <a16:creationId xmlns:a16="http://schemas.microsoft.com/office/drawing/2014/main" xmlns="" id="{1CE2D28B-7010-4A61-BAD1-94F583A0F5FB}"/>
              </a:ext>
            </a:extLst>
          </p:cNvPr>
          <p:cNvGrpSpPr>
            <a:grpSpLocks/>
          </p:cNvGrpSpPr>
          <p:nvPr/>
        </p:nvGrpSpPr>
        <p:grpSpPr bwMode="auto">
          <a:xfrm>
            <a:off x="4213553" y="1097737"/>
            <a:ext cx="2246948" cy="727052"/>
            <a:chOff x="3745" y="1818"/>
            <a:chExt cx="382" cy="382"/>
          </a:xfrm>
        </p:grpSpPr>
        <p:sp>
          <p:nvSpPr>
            <p:cNvPr id="235" name="Oval 27">
              <a:extLst>
                <a:ext uri="{FF2B5EF4-FFF2-40B4-BE49-F238E27FC236}">
                  <a16:creationId xmlns:a16="http://schemas.microsoft.com/office/drawing/2014/main" xmlns="" id="{DB01709A-27EC-4564-850C-9B13D23929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rgbClr val="DE585B">
                    <a:gamma/>
                    <a:tint val="10196"/>
                    <a:invGamma/>
                  </a:srgbClr>
                </a:gs>
                <a:gs pos="50000">
                  <a:srgbClr val="DE585B"/>
                </a:gs>
                <a:gs pos="100000">
                  <a:srgbClr val="DE585B">
                    <a:gamma/>
                    <a:tint val="10196"/>
                    <a:invGamma/>
                  </a:srgbClr>
                </a:gs>
              </a:gsLst>
              <a:lin ang="5400000" scaled="1"/>
            </a:gradFill>
            <a:ln w="6350">
              <a:solidFill>
                <a:srgbClr val="DE585B"/>
              </a:solidFill>
              <a:round/>
              <a:headEnd/>
              <a:tailEnd/>
            </a:ln>
            <a:effectLst>
              <a:outerShdw dist="38100" dir="5400000" algn="ctr" rotWithShape="0">
                <a:srgbClr val="5F5F5F"/>
              </a:outerShdw>
            </a:effec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Oval 28">
              <a:extLst>
                <a:ext uri="{FF2B5EF4-FFF2-40B4-BE49-F238E27FC236}">
                  <a16:creationId xmlns:a16="http://schemas.microsoft.com/office/drawing/2014/main" xmlns="" id="{CDE07829-79E2-4CF2-BE7F-C22F57E85D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56" y="1829"/>
              <a:ext cx="357" cy="360"/>
            </a:xfrm>
            <a:prstGeom prst="ellipse">
              <a:avLst/>
            </a:prstGeom>
            <a:gradFill rotWithShape="1">
              <a:gsLst>
                <a:gs pos="0">
                  <a:srgbClr val="DE585B"/>
                </a:gs>
                <a:gs pos="50000">
                  <a:srgbClr val="DE585B">
                    <a:gamma/>
                    <a:shade val="79216"/>
                    <a:invGamma/>
                  </a:srgbClr>
                </a:gs>
                <a:gs pos="100000">
                  <a:srgbClr val="DE585B"/>
                </a:gs>
              </a:gsLst>
              <a:lin ang="5400000" scaled="1"/>
            </a:gradFill>
            <a:ln w="9525">
              <a:solidFill>
                <a:srgbClr val="DE585B">
                  <a:alpha val="2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7" name="Text Box 35">
            <a:extLst>
              <a:ext uri="{FF2B5EF4-FFF2-40B4-BE49-F238E27FC236}">
                <a16:creationId xmlns:a16="http://schemas.microsoft.com/office/drawing/2014/main" xmlns="" id="{B872F38F-8699-42CE-8EB4-B802AA73AC0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563058" y="1138097"/>
            <a:ext cx="15302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1 </a:t>
            </a:r>
            <a:r>
              <a:rPr kumimoji="0" lang="ru-RU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января </a:t>
            </a:r>
            <a:r>
              <a:rPr kumimoji="0" lang="ru-RU" alt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2021 </a:t>
            </a:r>
            <a:r>
              <a:rPr kumimoji="0" lang="ru-RU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г.</a:t>
            </a:r>
            <a:endParaRPr kumimoji="0" lang="en-US" altLang="ru-RU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5" name="AutoShape 18">
            <a:extLst>
              <a:ext uri="{FF2B5EF4-FFF2-40B4-BE49-F238E27FC236}">
                <a16:creationId xmlns:a16="http://schemas.microsoft.com/office/drawing/2014/main" xmlns="" id="{FAEB50EE-4C55-4615-B55D-42F6B715719D}"/>
              </a:ext>
            </a:extLst>
          </p:cNvPr>
          <p:cNvSpPr>
            <a:spLocks noChangeArrowheads="1"/>
          </p:cNvSpPr>
          <p:nvPr/>
        </p:nvSpPr>
        <p:spPr bwMode="invGray">
          <a:xfrm rot="10800000">
            <a:off x="5136112" y="1971343"/>
            <a:ext cx="465137" cy="4572544"/>
          </a:xfrm>
          <a:prstGeom prst="downArrow">
            <a:avLst>
              <a:gd name="adj1" fmla="val 50167"/>
              <a:gd name="adj2" fmla="val 58051"/>
            </a:avLst>
          </a:prstGeom>
          <a:solidFill>
            <a:srgbClr val="DE585B"/>
          </a:solidFill>
          <a:ln>
            <a:noFill/>
          </a:ln>
          <a:effectLst>
            <a:outerShdw dist="35921" dir="2700000" algn="ctr" rotWithShape="0">
              <a:srgbClr val="5F5F5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6" name="AutoShape 16">
            <a:extLst>
              <a:ext uri="{FF2B5EF4-FFF2-40B4-BE49-F238E27FC236}">
                <a16:creationId xmlns:a16="http://schemas.microsoft.com/office/drawing/2014/main" xmlns="" id="{A037F9B2-AF69-4991-B346-5191DE779D3D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817957" y="2295043"/>
            <a:ext cx="2241550" cy="334962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C7C7C7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/>
            <a:endParaRPr lang="ru-RU" altLang="ru-RU" b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77" name="AutoShape 18">
            <a:extLst>
              <a:ext uri="{FF2B5EF4-FFF2-40B4-BE49-F238E27FC236}">
                <a16:creationId xmlns:a16="http://schemas.microsoft.com/office/drawing/2014/main" xmlns="" id="{FABAC75D-B432-4ACF-AF82-B7DD20A04F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62407" y="2345843"/>
            <a:ext cx="2157413" cy="382588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009999">
                  <a:gamma/>
                  <a:shade val="46275"/>
                  <a:invGamma/>
                </a:srgbClr>
              </a:gs>
              <a:gs pos="100000">
                <a:srgbClr val="009999"/>
              </a:gs>
            </a:gsLst>
            <a:lin ang="5400000" scaled="1"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78" name="Text Box 19">
            <a:extLst>
              <a:ext uri="{FF2B5EF4-FFF2-40B4-BE49-F238E27FC236}">
                <a16:creationId xmlns:a16="http://schemas.microsoft.com/office/drawing/2014/main" xmlns="" id="{288E4D10-A534-4640-A784-12949391436F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5910826" y="2329968"/>
            <a:ext cx="21288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FEFEFE"/>
                </a:solidFill>
                <a:cs typeface="Arial" panose="020B0604020202020204" pitchFamily="34" charset="0"/>
              </a:rPr>
              <a:t>Аккредитация</a:t>
            </a:r>
            <a:endParaRPr lang="en-US" altLang="ru-RU" sz="2000" dirty="0">
              <a:solidFill>
                <a:srgbClr val="FEFEFE"/>
              </a:solidFill>
              <a:cs typeface="Arial" panose="020B0604020202020204" pitchFamily="34" charset="0"/>
            </a:endParaRPr>
          </a:p>
        </p:txBody>
      </p:sp>
      <p:grpSp>
        <p:nvGrpSpPr>
          <p:cNvPr id="80" name="Group 70">
            <a:extLst>
              <a:ext uri="{FF2B5EF4-FFF2-40B4-BE49-F238E27FC236}">
                <a16:creationId xmlns:a16="http://schemas.microsoft.com/office/drawing/2014/main" xmlns="" id="{286A6D1D-A6D1-4F5B-BAFB-405E4D171DDA}"/>
              </a:ext>
            </a:extLst>
          </p:cNvPr>
          <p:cNvGrpSpPr>
            <a:grpSpLocks/>
          </p:cNvGrpSpPr>
          <p:nvPr/>
        </p:nvGrpSpPr>
        <p:grpSpPr bwMode="auto">
          <a:xfrm>
            <a:off x="6017476" y="4502685"/>
            <a:ext cx="1744662" cy="2190750"/>
            <a:chOff x="2459" y="2207"/>
            <a:chExt cx="1099" cy="1380"/>
          </a:xfrm>
        </p:grpSpPr>
        <p:pic>
          <p:nvPicPr>
            <p:cNvPr id="81" name="Picture 17" descr="light_shadow">
              <a:extLst>
                <a:ext uri="{FF2B5EF4-FFF2-40B4-BE49-F238E27FC236}">
                  <a16:creationId xmlns:a16="http://schemas.microsoft.com/office/drawing/2014/main" xmlns="" id="{624003CE-9A6D-4254-BE42-24A6F1DE7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78000" contras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557" y="3166"/>
              <a:ext cx="913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" name="Group 21">
              <a:extLst>
                <a:ext uri="{FF2B5EF4-FFF2-40B4-BE49-F238E27FC236}">
                  <a16:creationId xmlns:a16="http://schemas.microsoft.com/office/drawing/2014/main" xmlns="" id="{A648DDDA-324D-4E7D-8C1A-88436EFD7E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9" y="2207"/>
              <a:ext cx="1099" cy="1380"/>
              <a:chOff x="2304" y="2496"/>
              <a:chExt cx="1200" cy="1536"/>
            </a:xfrm>
          </p:grpSpPr>
          <p:pic>
            <p:nvPicPr>
              <p:cNvPr id="84" name="Picture 22" descr="circuler_1">
                <a:extLst>
                  <a:ext uri="{FF2B5EF4-FFF2-40B4-BE49-F238E27FC236}">
                    <a16:creationId xmlns:a16="http://schemas.microsoft.com/office/drawing/2014/main" xmlns="" id="{FE027A7D-25F8-452D-A65A-914EBEEE8E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" name="Oval 23">
                <a:extLst>
                  <a:ext uri="{FF2B5EF4-FFF2-40B4-BE49-F238E27FC236}">
                    <a16:creationId xmlns:a16="http://schemas.microsoft.com/office/drawing/2014/main" xmlns="" id="{62A3603C-0727-442B-8EA0-4BC04AFBCE6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</a:endParaRPr>
              </a:p>
            </p:txBody>
          </p:sp>
          <p:pic>
            <p:nvPicPr>
              <p:cNvPr id="86" name="Picture 24" descr="light_shadow1">
                <a:extLst>
                  <a:ext uri="{FF2B5EF4-FFF2-40B4-BE49-F238E27FC236}">
                    <a16:creationId xmlns:a16="http://schemas.microsoft.com/office/drawing/2014/main" xmlns="" id="{69F9F46D-6C61-401B-9A20-B4CCCBD612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7" name="Group 25">
                <a:extLst>
                  <a:ext uri="{FF2B5EF4-FFF2-40B4-BE49-F238E27FC236}">
                    <a16:creationId xmlns:a16="http://schemas.microsoft.com/office/drawing/2014/main" xmlns="" id="{FD4D35D0-79DE-48B5-8A89-4FE2359076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88" name="Group 26">
                  <a:extLst>
                    <a:ext uri="{FF2B5EF4-FFF2-40B4-BE49-F238E27FC236}">
                      <a16:creationId xmlns:a16="http://schemas.microsoft.com/office/drawing/2014/main" xmlns="" id="{A423EC5B-F0BF-4448-B921-8000E6CF29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94" name="AutoShape 27">
                    <a:extLst>
                      <a:ext uri="{FF2B5EF4-FFF2-40B4-BE49-F238E27FC236}">
                        <a16:creationId xmlns:a16="http://schemas.microsoft.com/office/drawing/2014/main" xmlns="" id="{06DEA47A-C8F0-4151-BF39-0EC04F178F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95" name="AutoShape 28">
                    <a:extLst>
                      <a:ext uri="{FF2B5EF4-FFF2-40B4-BE49-F238E27FC236}">
                        <a16:creationId xmlns:a16="http://schemas.microsoft.com/office/drawing/2014/main" xmlns="" id="{3859BC4A-6A45-405E-93FC-F0DD9A998C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96" name="AutoShape 29">
                    <a:extLst>
                      <a:ext uri="{FF2B5EF4-FFF2-40B4-BE49-F238E27FC236}">
                        <a16:creationId xmlns:a16="http://schemas.microsoft.com/office/drawing/2014/main" xmlns="" id="{412FFDC1-A0D6-4888-8A39-85B1B20DC6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97" name="AutoShape 30">
                    <a:extLst>
                      <a:ext uri="{FF2B5EF4-FFF2-40B4-BE49-F238E27FC236}">
                        <a16:creationId xmlns:a16="http://schemas.microsoft.com/office/drawing/2014/main" xmlns="" id="{53090D57-4C26-45B8-A482-06BEA29A93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</p:grpSp>
            <p:grpSp>
              <p:nvGrpSpPr>
                <p:cNvPr id="89" name="Group 31">
                  <a:extLst>
                    <a:ext uri="{FF2B5EF4-FFF2-40B4-BE49-F238E27FC236}">
                      <a16:creationId xmlns:a16="http://schemas.microsoft.com/office/drawing/2014/main" xmlns="" id="{E60E6A3F-0851-44D2-876F-10FC08FD34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90" name="AutoShape 32">
                    <a:extLst>
                      <a:ext uri="{FF2B5EF4-FFF2-40B4-BE49-F238E27FC236}">
                        <a16:creationId xmlns:a16="http://schemas.microsoft.com/office/drawing/2014/main" xmlns="" id="{18D521FB-F144-46BF-8A46-E0573A1274E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91" name="AutoShape 33">
                    <a:extLst>
                      <a:ext uri="{FF2B5EF4-FFF2-40B4-BE49-F238E27FC236}">
                        <a16:creationId xmlns:a16="http://schemas.microsoft.com/office/drawing/2014/main" xmlns="" id="{12897437-BA86-41A5-ABCD-DA165B070F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92" name="AutoShape 34">
                    <a:extLst>
                      <a:ext uri="{FF2B5EF4-FFF2-40B4-BE49-F238E27FC236}">
                        <a16:creationId xmlns:a16="http://schemas.microsoft.com/office/drawing/2014/main" xmlns="" id="{02A71CA5-34C2-4D1D-8F13-E2A0576E59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93" name="AutoShape 35">
                    <a:extLst>
                      <a:ext uri="{FF2B5EF4-FFF2-40B4-BE49-F238E27FC236}">
                        <a16:creationId xmlns:a16="http://schemas.microsoft.com/office/drawing/2014/main" xmlns="" id="{3F2CE0E0-4318-4DE2-BBA2-9030724D99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</p:grpSp>
          </p:grpSp>
        </p:grpSp>
        <p:sp>
          <p:nvSpPr>
            <p:cNvPr id="83" name="Rectangle 67">
              <a:extLst>
                <a:ext uri="{FF2B5EF4-FFF2-40B4-BE49-F238E27FC236}">
                  <a16:creationId xmlns:a16="http://schemas.microsoft.com/office/drawing/2014/main" xmlns="" id="{7B593CFF-0608-4ADD-928B-B0724D390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1" y="2618"/>
              <a:ext cx="86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0" name="Rectangle 14">
            <a:extLst>
              <a:ext uri="{FF2B5EF4-FFF2-40B4-BE49-F238E27FC236}">
                <a16:creationId xmlns:a16="http://schemas.microsoft.com/office/drawing/2014/main" xmlns="" id="{02DB319F-B4EE-459C-9228-C7D8CE994AE6}"/>
              </a:ext>
            </a:extLst>
          </p:cNvPr>
          <p:cNvSpPr>
            <a:spLocks noChangeArrowheads="1"/>
          </p:cNvSpPr>
          <p:nvPr/>
        </p:nvSpPr>
        <p:spPr bwMode="black">
          <a:xfrm>
            <a:off x="353016" y="2852368"/>
            <a:ext cx="206375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Выпускники медицинских образовательных организаций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ru-RU" altLang="ru-RU" sz="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Специалисты практического здравоохранения</a:t>
            </a:r>
            <a:endParaRPr lang="en-US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14">
            <a:extLst>
              <a:ext uri="{FF2B5EF4-FFF2-40B4-BE49-F238E27FC236}">
                <a16:creationId xmlns:a16="http://schemas.microsoft.com/office/drawing/2014/main" xmlns="" id="{9536E764-4C7F-45FF-960D-7705CEFD818D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721308" y="2852368"/>
            <a:ext cx="206375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Выпускники медицинских образовательных организаций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ru-RU" altLang="ru-RU" sz="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Специалисты практического здравоохранения</a:t>
            </a:r>
            <a:endParaRPr lang="en-US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</p:txBody>
      </p:sp>
      <p:sp>
        <p:nvSpPr>
          <p:cNvPr id="102" name="Rectangle 14">
            <a:extLst>
              <a:ext uri="{FF2B5EF4-FFF2-40B4-BE49-F238E27FC236}">
                <a16:creationId xmlns:a16="http://schemas.microsoft.com/office/drawing/2014/main" xmlns="" id="{90DECDAA-7B35-445C-97BC-AE237F259F7D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862407" y="2852367"/>
            <a:ext cx="206375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Выпускники медицинских образовательных организаций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ru-RU" altLang="ru-RU" sz="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Специалисты практического здравоохранения</a:t>
            </a:r>
            <a:endParaRPr lang="en-US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</p:txBody>
      </p:sp>
      <p:sp>
        <p:nvSpPr>
          <p:cNvPr id="79" name="Text Box 35">
            <a:extLst>
              <a:ext uri="{FF2B5EF4-FFF2-40B4-BE49-F238E27FC236}">
                <a16:creationId xmlns:a16="http://schemas.microsoft.com/office/drawing/2014/main" xmlns="" id="{187E7987-E0E2-4633-8E98-62188746603D}"/>
              </a:ext>
            </a:extLst>
          </p:cNvPr>
          <p:cNvSpPr txBox="1">
            <a:spLocks noChangeArrowheads="1"/>
          </p:cNvSpPr>
          <p:nvPr/>
        </p:nvSpPr>
        <p:spPr bwMode="gray">
          <a:xfrm rot="20550585">
            <a:off x="2539389" y="1336970"/>
            <a:ext cx="17225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1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Отработка модели</a:t>
            </a:r>
            <a:endParaRPr kumimoji="0" lang="en-US" altLang="ru-RU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8" name="Rectangle 2"/>
          <p:cNvSpPr txBox="1">
            <a:spLocks noChangeArrowheads="1"/>
          </p:cNvSpPr>
          <p:nvPr/>
        </p:nvSpPr>
        <p:spPr bwMode="gray">
          <a:xfrm>
            <a:off x="-108520" y="69987"/>
            <a:ext cx="8098726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dirty="0"/>
              <a:t>Допуск к </a:t>
            </a:r>
            <a:r>
              <a:rPr lang="ru-RU" altLang="ru-RU" sz="2200" dirty="0" smtClean="0"/>
              <a:t>осуществлению </a:t>
            </a:r>
          </a:p>
          <a:p>
            <a:r>
              <a:rPr lang="ru-RU" altLang="ru-RU" sz="2200" dirty="0" smtClean="0"/>
              <a:t>профессиональной </a:t>
            </a:r>
            <a:r>
              <a:rPr lang="ru-RU" altLang="ru-RU" sz="2200" dirty="0"/>
              <a:t>деятельности</a:t>
            </a:r>
            <a:endParaRPr lang="en-US" altLang="ru-RU" sz="2200" dirty="0"/>
          </a:p>
        </p:txBody>
      </p:sp>
      <p:sp>
        <p:nvSpPr>
          <p:cNvPr id="103" name="Прямоугольник 102"/>
          <p:cNvSpPr/>
          <p:nvPr/>
        </p:nvSpPr>
        <p:spPr>
          <a:xfrm>
            <a:off x="78433" y="6374246"/>
            <a:ext cx="5662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sz="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Приказ Минздрава России </a:t>
            </a:r>
            <a:r>
              <a:rPr lang="ru-RU" altLang="ru-RU" sz="800" b="1" dirty="0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№ </a:t>
            </a:r>
            <a:r>
              <a:rPr lang="ru-RU" altLang="ru-RU" sz="8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127н </a:t>
            </a:r>
            <a:r>
              <a:rPr lang="ru-RU" altLang="ru-RU" sz="800" b="1" dirty="0">
                <a:solidFill>
                  <a:srgbClr val="C00000"/>
                </a:solidFill>
                <a:cs typeface="Arial" panose="020B0604020202020204" pitchFamily="34" charset="0"/>
              </a:rPr>
              <a:t>2016 года</a:t>
            </a:r>
          </a:p>
          <a:p>
            <a:pPr>
              <a:spcBef>
                <a:spcPts val="0"/>
              </a:spcBef>
            </a:pPr>
            <a:r>
              <a:rPr lang="ru-RU" altLang="ru-RU" sz="8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«Об утверждении сроков и этапов аккредитации специалистов, а также категорий лиц, имеющих медицинское, фармацевтическое или иное образование и подлежащих аккредитации специалистов»</a:t>
            </a:r>
            <a:endParaRPr lang="ru-RU" altLang="ru-RU" sz="800" b="1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5638690" y="6395545"/>
            <a:ext cx="25435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sz="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Федеральный закон </a:t>
            </a:r>
            <a:r>
              <a:rPr lang="ru-RU" altLang="ru-RU" sz="800" b="1" dirty="0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№ 323-ФЗ </a:t>
            </a:r>
            <a:r>
              <a:rPr lang="ru-RU" altLang="ru-RU" sz="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2011 </a:t>
            </a:r>
            <a:r>
              <a:rPr lang="ru-RU" altLang="ru-RU" sz="800" b="1" dirty="0">
                <a:solidFill>
                  <a:srgbClr val="C00000"/>
                </a:solidFill>
                <a:cs typeface="Arial" panose="020B0604020202020204" pitchFamily="34" charset="0"/>
              </a:rPr>
              <a:t>года</a:t>
            </a:r>
          </a:p>
          <a:p>
            <a:pPr>
              <a:spcBef>
                <a:spcPts val="0"/>
              </a:spcBef>
            </a:pPr>
            <a:r>
              <a:rPr lang="ru-RU" altLang="ru-RU" sz="800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«</a:t>
            </a:r>
            <a:r>
              <a:rPr lang="ru-RU" sz="800" dirty="0"/>
              <a:t>Об основах охраны здоровья граждан в </a:t>
            </a:r>
            <a:r>
              <a:rPr lang="ru-RU" sz="800" dirty="0" smtClean="0"/>
              <a:t>РФ</a:t>
            </a:r>
            <a:r>
              <a:rPr lang="ru-RU" altLang="ru-RU" sz="800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» </a:t>
            </a:r>
          </a:p>
          <a:p>
            <a:pPr>
              <a:spcBef>
                <a:spcPts val="0"/>
              </a:spcBef>
            </a:pPr>
            <a:r>
              <a:rPr lang="ru-RU" altLang="ru-RU" sz="800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(с изм., внесёнными ФЗ 2015 № 389-ФЗ)</a:t>
            </a:r>
            <a:endParaRPr lang="ru-RU" altLang="ru-RU" sz="800" b="1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575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-108520" y="69987"/>
            <a:ext cx="8098726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dirty="0"/>
              <a:t>Портал НМО</a:t>
            </a:r>
            <a:endParaRPr lang="en-US" altLang="ru-RU" sz="2200" dirty="0"/>
          </a:p>
        </p:txBody>
      </p:sp>
      <p:pic>
        <p:nvPicPr>
          <p:cNvPr id="3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1417669-6C29-443D-82CB-759F57E7F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6948264" cy="5002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F8E7C52-1ACC-47C1-A5DE-278E10F4C6D8}"/>
              </a:ext>
            </a:extLst>
          </p:cNvPr>
          <p:cNvSpPr/>
          <p:nvPr/>
        </p:nvSpPr>
        <p:spPr>
          <a:xfrm>
            <a:off x="5004048" y="6236200"/>
            <a:ext cx="280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Tahoma" panose="020B0604030504040204" pitchFamily="34" charset="0"/>
              </a:rPr>
              <a:t>http://edu.rosminzdrav.ru/</a:t>
            </a:r>
            <a:endParaRPr lang="ru-RU" sz="1400" b="1" dirty="0">
              <a:solidFill>
                <a:srgbClr val="C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58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-108520" y="69987"/>
            <a:ext cx="8098726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dirty="0"/>
              <a:t>Портал НМО</a:t>
            </a:r>
            <a:endParaRPr lang="en-US" altLang="ru-RU" sz="22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F8E7C52-1ACC-47C1-A5DE-278E10F4C6D8}"/>
              </a:ext>
            </a:extLst>
          </p:cNvPr>
          <p:cNvSpPr/>
          <p:nvPr/>
        </p:nvSpPr>
        <p:spPr>
          <a:xfrm>
            <a:off x="5004048" y="6236200"/>
            <a:ext cx="280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Tahoma" panose="020B0604030504040204" pitchFamily="34" charset="0"/>
              </a:rPr>
              <a:t>http://edu.rosminzdrav.ru/</a:t>
            </a:r>
            <a:endParaRPr lang="ru-RU" sz="1400" b="1" dirty="0">
              <a:solidFill>
                <a:srgbClr val="C00000"/>
              </a:solidFill>
              <a:latin typeface="Tahoma" panose="020B0604030504040204" pitchFamily="34" charset="0"/>
            </a:endParaRPr>
          </a:p>
        </p:txBody>
      </p:sp>
      <p:pic>
        <p:nvPicPr>
          <p:cNvPr id="7" name="Рисунок 6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83513EB-D4A2-49B5-9624-F615F879B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056784" cy="5023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794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179512" y="116632"/>
            <a:ext cx="7704856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altLang="ru-RU" sz="2200" dirty="0"/>
              <a:t>Схема индивидуального </a:t>
            </a:r>
          </a:p>
          <a:p>
            <a:pPr lvl="0"/>
            <a:r>
              <a:rPr lang="ru-RU" altLang="ru-RU" sz="2200" dirty="0"/>
              <a:t>пятилетнего цикла обучения</a:t>
            </a:r>
            <a:endParaRPr lang="en-US" altLang="ru-RU" sz="2200" dirty="0"/>
          </a:p>
        </p:txBody>
      </p:sp>
      <p:pic>
        <p:nvPicPr>
          <p:cNvPr id="3" name="Рисунок 2" descr="Изображение выглядит как снимок экра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1FA8AC57-15DA-45B2-8E4F-FED79BCCC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5400600" cy="559529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D200537-9A28-453F-A36C-888B4420E648}"/>
              </a:ext>
            </a:extLst>
          </p:cNvPr>
          <p:cNvSpPr/>
          <p:nvPr/>
        </p:nvSpPr>
        <p:spPr>
          <a:xfrm>
            <a:off x="5436096" y="6165304"/>
            <a:ext cx="280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http://edu.rosminzdrav.ru/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325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231"/>
            <a:ext cx="6264696" cy="5069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8">
            <a:extLst>
              <a:ext uri="{FF2B5EF4-FFF2-40B4-BE49-F238E27FC236}">
                <a16:creationId xmlns:a16="http://schemas.microsoft.com/office/drawing/2014/main" xmlns="" id="{AE6DC602-1AB5-4590-B736-A1B1E1899F8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5" y="5227160"/>
            <a:ext cx="3849110" cy="1440160"/>
          </a:xfrm>
          <a:prstGeom prst="rect">
            <a:avLst/>
          </a:prstGeom>
        </p:spPr>
      </p:pic>
      <p:pic>
        <p:nvPicPr>
          <p:cNvPr id="9" name="Рисунок 6" descr="Изображение выглядит как здание, небо, внешний, знак&#10;&#10;Описание создано с очень высокой степенью достоверности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27686" r="21912"/>
          <a:stretch/>
        </p:blipFill>
        <p:spPr>
          <a:xfrm>
            <a:off x="4516336" y="3789039"/>
            <a:ext cx="3613460" cy="3055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6709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9832" y="1739051"/>
            <a:ext cx="49076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Лицензия на осуществление образовательной деятельности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№035562 от 29.10.2014 г., выданная Департаментом образования города Москвы: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срок действия – бессрочно;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дополнительное профессиональное образование</a:t>
            </a:r>
          </a:p>
          <a:p>
            <a:pPr marL="31750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ru-RU" dirty="0"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cs typeface="Arial" panose="020B0604020202020204" pitchFamily="34" charset="0"/>
              </a:rPr>
              <a:t>(</a:t>
            </a:r>
            <a:r>
              <a:rPr lang="ru-RU" dirty="0"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cs typeface="Arial" panose="020B0604020202020204" pitchFamily="34" charset="0"/>
              </a:rPr>
              <a:t>повышение </a:t>
            </a:r>
            <a:r>
              <a:rPr lang="ru-RU" dirty="0"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cs typeface="Arial" panose="020B0604020202020204" pitchFamily="34" charset="0"/>
              </a:rPr>
              <a:t>квалификации, профессиональная переподготовка)</a:t>
            </a:r>
            <a:endParaRPr lang="ru-RU" dirty="0"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/>
              <a:cs typeface="Arial" panose="020B0604020202020204" pitchFamily="34" charset="0"/>
            </a:endParaRPr>
          </a:p>
        </p:txBody>
      </p:sp>
      <p:pic>
        <p:nvPicPr>
          <p:cNvPr id="5" name="Picture 2" descr="Лицензия на осуществление образовательной деятельности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2232248" cy="3122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766075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pic>
        <p:nvPicPr>
          <p:cNvPr id="5" name="Рисунок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t="5001" r="4724"/>
          <a:stretch/>
        </p:blipFill>
        <p:spPr>
          <a:xfrm>
            <a:off x="467544" y="1196752"/>
            <a:ext cx="7326004" cy="517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815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66" y="1268760"/>
            <a:ext cx="7236296" cy="4821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3041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sp>
        <p:nvSpPr>
          <p:cNvPr id="5" name="Freeform 3"/>
          <p:cNvSpPr>
            <a:spLocks/>
          </p:cNvSpPr>
          <p:nvPr/>
        </p:nvSpPr>
        <p:spPr bwMode="gray">
          <a:xfrm>
            <a:off x="203063" y="3645024"/>
            <a:ext cx="7386638" cy="2287588"/>
          </a:xfrm>
          <a:custGeom>
            <a:avLst/>
            <a:gdLst>
              <a:gd name="T0" fmla="*/ 0 w 5424"/>
              <a:gd name="T1" fmla="*/ 1440 h 1488"/>
              <a:gd name="T2" fmla="*/ 0 w 5424"/>
              <a:gd name="T3" fmla="*/ 1488 h 1488"/>
              <a:gd name="T4" fmla="*/ 1152 w 5424"/>
              <a:gd name="T5" fmla="*/ 1488 h 1488"/>
              <a:gd name="T6" fmla="*/ 1392 w 5424"/>
              <a:gd name="T7" fmla="*/ 1008 h 1488"/>
              <a:gd name="T8" fmla="*/ 2544 w 5424"/>
              <a:gd name="T9" fmla="*/ 1008 h 1488"/>
              <a:gd name="T10" fmla="*/ 2832 w 5424"/>
              <a:gd name="T11" fmla="*/ 528 h 1488"/>
              <a:gd name="T12" fmla="*/ 3984 w 5424"/>
              <a:gd name="T13" fmla="*/ 528 h 1488"/>
              <a:gd name="T14" fmla="*/ 4272 w 5424"/>
              <a:gd name="T15" fmla="*/ 48 h 1488"/>
              <a:gd name="T16" fmla="*/ 5424 w 5424"/>
              <a:gd name="T17" fmla="*/ 48 h 1488"/>
              <a:gd name="T18" fmla="*/ 5424 w 5424"/>
              <a:gd name="T19" fmla="*/ 0 h 1488"/>
              <a:gd name="T20" fmla="*/ 4272 w 5424"/>
              <a:gd name="T21" fmla="*/ 0 h 1488"/>
              <a:gd name="T22" fmla="*/ 3984 w 5424"/>
              <a:gd name="T23" fmla="*/ 480 h 1488"/>
              <a:gd name="T24" fmla="*/ 2832 w 5424"/>
              <a:gd name="T25" fmla="*/ 480 h 1488"/>
              <a:gd name="T26" fmla="*/ 2544 w 5424"/>
              <a:gd name="T27" fmla="*/ 960 h 1488"/>
              <a:gd name="T28" fmla="*/ 1392 w 5424"/>
              <a:gd name="T29" fmla="*/ 960 h 1488"/>
              <a:gd name="T30" fmla="*/ 1152 w 5424"/>
              <a:gd name="T31" fmla="*/ 1440 h 1488"/>
              <a:gd name="T32" fmla="*/ 0 w 5424"/>
              <a:gd name="T33" fmla="*/ 144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24" h="1488">
                <a:moveTo>
                  <a:pt x="0" y="1440"/>
                </a:moveTo>
                <a:lnTo>
                  <a:pt x="0" y="1488"/>
                </a:lnTo>
                <a:lnTo>
                  <a:pt x="1152" y="1488"/>
                </a:lnTo>
                <a:lnTo>
                  <a:pt x="1392" y="1008"/>
                </a:lnTo>
                <a:lnTo>
                  <a:pt x="2544" y="1008"/>
                </a:lnTo>
                <a:lnTo>
                  <a:pt x="2832" y="528"/>
                </a:lnTo>
                <a:lnTo>
                  <a:pt x="3984" y="528"/>
                </a:lnTo>
                <a:lnTo>
                  <a:pt x="4272" y="48"/>
                </a:lnTo>
                <a:lnTo>
                  <a:pt x="5424" y="48"/>
                </a:lnTo>
                <a:lnTo>
                  <a:pt x="5424" y="0"/>
                </a:lnTo>
                <a:lnTo>
                  <a:pt x="4272" y="0"/>
                </a:lnTo>
                <a:lnTo>
                  <a:pt x="3984" y="480"/>
                </a:lnTo>
                <a:lnTo>
                  <a:pt x="2832" y="480"/>
                </a:lnTo>
                <a:lnTo>
                  <a:pt x="2544" y="960"/>
                </a:lnTo>
                <a:lnTo>
                  <a:pt x="1392" y="960"/>
                </a:lnTo>
                <a:lnTo>
                  <a:pt x="1152" y="1440"/>
                </a:lnTo>
                <a:lnTo>
                  <a:pt x="0" y="1440"/>
                </a:lnTo>
                <a:close/>
              </a:path>
            </a:pathLst>
          </a:custGeom>
          <a:solidFill>
            <a:srgbClr val="A4E0CC"/>
          </a:solidFill>
          <a:ln>
            <a:noFill/>
          </a:ln>
          <a:effectLst/>
          <a:scene3d>
            <a:camera prst="legacyPerspectiveTop"/>
            <a:lightRig rig="legacyNormal3" dir="r"/>
          </a:scene3d>
          <a:sp3d extrusionH="1801800" prstMaterial="legacyPlastic">
            <a:bevelT w="13500" h="13500" prst="angle"/>
            <a:bevelB w="13500" h="13500" prst="angle"/>
            <a:extrusionClr>
              <a:srgbClr val="A4E0CC"/>
            </a:extrusionClr>
            <a:contourClr>
              <a:srgbClr val="A4E0CC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155381" y="1489039"/>
            <a:ext cx="59481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cs typeface="Arial" panose="020B0604020202020204" pitchFamily="34" charset="0"/>
              </a:rPr>
              <a:t>Уникальность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cs typeface="Arial" panose="020B0604020202020204" pitchFamily="34" charset="0"/>
              </a:rPr>
              <a:t>дополнительного профессионального </a:t>
            </a:r>
          </a:p>
          <a:p>
            <a:pPr lvl="0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cs typeface="Arial" panose="020B0604020202020204" pitchFamily="34" charset="0"/>
              </a:rPr>
              <a:t>образования в Боткинской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cs typeface="Arial" panose="020B0604020202020204" pitchFamily="34" charset="0"/>
              </a:rPr>
              <a:t>больнице</a:t>
            </a:r>
            <a:r>
              <a:rPr lang="ru-RU" alt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cs typeface="Arial" panose="020B0604020202020204" pitchFamily="34" charset="0"/>
              </a:rPr>
              <a:t> </a:t>
            </a:r>
            <a:endParaRPr kumimoji="0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615568" y="2231388"/>
            <a:ext cx="2583591" cy="2700482"/>
            <a:chOff x="5938155" y="1844824"/>
            <a:chExt cx="2583591" cy="2700482"/>
          </a:xfrm>
        </p:grpSpPr>
        <p:pic>
          <p:nvPicPr>
            <p:cNvPr id="9" name="Picture 28" descr="num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02617" y="1844824"/>
              <a:ext cx="1186951" cy="1337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11"/>
            <p:cNvSpPr>
              <a:spLocks noChangeArrowheads="1"/>
            </p:cNvSpPr>
            <p:nvPr/>
          </p:nvSpPr>
          <p:spPr bwMode="gray">
            <a:xfrm>
              <a:off x="5938155" y="3344977"/>
              <a:ext cx="2583591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841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erdana"/>
                  <a:ea typeface="+mn-ea"/>
                  <a:cs typeface="Arial" panose="020B0604020202020204" pitchFamily="34" charset="0"/>
                </a:rPr>
                <a:t>ВЫСОКАЯ ПРОФЕССИОНАЛЬНАЯ КОМПЕТЕНТНОСТЬ СПЕЦИАЛИСТОВ ПРАКТИЧЕСКОГО ЗДРАВООХРАНЕНИЯ</a:t>
              </a:r>
              <a:endParaRPr kumimoji="0" lang="en-US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8418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815683" y="2711747"/>
            <a:ext cx="1661572" cy="505709"/>
            <a:chOff x="6138270" y="2325183"/>
            <a:chExt cx="1661572" cy="505709"/>
          </a:xfrm>
        </p:grpSpPr>
        <p:sp>
          <p:nvSpPr>
            <p:cNvPr id="12" name="AutoShape 3"/>
            <p:cNvSpPr>
              <a:spLocks noChangeArrowheads="1"/>
            </p:cNvSpPr>
            <p:nvPr/>
          </p:nvSpPr>
          <p:spPr bwMode="gray">
            <a:xfrm flipH="1">
              <a:off x="7224193" y="2327326"/>
              <a:ext cx="575649" cy="503566"/>
            </a:xfrm>
            <a:prstGeom prst="curvedRightArrow">
              <a:avLst>
                <a:gd name="adj1" fmla="val 16542"/>
                <a:gd name="adj2" fmla="val 38977"/>
                <a:gd name="adj3" fmla="val 33846"/>
              </a:avLst>
            </a:prstGeom>
            <a:gradFill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5218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AutoShape 3"/>
            <p:cNvSpPr>
              <a:spLocks noChangeArrowheads="1"/>
            </p:cNvSpPr>
            <p:nvPr/>
          </p:nvSpPr>
          <p:spPr bwMode="gray">
            <a:xfrm>
              <a:off x="6138270" y="2325183"/>
              <a:ext cx="575649" cy="503566"/>
            </a:xfrm>
            <a:prstGeom prst="curvedRightArrow">
              <a:avLst>
                <a:gd name="adj1" fmla="val 16542"/>
                <a:gd name="adj2" fmla="val 38977"/>
                <a:gd name="adj3" fmla="val 33846"/>
              </a:avLst>
            </a:prstGeom>
            <a:gradFill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5218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39074" y="5071778"/>
            <a:ext cx="1633538" cy="1168611"/>
            <a:chOff x="547571" y="4653511"/>
            <a:chExt cx="1633538" cy="1168611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gray">
            <a:xfrm>
              <a:off x="547571" y="5514345"/>
              <a:ext cx="16335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841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erdana"/>
                  <a:ea typeface="+mn-ea"/>
                  <a:cs typeface="Arial" panose="020B0604020202020204" pitchFamily="34" charset="0"/>
                </a:rPr>
                <a:t>ТЕОРИЯ</a:t>
              </a:r>
              <a:endPara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418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6" name="Group 4"/>
            <p:cNvGrpSpPr>
              <a:grpSpLocks/>
            </p:cNvGrpSpPr>
            <p:nvPr/>
          </p:nvGrpSpPr>
          <p:grpSpPr bwMode="auto">
            <a:xfrm>
              <a:off x="1266896" y="4653511"/>
              <a:ext cx="748233" cy="626237"/>
              <a:chOff x="482" y="1851"/>
              <a:chExt cx="860" cy="796"/>
            </a:xfrm>
          </p:grpSpPr>
          <p:sp>
            <p:nvSpPr>
              <p:cNvPr id="17" name="Freeform 5"/>
              <p:cNvSpPr>
                <a:spLocks/>
              </p:cNvSpPr>
              <p:nvPr/>
            </p:nvSpPr>
            <p:spPr bwMode="gray">
              <a:xfrm>
                <a:off x="567" y="2464"/>
                <a:ext cx="335" cy="173"/>
              </a:xfrm>
              <a:custGeom>
                <a:avLst/>
                <a:gdLst>
                  <a:gd name="T0" fmla="*/ 0 w 335"/>
                  <a:gd name="T1" fmla="*/ 166 h 173"/>
                  <a:gd name="T2" fmla="*/ 58 w 335"/>
                  <a:gd name="T3" fmla="*/ 173 h 173"/>
                  <a:gd name="T4" fmla="*/ 297 w 335"/>
                  <a:gd name="T5" fmla="*/ 32 h 173"/>
                  <a:gd name="T6" fmla="*/ 289 w 335"/>
                  <a:gd name="T7" fmla="*/ 8 h 173"/>
                  <a:gd name="T8" fmla="*/ 223 w 335"/>
                  <a:gd name="T9" fmla="*/ 26 h 173"/>
                  <a:gd name="T10" fmla="*/ 0 w 335"/>
                  <a:gd name="T11" fmla="*/ 16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5" h="173">
                    <a:moveTo>
                      <a:pt x="0" y="166"/>
                    </a:moveTo>
                    <a:lnTo>
                      <a:pt x="58" y="173"/>
                    </a:lnTo>
                    <a:lnTo>
                      <a:pt x="297" y="32"/>
                    </a:lnTo>
                    <a:cubicBezTo>
                      <a:pt x="335" y="5"/>
                      <a:pt x="301" y="9"/>
                      <a:pt x="289" y="8"/>
                    </a:cubicBezTo>
                    <a:cubicBezTo>
                      <a:pt x="277" y="7"/>
                      <a:pt x="271" y="0"/>
                      <a:pt x="223" y="26"/>
                    </a:cubicBezTo>
                    <a:lnTo>
                      <a:pt x="0" y="16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C1C1C">
                      <a:gamma/>
                      <a:shade val="85882"/>
                      <a:invGamma/>
                      <a:alpha val="0"/>
                    </a:srgbClr>
                  </a:gs>
                  <a:gs pos="100000">
                    <a:srgbClr val="1C1C1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6"/>
              <p:cNvSpPr>
                <a:spLocks/>
              </p:cNvSpPr>
              <p:nvPr/>
            </p:nvSpPr>
            <p:spPr bwMode="gray">
              <a:xfrm>
                <a:off x="797" y="2401"/>
                <a:ext cx="367" cy="170"/>
              </a:xfrm>
              <a:custGeom>
                <a:avLst/>
                <a:gdLst>
                  <a:gd name="T0" fmla="*/ 0 w 367"/>
                  <a:gd name="T1" fmla="*/ 158 h 170"/>
                  <a:gd name="T2" fmla="*/ 80 w 367"/>
                  <a:gd name="T3" fmla="*/ 170 h 170"/>
                  <a:gd name="T4" fmla="*/ 332 w 367"/>
                  <a:gd name="T5" fmla="*/ 37 h 170"/>
                  <a:gd name="T6" fmla="*/ 292 w 367"/>
                  <a:gd name="T7" fmla="*/ 1 h 170"/>
                  <a:gd name="T8" fmla="*/ 230 w 367"/>
                  <a:gd name="T9" fmla="*/ 29 h 170"/>
                  <a:gd name="T10" fmla="*/ 0 w 367"/>
                  <a:gd name="T11" fmla="*/ 15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170">
                    <a:moveTo>
                      <a:pt x="0" y="158"/>
                    </a:moveTo>
                    <a:lnTo>
                      <a:pt x="80" y="170"/>
                    </a:lnTo>
                    <a:lnTo>
                      <a:pt x="332" y="37"/>
                    </a:lnTo>
                    <a:cubicBezTo>
                      <a:pt x="367" y="9"/>
                      <a:pt x="309" y="2"/>
                      <a:pt x="292" y="1"/>
                    </a:cubicBezTo>
                    <a:cubicBezTo>
                      <a:pt x="280" y="0"/>
                      <a:pt x="279" y="3"/>
                      <a:pt x="230" y="29"/>
                    </a:cubicBezTo>
                    <a:lnTo>
                      <a:pt x="0" y="15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C1C1C">
                      <a:gamma/>
                      <a:shade val="85882"/>
                      <a:invGamma/>
                      <a:alpha val="0"/>
                    </a:srgbClr>
                  </a:gs>
                  <a:gs pos="100000">
                    <a:srgbClr val="1C1C1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7"/>
              <p:cNvSpPr>
                <a:spLocks/>
              </p:cNvSpPr>
              <p:nvPr/>
            </p:nvSpPr>
            <p:spPr bwMode="gray">
              <a:xfrm>
                <a:off x="1035" y="2504"/>
                <a:ext cx="307" cy="143"/>
              </a:xfrm>
              <a:custGeom>
                <a:avLst/>
                <a:gdLst>
                  <a:gd name="T0" fmla="*/ 0 w 307"/>
                  <a:gd name="T1" fmla="*/ 134 h 143"/>
                  <a:gd name="T2" fmla="*/ 66 w 307"/>
                  <a:gd name="T3" fmla="*/ 143 h 143"/>
                  <a:gd name="T4" fmla="*/ 282 w 307"/>
                  <a:gd name="T5" fmla="*/ 35 h 143"/>
                  <a:gd name="T6" fmla="*/ 219 w 307"/>
                  <a:gd name="T7" fmla="*/ 17 h 143"/>
                  <a:gd name="T8" fmla="*/ 0 w 307"/>
                  <a:gd name="T9" fmla="*/ 13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7" h="143">
                    <a:moveTo>
                      <a:pt x="0" y="134"/>
                    </a:moveTo>
                    <a:lnTo>
                      <a:pt x="66" y="143"/>
                    </a:lnTo>
                    <a:lnTo>
                      <a:pt x="282" y="35"/>
                    </a:lnTo>
                    <a:cubicBezTo>
                      <a:pt x="307" y="14"/>
                      <a:pt x="266" y="0"/>
                      <a:pt x="219" y="17"/>
                    </a:cubicBezTo>
                    <a:lnTo>
                      <a:pt x="0" y="13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C1C1C">
                      <a:gamma/>
                      <a:shade val="85882"/>
                      <a:invGamma/>
                      <a:alpha val="0"/>
                    </a:srgbClr>
                  </a:gs>
                  <a:gs pos="100000">
                    <a:srgbClr val="1C1C1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8"/>
              <p:cNvSpPr>
                <a:spLocks/>
              </p:cNvSpPr>
              <p:nvPr/>
            </p:nvSpPr>
            <p:spPr bwMode="gray">
              <a:xfrm>
                <a:off x="482" y="2066"/>
                <a:ext cx="224" cy="569"/>
              </a:xfrm>
              <a:custGeom>
                <a:avLst/>
                <a:gdLst>
                  <a:gd name="T0" fmla="*/ 103 w 224"/>
                  <a:gd name="T1" fmla="*/ 101 h 569"/>
                  <a:gd name="T2" fmla="*/ 74 w 224"/>
                  <a:gd name="T3" fmla="*/ 50 h 569"/>
                  <a:gd name="T4" fmla="*/ 121 w 224"/>
                  <a:gd name="T5" fmla="*/ 1 h 569"/>
                  <a:gd name="T6" fmla="*/ 171 w 224"/>
                  <a:gd name="T7" fmla="*/ 52 h 569"/>
                  <a:gd name="T8" fmla="*/ 135 w 224"/>
                  <a:gd name="T9" fmla="*/ 101 h 569"/>
                  <a:gd name="T10" fmla="*/ 134 w 224"/>
                  <a:gd name="T11" fmla="*/ 124 h 569"/>
                  <a:gd name="T12" fmla="*/ 209 w 224"/>
                  <a:gd name="T13" fmla="*/ 145 h 569"/>
                  <a:gd name="T14" fmla="*/ 221 w 224"/>
                  <a:gd name="T15" fmla="*/ 204 h 569"/>
                  <a:gd name="T16" fmla="*/ 218 w 224"/>
                  <a:gd name="T17" fmla="*/ 321 h 569"/>
                  <a:gd name="T18" fmla="*/ 209 w 224"/>
                  <a:gd name="T19" fmla="*/ 365 h 569"/>
                  <a:gd name="T20" fmla="*/ 196 w 224"/>
                  <a:gd name="T21" fmla="*/ 308 h 569"/>
                  <a:gd name="T22" fmla="*/ 187 w 224"/>
                  <a:gd name="T23" fmla="*/ 202 h 569"/>
                  <a:gd name="T24" fmla="*/ 170 w 224"/>
                  <a:gd name="T25" fmla="*/ 321 h 569"/>
                  <a:gd name="T26" fmla="*/ 144 w 224"/>
                  <a:gd name="T27" fmla="*/ 569 h 569"/>
                  <a:gd name="T28" fmla="*/ 78 w 224"/>
                  <a:gd name="T29" fmla="*/ 565 h 569"/>
                  <a:gd name="T30" fmla="*/ 50 w 224"/>
                  <a:gd name="T31" fmla="*/ 325 h 569"/>
                  <a:gd name="T32" fmla="*/ 33 w 224"/>
                  <a:gd name="T33" fmla="*/ 208 h 569"/>
                  <a:gd name="T34" fmla="*/ 25 w 224"/>
                  <a:gd name="T35" fmla="*/ 310 h 569"/>
                  <a:gd name="T36" fmla="*/ 12 w 224"/>
                  <a:gd name="T37" fmla="*/ 365 h 569"/>
                  <a:gd name="T38" fmla="*/ 1 w 224"/>
                  <a:gd name="T39" fmla="*/ 305 h 569"/>
                  <a:gd name="T40" fmla="*/ 7 w 224"/>
                  <a:gd name="T41" fmla="*/ 184 h 569"/>
                  <a:gd name="T42" fmla="*/ 23 w 224"/>
                  <a:gd name="T43" fmla="*/ 140 h 569"/>
                  <a:gd name="T44" fmla="*/ 102 w 224"/>
                  <a:gd name="T45" fmla="*/ 124 h 569"/>
                  <a:gd name="T46" fmla="*/ 103 w 224"/>
                  <a:gd name="T47" fmla="*/ 101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4" h="569">
                    <a:moveTo>
                      <a:pt x="103" y="101"/>
                    </a:moveTo>
                    <a:cubicBezTo>
                      <a:pt x="87" y="94"/>
                      <a:pt x="75" y="75"/>
                      <a:pt x="74" y="50"/>
                    </a:cubicBezTo>
                    <a:cubicBezTo>
                      <a:pt x="72" y="26"/>
                      <a:pt x="90" y="0"/>
                      <a:pt x="121" y="1"/>
                    </a:cubicBezTo>
                    <a:cubicBezTo>
                      <a:pt x="152" y="2"/>
                      <a:pt x="172" y="18"/>
                      <a:pt x="171" y="52"/>
                    </a:cubicBezTo>
                    <a:cubicBezTo>
                      <a:pt x="170" y="85"/>
                      <a:pt x="151" y="96"/>
                      <a:pt x="135" y="101"/>
                    </a:cubicBezTo>
                    <a:cubicBezTo>
                      <a:pt x="132" y="111"/>
                      <a:pt x="132" y="118"/>
                      <a:pt x="134" y="124"/>
                    </a:cubicBezTo>
                    <a:cubicBezTo>
                      <a:pt x="151" y="131"/>
                      <a:pt x="194" y="132"/>
                      <a:pt x="209" y="145"/>
                    </a:cubicBezTo>
                    <a:cubicBezTo>
                      <a:pt x="224" y="156"/>
                      <a:pt x="219" y="175"/>
                      <a:pt x="221" y="204"/>
                    </a:cubicBezTo>
                    <a:lnTo>
                      <a:pt x="218" y="321"/>
                    </a:lnTo>
                    <a:cubicBezTo>
                      <a:pt x="216" y="348"/>
                      <a:pt x="212" y="367"/>
                      <a:pt x="209" y="365"/>
                    </a:cubicBezTo>
                    <a:cubicBezTo>
                      <a:pt x="199" y="370"/>
                      <a:pt x="200" y="335"/>
                      <a:pt x="196" y="308"/>
                    </a:cubicBezTo>
                    <a:lnTo>
                      <a:pt x="187" y="202"/>
                    </a:lnTo>
                    <a:cubicBezTo>
                      <a:pt x="182" y="204"/>
                      <a:pt x="177" y="260"/>
                      <a:pt x="170" y="321"/>
                    </a:cubicBezTo>
                    <a:lnTo>
                      <a:pt x="144" y="569"/>
                    </a:lnTo>
                    <a:lnTo>
                      <a:pt x="78" y="565"/>
                    </a:lnTo>
                    <a:lnTo>
                      <a:pt x="50" y="325"/>
                    </a:lnTo>
                    <a:cubicBezTo>
                      <a:pt x="39" y="255"/>
                      <a:pt x="37" y="211"/>
                      <a:pt x="33" y="208"/>
                    </a:cubicBezTo>
                    <a:lnTo>
                      <a:pt x="25" y="310"/>
                    </a:lnTo>
                    <a:cubicBezTo>
                      <a:pt x="22" y="336"/>
                      <a:pt x="16" y="366"/>
                      <a:pt x="12" y="365"/>
                    </a:cubicBezTo>
                    <a:cubicBezTo>
                      <a:pt x="4" y="365"/>
                      <a:pt x="2" y="335"/>
                      <a:pt x="1" y="305"/>
                    </a:cubicBezTo>
                    <a:cubicBezTo>
                      <a:pt x="0" y="275"/>
                      <a:pt x="3" y="212"/>
                      <a:pt x="7" y="184"/>
                    </a:cubicBezTo>
                    <a:cubicBezTo>
                      <a:pt x="12" y="157"/>
                      <a:pt x="7" y="150"/>
                      <a:pt x="23" y="140"/>
                    </a:cubicBezTo>
                    <a:cubicBezTo>
                      <a:pt x="39" y="131"/>
                      <a:pt x="89" y="131"/>
                      <a:pt x="102" y="124"/>
                    </a:cubicBezTo>
                    <a:cubicBezTo>
                      <a:pt x="106" y="120"/>
                      <a:pt x="108" y="108"/>
                      <a:pt x="103" y="10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>
                  <a:rot lat="0" lon="900000" rev="0"/>
                </a:camera>
                <a:lightRig rig="legacyFlat1" dir="t"/>
              </a:scene3d>
              <a:sp3d extrusionH="36500" prstMaterial="legacyMetal">
                <a:bevelT w="13500" h="13500" prst="angle"/>
                <a:bevelB w="13500" h="13500" prst="angle"/>
                <a:extrusionClr>
                  <a:srgbClr val="333333"/>
                </a:extrusionClr>
                <a:contourClr>
                  <a:srgbClr val="FFFFFF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sy="50000" rotWithShape="0">
                        <a:srgbClr val="1C1C1C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9"/>
              <p:cNvSpPr>
                <a:spLocks/>
              </p:cNvSpPr>
              <p:nvPr/>
            </p:nvSpPr>
            <p:spPr bwMode="gray">
              <a:xfrm>
                <a:off x="698" y="1851"/>
                <a:ext cx="282" cy="716"/>
              </a:xfrm>
              <a:custGeom>
                <a:avLst/>
                <a:gdLst>
                  <a:gd name="T0" fmla="*/ 103 w 224"/>
                  <a:gd name="T1" fmla="*/ 101 h 569"/>
                  <a:gd name="T2" fmla="*/ 74 w 224"/>
                  <a:gd name="T3" fmla="*/ 50 h 569"/>
                  <a:gd name="T4" fmla="*/ 121 w 224"/>
                  <a:gd name="T5" fmla="*/ 1 h 569"/>
                  <a:gd name="T6" fmla="*/ 171 w 224"/>
                  <a:gd name="T7" fmla="*/ 52 h 569"/>
                  <a:gd name="T8" fmla="*/ 135 w 224"/>
                  <a:gd name="T9" fmla="*/ 101 h 569"/>
                  <a:gd name="T10" fmla="*/ 134 w 224"/>
                  <a:gd name="T11" fmla="*/ 124 h 569"/>
                  <a:gd name="T12" fmla="*/ 209 w 224"/>
                  <a:gd name="T13" fmla="*/ 145 h 569"/>
                  <a:gd name="T14" fmla="*/ 221 w 224"/>
                  <a:gd name="T15" fmla="*/ 204 h 569"/>
                  <a:gd name="T16" fmla="*/ 218 w 224"/>
                  <a:gd name="T17" fmla="*/ 321 h 569"/>
                  <a:gd name="T18" fmla="*/ 209 w 224"/>
                  <a:gd name="T19" fmla="*/ 365 h 569"/>
                  <a:gd name="T20" fmla="*/ 196 w 224"/>
                  <a:gd name="T21" fmla="*/ 308 h 569"/>
                  <a:gd name="T22" fmla="*/ 187 w 224"/>
                  <a:gd name="T23" fmla="*/ 202 h 569"/>
                  <a:gd name="T24" fmla="*/ 170 w 224"/>
                  <a:gd name="T25" fmla="*/ 321 h 569"/>
                  <a:gd name="T26" fmla="*/ 144 w 224"/>
                  <a:gd name="T27" fmla="*/ 569 h 569"/>
                  <a:gd name="T28" fmla="*/ 78 w 224"/>
                  <a:gd name="T29" fmla="*/ 565 h 569"/>
                  <a:gd name="T30" fmla="*/ 50 w 224"/>
                  <a:gd name="T31" fmla="*/ 325 h 569"/>
                  <a:gd name="T32" fmla="*/ 33 w 224"/>
                  <a:gd name="T33" fmla="*/ 208 h 569"/>
                  <a:gd name="T34" fmla="*/ 25 w 224"/>
                  <a:gd name="T35" fmla="*/ 310 h 569"/>
                  <a:gd name="T36" fmla="*/ 12 w 224"/>
                  <a:gd name="T37" fmla="*/ 365 h 569"/>
                  <a:gd name="T38" fmla="*/ 1 w 224"/>
                  <a:gd name="T39" fmla="*/ 305 h 569"/>
                  <a:gd name="T40" fmla="*/ 7 w 224"/>
                  <a:gd name="T41" fmla="*/ 184 h 569"/>
                  <a:gd name="T42" fmla="*/ 23 w 224"/>
                  <a:gd name="T43" fmla="*/ 140 h 569"/>
                  <a:gd name="T44" fmla="*/ 102 w 224"/>
                  <a:gd name="T45" fmla="*/ 124 h 569"/>
                  <a:gd name="T46" fmla="*/ 103 w 224"/>
                  <a:gd name="T47" fmla="*/ 101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4" h="569">
                    <a:moveTo>
                      <a:pt x="103" y="101"/>
                    </a:moveTo>
                    <a:cubicBezTo>
                      <a:pt x="87" y="94"/>
                      <a:pt x="75" y="75"/>
                      <a:pt x="74" y="50"/>
                    </a:cubicBezTo>
                    <a:cubicBezTo>
                      <a:pt x="72" y="26"/>
                      <a:pt x="90" y="0"/>
                      <a:pt x="121" y="1"/>
                    </a:cubicBezTo>
                    <a:cubicBezTo>
                      <a:pt x="152" y="2"/>
                      <a:pt x="172" y="18"/>
                      <a:pt x="171" y="52"/>
                    </a:cubicBezTo>
                    <a:cubicBezTo>
                      <a:pt x="170" y="85"/>
                      <a:pt x="151" y="96"/>
                      <a:pt x="135" y="101"/>
                    </a:cubicBezTo>
                    <a:cubicBezTo>
                      <a:pt x="132" y="111"/>
                      <a:pt x="132" y="118"/>
                      <a:pt x="134" y="124"/>
                    </a:cubicBezTo>
                    <a:cubicBezTo>
                      <a:pt x="151" y="131"/>
                      <a:pt x="194" y="132"/>
                      <a:pt x="209" y="145"/>
                    </a:cubicBezTo>
                    <a:cubicBezTo>
                      <a:pt x="224" y="156"/>
                      <a:pt x="219" y="175"/>
                      <a:pt x="221" y="204"/>
                    </a:cubicBezTo>
                    <a:lnTo>
                      <a:pt x="218" y="321"/>
                    </a:lnTo>
                    <a:cubicBezTo>
                      <a:pt x="216" y="348"/>
                      <a:pt x="212" y="367"/>
                      <a:pt x="209" y="365"/>
                    </a:cubicBezTo>
                    <a:cubicBezTo>
                      <a:pt x="199" y="370"/>
                      <a:pt x="200" y="335"/>
                      <a:pt x="196" y="308"/>
                    </a:cubicBezTo>
                    <a:lnTo>
                      <a:pt x="187" y="202"/>
                    </a:lnTo>
                    <a:cubicBezTo>
                      <a:pt x="182" y="204"/>
                      <a:pt x="177" y="260"/>
                      <a:pt x="170" y="321"/>
                    </a:cubicBezTo>
                    <a:lnTo>
                      <a:pt x="144" y="569"/>
                    </a:lnTo>
                    <a:lnTo>
                      <a:pt x="78" y="565"/>
                    </a:lnTo>
                    <a:lnTo>
                      <a:pt x="50" y="325"/>
                    </a:lnTo>
                    <a:cubicBezTo>
                      <a:pt x="39" y="255"/>
                      <a:pt x="37" y="211"/>
                      <a:pt x="33" y="208"/>
                    </a:cubicBezTo>
                    <a:lnTo>
                      <a:pt x="25" y="310"/>
                    </a:lnTo>
                    <a:cubicBezTo>
                      <a:pt x="22" y="336"/>
                      <a:pt x="16" y="366"/>
                      <a:pt x="12" y="365"/>
                    </a:cubicBezTo>
                    <a:cubicBezTo>
                      <a:pt x="4" y="365"/>
                      <a:pt x="2" y="335"/>
                      <a:pt x="1" y="305"/>
                    </a:cubicBezTo>
                    <a:cubicBezTo>
                      <a:pt x="0" y="275"/>
                      <a:pt x="3" y="212"/>
                      <a:pt x="7" y="184"/>
                    </a:cubicBezTo>
                    <a:cubicBezTo>
                      <a:pt x="12" y="157"/>
                      <a:pt x="7" y="150"/>
                      <a:pt x="23" y="140"/>
                    </a:cubicBezTo>
                    <a:cubicBezTo>
                      <a:pt x="39" y="131"/>
                      <a:pt x="89" y="131"/>
                      <a:pt x="102" y="124"/>
                    </a:cubicBezTo>
                    <a:cubicBezTo>
                      <a:pt x="106" y="120"/>
                      <a:pt x="108" y="108"/>
                      <a:pt x="103" y="10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>
                  <a:rot lat="0" lon="900000" rev="0"/>
                </a:camera>
                <a:lightRig rig="legacyFlat1" dir="t"/>
              </a:scene3d>
              <a:sp3d extrusionH="36500" prstMaterial="legacyMetal">
                <a:bevelT w="13500" h="13500" prst="angle"/>
                <a:bevelB w="13500" h="13500" prst="angle"/>
                <a:extrusionClr>
                  <a:srgbClr val="333333"/>
                </a:extrusionClr>
                <a:contourClr>
                  <a:srgbClr val="FFFFFF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sy="50000" rotWithShape="0">
                        <a:srgbClr val="1C1C1C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10"/>
              <p:cNvSpPr>
                <a:spLocks/>
              </p:cNvSpPr>
              <p:nvPr/>
            </p:nvSpPr>
            <p:spPr bwMode="gray">
              <a:xfrm>
                <a:off x="956" y="2078"/>
                <a:ext cx="224" cy="569"/>
              </a:xfrm>
              <a:custGeom>
                <a:avLst/>
                <a:gdLst>
                  <a:gd name="T0" fmla="*/ 103 w 224"/>
                  <a:gd name="T1" fmla="*/ 101 h 569"/>
                  <a:gd name="T2" fmla="*/ 74 w 224"/>
                  <a:gd name="T3" fmla="*/ 50 h 569"/>
                  <a:gd name="T4" fmla="*/ 121 w 224"/>
                  <a:gd name="T5" fmla="*/ 1 h 569"/>
                  <a:gd name="T6" fmla="*/ 171 w 224"/>
                  <a:gd name="T7" fmla="*/ 52 h 569"/>
                  <a:gd name="T8" fmla="*/ 135 w 224"/>
                  <a:gd name="T9" fmla="*/ 101 h 569"/>
                  <a:gd name="T10" fmla="*/ 134 w 224"/>
                  <a:gd name="T11" fmla="*/ 124 h 569"/>
                  <a:gd name="T12" fmla="*/ 209 w 224"/>
                  <a:gd name="T13" fmla="*/ 145 h 569"/>
                  <a:gd name="T14" fmla="*/ 221 w 224"/>
                  <a:gd name="T15" fmla="*/ 204 h 569"/>
                  <a:gd name="T16" fmla="*/ 218 w 224"/>
                  <a:gd name="T17" fmla="*/ 321 h 569"/>
                  <a:gd name="T18" fmla="*/ 209 w 224"/>
                  <a:gd name="T19" fmla="*/ 365 h 569"/>
                  <a:gd name="T20" fmla="*/ 196 w 224"/>
                  <a:gd name="T21" fmla="*/ 308 h 569"/>
                  <a:gd name="T22" fmla="*/ 187 w 224"/>
                  <a:gd name="T23" fmla="*/ 202 h 569"/>
                  <a:gd name="T24" fmla="*/ 170 w 224"/>
                  <a:gd name="T25" fmla="*/ 321 h 569"/>
                  <a:gd name="T26" fmla="*/ 144 w 224"/>
                  <a:gd name="T27" fmla="*/ 569 h 569"/>
                  <a:gd name="T28" fmla="*/ 78 w 224"/>
                  <a:gd name="T29" fmla="*/ 565 h 569"/>
                  <a:gd name="T30" fmla="*/ 50 w 224"/>
                  <a:gd name="T31" fmla="*/ 325 h 569"/>
                  <a:gd name="T32" fmla="*/ 33 w 224"/>
                  <a:gd name="T33" fmla="*/ 208 h 569"/>
                  <a:gd name="T34" fmla="*/ 25 w 224"/>
                  <a:gd name="T35" fmla="*/ 310 h 569"/>
                  <a:gd name="T36" fmla="*/ 12 w 224"/>
                  <a:gd name="T37" fmla="*/ 365 h 569"/>
                  <a:gd name="T38" fmla="*/ 1 w 224"/>
                  <a:gd name="T39" fmla="*/ 305 h 569"/>
                  <a:gd name="T40" fmla="*/ 7 w 224"/>
                  <a:gd name="T41" fmla="*/ 184 h 569"/>
                  <a:gd name="T42" fmla="*/ 23 w 224"/>
                  <a:gd name="T43" fmla="*/ 140 h 569"/>
                  <a:gd name="T44" fmla="*/ 102 w 224"/>
                  <a:gd name="T45" fmla="*/ 124 h 569"/>
                  <a:gd name="T46" fmla="*/ 103 w 224"/>
                  <a:gd name="T47" fmla="*/ 101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4" h="569">
                    <a:moveTo>
                      <a:pt x="103" y="101"/>
                    </a:moveTo>
                    <a:cubicBezTo>
                      <a:pt x="87" y="94"/>
                      <a:pt x="75" y="75"/>
                      <a:pt x="74" y="50"/>
                    </a:cubicBezTo>
                    <a:cubicBezTo>
                      <a:pt x="72" y="26"/>
                      <a:pt x="90" y="0"/>
                      <a:pt x="121" y="1"/>
                    </a:cubicBezTo>
                    <a:cubicBezTo>
                      <a:pt x="152" y="2"/>
                      <a:pt x="172" y="18"/>
                      <a:pt x="171" y="52"/>
                    </a:cubicBezTo>
                    <a:cubicBezTo>
                      <a:pt x="170" y="85"/>
                      <a:pt x="151" y="96"/>
                      <a:pt x="135" y="101"/>
                    </a:cubicBezTo>
                    <a:cubicBezTo>
                      <a:pt x="132" y="111"/>
                      <a:pt x="132" y="118"/>
                      <a:pt x="134" y="124"/>
                    </a:cubicBezTo>
                    <a:cubicBezTo>
                      <a:pt x="151" y="131"/>
                      <a:pt x="194" y="132"/>
                      <a:pt x="209" y="145"/>
                    </a:cubicBezTo>
                    <a:cubicBezTo>
                      <a:pt x="224" y="156"/>
                      <a:pt x="219" y="175"/>
                      <a:pt x="221" y="204"/>
                    </a:cubicBezTo>
                    <a:lnTo>
                      <a:pt x="218" y="321"/>
                    </a:lnTo>
                    <a:cubicBezTo>
                      <a:pt x="216" y="348"/>
                      <a:pt x="212" y="367"/>
                      <a:pt x="209" y="365"/>
                    </a:cubicBezTo>
                    <a:cubicBezTo>
                      <a:pt x="199" y="370"/>
                      <a:pt x="200" y="335"/>
                      <a:pt x="196" y="308"/>
                    </a:cubicBezTo>
                    <a:lnTo>
                      <a:pt x="187" y="202"/>
                    </a:lnTo>
                    <a:cubicBezTo>
                      <a:pt x="182" y="204"/>
                      <a:pt x="177" y="260"/>
                      <a:pt x="170" y="321"/>
                    </a:cubicBezTo>
                    <a:lnTo>
                      <a:pt x="144" y="569"/>
                    </a:lnTo>
                    <a:lnTo>
                      <a:pt x="78" y="565"/>
                    </a:lnTo>
                    <a:lnTo>
                      <a:pt x="50" y="325"/>
                    </a:lnTo>
                    <a:cubicBezTo>
                      <a:pt x="39" y="255"/>
                      <a:pt x="37" y="211"/>
                      <a:pt x="33" y="208"/>
                    </a:cubicBezTo>
                    <a:lnTo>
                      <a:pt x="25" y="310"/>
                    </a:lnTo>
                    <a:cubicBezTo>
                      <a:pt x="22" y="336"/>
                      <a:pt x="16" y="366"/>
                      <a:pt x="12" y="365"/>
                    </a:cubicBezTo>
                    <a:cubicBezTo>
                      <a:pt x="4" y="365"/>
                      <a:pt x="2" y="335"/>
                      <a:pt x="1" y="305"/>
                    </a:cubicBezTo>
                    <a:cubicBezTo>
                      <a:pt x="0" y="275"/>
                      <a:pt x="3" y="212"/>
                      <a:pt x="7" y="184"/>
                    </a:cubicBezTo>
                    <a:cubicBezTo>
                      <a:pt x="12" y="157"/>
                      <a:pt x="7" y="150"/>
                      <a:pt x="23" y="140"/>
                    </a:cubicBezTo>
                    <a:cubicBezTo>
                      <a:pt x="39" y="131"/>
                      <a:pt x="89" y="131"/>
                      <a:pt x="102" y="124"/>
                    </a:cubicBezTo>
                    <a:cubicBezTo>
                      <a:pt x="106" y="120"/>
                      <a:pt x="108" y="108"/>
                      <a:pt x="103" y="10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>
                  <a:rot lat="0" lon="900000" rev="0"/>
                </a:camera>
                <a:lightRig rig="legacyFlat1" dir="t"/>
              </a:scene3d>
              <a:sp3d extrusionH="36500" prstMaterial="legacyMetal">
                <a:bevelT w="13500" h="13500" prst="angle"/>
                <a:bevelB w="13500" h="13500" prst="angle"/>
                <a:extrusionClr>
                  <a:srgbClr val="333333"/>
                </a:extrusionClr>
                <a:contourClr>
                  <a:srgbClr val="FFFFFF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sy="50000" rotWithShape="0">
                        <a:srgbClr val="1C1C1C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Группа 22"/>
          <p:cNvGrpSpPr/>
          <p:nvPr/>
        </p:nvGrpSpPr>
        <p:grpSpPr>
          <a:xfrm>
            <a:off x="1883047" y="4060115"/>
            <a:ext cx="2232248" cy="1598903"/>
            <a:chOff x="2291544" y="3641848"/>
            <a:chExt cx="2232248" cy="1598903"/>
          </a:xfrm>
        </p:grpSpPr>
        <p:sp>
          <p:nvSpPr>
            <p:cNvPr id="24" name="Rectangle 11"/>
            <p:cNvSpPr>
              <a:spLocks noChangeArrowheads="1"/>
            </p:cNvSpPr>
            <p:nvPr/>
          </p:nvSpPr>
          <p:spPr bwMode="gray">
            <a:xfrm>
              <a:off x="2291544" y="4779086"/>
              <a:ext cx="223224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841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erdana"/>
                  <a:ea typeface="+mn-ea"/>
                  <a:cs typeface="Arial" panose="020B0604020202020204" pitchFamily="34" charset="0"/>
                </a:rPr>
                <a:t>СИМУЛЯЦИОННОЕ ОБУЧЕНИЕ</a:t>
              </a:r>
              <a:endParaRPr kumimoji="0" lang="en-US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8418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5" name="Group 4"/>
            <p:cNvGrpSpPr>
              <a:grpSpLocks/>
            </p:cNvGrpSpPr>
            <p:nvPr/>
          </p:nvGrpSpPr>
          <p:grpSpPr bwMode="auto">
            <a:xfrm>
              <a:off x="2920475" y="3641848"/>
              <a:ext cx="1106411" cy="952362"/>
              <a:chOff x="482" y="1851"/>
              <a:chExt cx="860" cy="796"/>
            </a:xfrm>
          </p:grpSpPr>
          <p:sp>
            <p:nvSpPr>
              <p:cNvPr id="26" name="Freeform 5"/>
              <p:cNvSpPr>
                <a:spLocks/>
              </p:cNvSpPr>
              <p:nvPr/>
            </p:nvSpPr>
            <p:spPr bwMode="gray">
              <a:xfrm>
                <a:off x="567" y="2464"/>
                <a:ext cx="335" cy="173"/>
              </a:xfrm>
              <a:custGeom>
                <a:avLst/>
                <a:gdLst>
                  <a:gd name="T0" fmla="*/ 0 w 335"/>
                  <a:gd name="T1" fmla="*/ 166 h 173"/>
                  <a:gd name="T2" fmla="*/ 58 w 335"/>
                  <a:gd name="T3" fmla="*/ 173 h 173"/>
                  <a:gd name="T4" fmla="*/ 297 w 335"/>
                  <a:gd name="T5" fmla="*/ 32 h 173"/>
                  <a:gd name="T6" fmla="*/ 289 w 335"/>
                  <a:gd name="T7" fmla="*/ 8 h 173"/>
                  <a:gd name="T8" fmla="*/ 223 w 335"/>
                  <a:gd name="T9" fmla="*/ 26 h 173"/>
                  <a:gd name="T10" fmla="*/ 0 w 335"/>
                  <a:gd name="T11" fmla="*/ 16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5" h="173">
                    <a:moveTo>
                      <a:pt x="0" y="166"/>
                    </a:moveTo>
                    <a:lnTo>
                      <a:pt x="58" y="173"/>
                    </a:lnTo>
                    <a:lnTo>
                      <a:pt x="297" y="32"/>
                    </a:lnTo>
                    <a:cubicBezTo>
                      <a:pt x="335" y="5"/>
                      <a:pt x="301" y="9"/>
                      <a:pt x="289" y="8"/>
                    </a:cubicBezTo>
                    <a:cubicBezTo>
                      <a:pt x="277" y="7"/>
                      <a:pt x="271" y="0"/>
                      <a:pt x="223" y="26"/>
                    </a:cubicBezTo>
                    <a:lnTo>
                      <a:pt x="0" y="16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C1C1C">
                      <a:gamma/>
                      <a:shade val="85882"/>
                      <a:invGamma/>
                      <a:alpha val="0"/>
                    </a:srgbClr>
                  </a:gs>
                  <a:gs pos="100000">
                    <a:srgbClr val="1C1C1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gray">
              <a:xfrm>
                <a:off x="797" y="2401"/>
                <a:ext cx="367" cy="170"/>
              </a:xfrm>
              <a:custGeom>
                <a:avLst/>
                <a:gdLst>
                  <a:gd name="T0" fmla="*/ 0 w 367"/>
                  <a:gd name="T1" fmla="*/ 158 h 170"/>
                  <a:gd name="T2" fmla="*/ 80 w 367"/>
                  <a:gd name="T3" fmla="*/ 170 h 170"/>
                  <a:gd name="T4" fmla="*/ 332 w 367"/>
                  <a:gd name="T5" fmla="*/ 37 h 170"/>
                  <a:gd name="T6" fmla="*/ 292 w 367"/>
                  <a:gd name="T7" fmla="*/ 1 h 170"/>
                  <a:gd name="T8" fmla="*/ 230 w 367"/>
                  <a:gd name="T9" fmla="*/ 29 h 170"/>
                  <a:gd name="T10" fmla="*/ 0 w 367"/>
                  <a:gd name="T11" fmla="*/ 15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170">
                    <a:moveTo>
                      <a:pt x="0" y="158"/>
                    </a:moveTo>
                    <a:lnTo>
                      <a:pt x="80" y="170"/>
                    </a:lnTo>
                    <a:lnTo>
                      <a:pt x="332" y="37"/>
                    </a:lnTo>
                    <a:cubicBezTo>
                      <a:pt x="367" y="9"/>
                      <a:pt x="309" y="2"/>
                      <a:pt x="292" y="1"/>
                    </a:cubicBezTo>
                    <a:cubicBezTo>
                      <a:pt x="280" y="0"/>
                      <a:pt x="279" y="3"/>
                      <a:pt x="230" y="29"/>
                    </a:cubicBezTo>
                    <a:lnTo>
                      <a:pt x="0" y="15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C1C1C">
                      <a:gamma/>
                      <a:shade val="85882"/>
                      <a:invGamma/>
                      <a:alpha val="0"/>
                    </a:srgbClr>
                  </a:gs>
                  <a:gs pos="100000">
                    <a:srgbClr val="1C1C1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7"/>
              <p:cNvSpPr>
                <a:spLocks/>
              </p:cNvSpPr>
              <p:nvPr/>
            </p:nvSpPr>
            <p:spPr bwMode="gray">
              <a:xfrm>
                <a:off x="1035" y="2504"/>
                <a:ext cx="307" cy="143"/>
              </a:xfrm>
              <a:custGeom>
                <a:avLst/>
                <a:gdLst>
                  <a:gd name="T0" fmla="*/ 0 w 307"/>
                  <a:gd name="T1" fmla="*/ 134 h 143"/>
                  <a:gd name="T2" fmla="*/ 66 w 307"/>
                  <a:gd name="T3" fmla="*/ 143 h 143"/>
                  <a:gd name="T4" fmla="*/ 282 w 307"/>
                  <a:gd name="T5" fmla="*/ 35 h 143"/>
                  <a:gd name="T6" fmla="*/ 219 w 307"/>
                  <a:gd name="T7" fmla="*/ 17 h 143"/>
                  <a:gd name="T8" fmla="*/ 0 w 307"/>
                  <a:gd name="T9" fmla="*/ 13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7" h="143">
                    <a:moveTo>
                      <a:pt x="0" y="134"/>
                    </a:moveTo>
                    <a:lnTo>
                      <a:pt x="66" y="143"/>
                    </a:lnTo>
                    <a:lnTo>
                      <a:pt x="282" y="35"/>
                    </a:lnTo>
                    <a:cubicBezTo>
                      <a:pt x="307" y="14"/>
                      <a:pt x="266" y="0"/>
                      <a:pt x="219" y="17"/>
                    </a:cubicBezTo>
                    <a:lnTo>
                      <a:pt x="0" y="13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C1C1C">
                      <a:gamma/>
                      <a:shade val="85882"/>
                      <a:invGamma/>
                      <a:alpha val="0"/>
                    </a:srgbClr>
                  </a:gs>
                  <a:gs pos="100000">
                    <a:srgbClr val="1C1C1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/>
            </p:nvSpPr>
            <p:spPr bwMode="gray">
              <a:xfrm>
                <a:off x="482" y="2066"/>
                <a:ext cx="224" cy="569"/>
              </a:xfrm>
              <a:custGeom>
                <a:avLst/>
                <a:gdLst>
                  <a:gd name="T0" fmla="*/ 103 w 224"/>
                  <a:gd name="T1" fmla="*/ 101 h 569"/>
                  <a:gd name="T2" fmla="*/ 74 w 224"/>
                  <a:gd name="T3" fmla="*/ 50 h 569"/>
                  <a:gd name="T4" fmla="*/ 121 w 224"/>
                  <a:gd name="T5" fmla="*/ 1 h 569"/>
                  <a:gd name="T6" fmla="*/ 171 w 224"/>
                  <a:gd name="T7" fmla="*/ 52 h 569"/>
                  <a:gd name="T8" fmla="*/ 135 w 224"/>
                  <a:gd name="T9" fmla="*/ 101 h 569"/>
                  <a:gd name="T10" fmla="*/ 134 w 224"/>
                  <a:gd name="T11" fmla="*/ 124 h 569"/>
                  <a:gd name="T12" fmla="*/ 209 w 224"/>
                  <a:gd name="T13" fmla="*/ 145 h 569"/>
                  <a:gd name="T14" fmla="*/ 221 w 224"/>
                  <a:gd name="T15" fmla="*/ 204 h 569"/>
                  <a:gd name="T16" fmla="*/ 218 w 224"/>
                  <a:gd name="T17" fmla="*/ 321 h 569"/>
                  <a:gd name="T18" fmla="*/ 209 w 224"/>
                  <a:gd name="T19" fmla="*/ 365 h 569"/>
                  <a:gd name="T20" fmla="*/ 196 w 224"/>
                  <a:gd name="T21" fmla="*/ 308 h 569"/>
                  <a:gd name="T22" fmla="*/ 187 w 224"/>
                  <a:gd name="T23" fmla="*/ 202 h 569"/>
                  <a:gd name="T24" fmla="*/ 170 w 224"/>
                  <a:gd name="T25" fmla="*/ 321 h 569"/>
                  <a:gd name="T26" fmla="*/ 144 w 224"/>
                  <a:gd name="T27" fmla="*/ 569 h 569"/>
                  <a:gd name="T28" fmla="*/ 78 w 224"/>
                  <a:gd name="T29" fmla="*/ 565 h 569"/>
                  <a:gd name="T30" fmla="*/ 50 w 224"/>
                  <a:gd name="T31" fmla="*/ 325 h 569"/>
                  <a:gd name="T32" fmla="*/ 33 w 224"/>
                  <a:gd name="T33" fmla="*/ 208 h 569"/>
                  <a:gd name="T34" fmla="*/ 25 w 224"/>
                  <a:gd name="T35" fmla="*/ 310 h 569"/>
                  <a:gd name="T36" fmla="*/ 12 w 224"/>
                  <a:gd name="T37" fmla="*/ 365 h 569"/>
                  <a:gd name="T38" fmla="*/ 1 w 224"/>
                  <a:gd name="T39" fmla="*/ 305 h 569"/>
                  <a:gd name="T40" fmla="*/ 7 w 224"/>
                  <a:gd name="T41" fmla="*/ 184 h 569"/>
                  <a:gd name="T42" fmla="*/ 23 w 224"/>
                  <a:gd name="T43" fmla="*/ 140 h 569"/>
                  <a:gd name="T44" fmla="*/ 102 w 224"/>
                  <a:gd name="T45" fmla="*/ 124 h 569"/>
                  <a:gd name="T46" fmla="*/ 103 w 224"/>
                  <a:gd name="T47" fmla="*/ 101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4" h="569">
                    <a:moveTo>
                      <a:pt x="103" y="101"/>
                    </a:moveTo>
                    <a:cubicBezTo>
                      <a:pt x="87" y="94"/>
                      <a:pt x="75" y="75"/>
                      <a:pt x="74" y="50"/>
                    </a:cubicBezTo>
                    <a:cubicBezTo>
                      <a:pt x="72" y="26"/>
                      <a:pt x="90" y="0"/>
                      <a:pt x="121" y="1"/>
                    </a:cubicBezTo>
                    <a:cubicBezTo>
                      <a:pt x="152" y="2"/>
                      <a:pt x="172" y="18"/>
                      <a:pt x="171" y="52"/>
                    </a:cubicBezTo>
                    <a:cubicBezTo>
                      <a:pt x="170" y="85"/>
                      <a:pt x="151" y="96"/>
                      <a:pt x="135" y="101"/>
                    </a:cubicBezTo>
                    <a:cubicBezTo>
                      <a:pt x="132" y="111"/>
                      <a:pt x="132" y="118"/>
                      <a:pt x="134" y="124"/>
                    </a:cubicBezTo>
                    <a:cubicBezTo>
                      <a:pt x="151" y="131"/>
                      <a:pt x="194" y="132"/>
                      <a:pt x="209" y="145"/>
                    </a:cubicBezTo>
                    <a:cubicBezTo>
                      <a:pt x="224" y="156"/>
                      <a:pt x="219" y="175"/>
                      <a:pt x="221" y="204"/>
                    </a:cubicBezTo>
                    <a:lnTo>
                      <a:pt x="218" y="321"/>
                    </a:lnTo>
                    <a:cubicBezTo>
                      <a:pt x="216" y="348"/>
                      <a:pt x="212" y="367"/>
                      <a:pt x="209" y="365"/>
                    </a:cubicBezTo>
                    <a:cubicBezTo>
                      <a:pt x="199" y="370"/>
                      <a:pt x="200" y="335"/>
                      <a:pt x="196" y="308"/>
                    </a:cubicBezTo>
                    <a:lnTo>
                      <a:pt x="187" y="202"/>
                    </a:lnTo>
                    <a:cubicBezTo>
                      <a:pt x="182" y="204"/>
                      <a:pt x="177" y="260"/>
                      <a:pt x="170" y="321"/>
                    </a:cubicBezTo>
                    <a:lnTo>
                      <a:pt x="144" y="569"/>
                    </a:lnTo>
                    <a:lnTo>
                      <a:pt x="78" y="565"/>
                    </a:lnTo>
                    <a:lnTo>
                      <a:pt x="50" y="325"/>
                    </a:lnTo>
                    <a:cubicBezTo>
                      <a:pt x="39" y="255"/>
                      <a:pt x="37" y="211"/>
                      <a:pt x="33" y="208"/>
                    </a:cubicBezTo>
                    <a:lnTo>
                      <a:pt x="25" y="310"/>
                    </a:lnTo>
                    <a:cubicBezTo>
                      <a:pt x="22" y="336"/>
                      <a:pt x="16" y="366"/>
                      <a:pt x="12" y="365"/>
                    </a:cubicBezTo>
                    <a:cubicBezTo>
                      <a:pt x="4" y="365"/>
                      <a:pt x="2" y="335"/>
                      <a:pt x="1" y="305"/>
                    </a:cubicBezTo>
                    <a:cubicBezTo>
                      <a:pt x="0" y="275"/>
                      <a:pt x="3" y="212"/>
                      <a:pt x="7" y="184"/>
                    </a:cubicBezTo>
                    <a:cubicBezTo>
                      <a:pt x="12" y="157"/>
                      <a:pt x="7" y="150"/>
                      <a:pt x="23" y="140"/>
                    </a:cubicBezTo>
                    <a:cubicBezTo>
                      <a:pt x="39" y="131"/>
                      <a:pt x="89" y="131"/>
                      <a:pt x="102" y="124"/>
                    </a:cubicBezTo>
                    <a:cubicBezTo>
                      <a:pt x="106" y="120"/>
                      <a:pt x="108" y="108"/>
                      <a:pt x="103" y="10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>
                  <a:rot lat="0" lon="900000" rev="0"/>
                </a:camera>
                <a:lightRig rig="legacyFlat1" dir="t"/>
              </a:scene3d>
              <a:sp3d extrusionH="36500" prstMaterial="legacyMetal">
                <a:bevelT w="13500" h="13500" prst="angle"/>
                <a:bevelB w="13500" h="13500" prst="angle"/>
                <a:extrusionClr>
                  <a:srgbClr val="333333"/>
                </a:extrusionClr>
                <a:contourClr>
                  <a:srgbClr val="FFFFFF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sy="50000" rotWithShape="0">
                        <a:srgbClr val="1C1C1C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/>
            </p:nvSpPr>
            <p:spPr bwMode="gray">
              <a:xfrm>
                <a:off x="698" y="1851"/>
                <a:ext cx="282" cy="716"/>
              </a:xfrm>
              <a:custGeom>
                <a:avLst/>
                <a:gdLst>
                  <a:gd name="T0" fmla="*/ 103 w 224"/>
                  <a:gd name="T1" fmla="*/ 101 h 569"/>
                  <a:gd name="T2" fmla="*/ 74 w 224"/>
                  <a:gd name="T3" fmla="*/ 50 h 569"/>
                  <a:gd name="T4" fmla="*/ 121 w 224"/>
                  <a:gd name="T5" fmla="*/ 1 h 569"/>
                  <a:gd name="T6" fmla="*/ 171 w 224"/>
                  <a:gd name="T7" fmla="*/ 52 h 569"/>
                  <a:gd name="T8" fmla="*/ 135 w 224"/>
                  <a:gd name="T9" fmla="*/ 101 h 569"/>
                  <a:gd name="T10" fmla="*/ 134 w 224"/>
                  <a:gd name="T11" fmla="*/ 124 h 569"/>
                  <a:gd name="T12" fmla="*/ 209 w 224"/>
                  <a:gd name="T13" fmla="*/ 145 h 569"/>
                  <a:gd name="T14" fmla="*/ 221 w 224"/>
                  <a:gd name="T15" fmla="*/ 204 h 569"/>
                  <a:gd name="T16" fmla="*/ 218 w 224"/>
                  <a:gd name="T17" fmla="*/ 321 h 569"/>
                  <a:gd name="T18" fmla="*/ 209 w 224"/>
                  <a:gd name="T19" fmla="*/ 365 h 569"/>
                  <a:gd name="T20" fmla="*/ 196 w 224"/>
                  <a:gd name="T21" fmla="*/ 308 h 569"/>
                  <a:gd name="T22" fmla="*/ 187 w 224"/>
                  <a:gd name="T23" fmla="*/ 202 h 569"/>
                  <a:gd name="T24" fmla="*/ 170 w 224"/>
                  <a:gd name="T25" fmla="*/ 321 h 569"/>
                  <a:gd name="T26" fmla="*/ 144 w 224"/>
                  <a:gd name="T27" fmla="*/ 569 h 569"/>
                  <a:gd name="T28" fmla="*/ 78 w 224"/>
                  <a:gd name="T29" fmla="*/ 565 h 569"/>
                  <a:gd name="T30" fmla="*/ 50 w 224"/>
                  <a:gd name="T31" fmla="*/ 325 h 569"/>
                  <a:gd name="T32" fmla="*/ 33 w 224"/>
                  <a:gd name="T33" fmla="*/ 208 h 569"/>
                  <a:gd name="T34" fmla="*/ 25 w 224"/>
                  <a:gd name="T35" fmla="*/ 310 h 569"/>
                  <a:gd name="T36" fmla="*/ 12 w 224"/>
                  <a:gd name="T37" fmla="*/ 365 h 569"/>
                  <a:gd name="T38" fmla="*/ 1 w 224"/>
                  <a:gd name="T39" fmla="*/ 305 h 569"/>
                  <a:gd name="T40" fmla="*/ 7 w 224"/>
                  <a:gd name="T41" fmla="*/ 184 h 569"/>
                  <a:gd name="T42" fmla="*/ 23 w 224"/>
                  <a:gd name="T43" fmla="*/ 140 h 569"/>
                  <a:gd name="T44" fmla="*/ 102 w 224"/>
                  <a:gd name="T45" fmla="*/ 124 h 569"/>
                  <a:gd name="T46" fmla="*/ 103 w 224"/>
                  <a:gd name="T47" fmla="*/ 101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4" h="569">
                    <a:moveTo>
                      <a:pt x="103" y="101"/>
                    </a:moveTo>
                    <a:cubicBezTo>
                      <a:pt x="87" y="94"/>
                      <a:pt x="75" y="75"/>
                      <a:pt x="74" y="50"/>
                    </a:cubicBezTo>
                    <a:cubicBezTo>
                      <a:pt x="72" y="26"/>
                      <a:pt x="90" y="0"/>
                      <a:pt x="121" y="1"/>
                    </a:cubicBezTo>
                    <a:cubicBezTo>
                      <a:pt x="152" y="2"/>
                      <a:pt x="172" y="18"/>
                      <a:pt x="171" y="52"/>
                    </a:cubicBezTo>
                    <a:cubicBezTo>
                      <a:pt x="170" y="85"/>
                      <a:pt x="151" y="96"/>
                      <a:pt x="135" y="101"/>
                    </a:cubicBezTo>
                    <a:cubicBezTo>
                      <a:pt x="132" y="111"/>
                      <a:pt x="132" y="118"/>
                      <a:pt x="134" y="124"/>
                    </a:cubicBezTo>
                    <a:cubicBezTo>
                      <a:pt x="151" y="131"/>
                      <a:pt x="194" y="132"/>
                      <a:pt x="209" y="145"/>
                    </a:cubicBezTo>
                    <a:cubicBezTo>
                      <a:pt x="224" y="156"/>
                      <a:pt x="219" y="175"/>
                      <a:pt x="221" y="204"/>
                    </a:cubicBezTo>
                    <a:lnTo>
                      <a:pt x="218" y="321"/>
                    </a:lnTo>
                    <a:cubicBezTo>
                      <a:pt x="216" y="348"/>
                      <a:pt x="212" y="367"/>
                      <a:pt x="209" y="365"/>
                    </a:cubicBezTo>
                    <a:cubicBezTo>
                      <a:pt x="199" y="370"/>
                      <a:pt x="200" y="335"/>
                      <a:pt x="196" y="308"/>
                    </a:cubicBezTo>
                    <a:lnTo>
                      <a:pt x="187" y="202"/>
                    </a:lnTo>
                    <a:cubicBezTo>
                      <a:pt x="182" y="204"/>
                      <a:pt x="177" y="260"/>
                      <a:pt x="170" y="321"/>
                    </a:cubicBezTo>
                    <a:lnTo>
                      <a:pt x="144" y="569"/>
                    </a:lnTo>
                    <a:lnTo>
                      <a:pt x="78" y="565"/>
                    </a:lnTo>
                    <a:lnTo>
                      <a:pt x="50" y="325"/>
                    </a:lnTo>
                    <a:cubicBezTo>
                      <a:pt x="39" y="255"/>
                      <a:pt x="37" y="211"/>
                      <a:pt x="33" y="208"/>
                    </a:cubicBezTo>
                    <a:lnTo>
                      <a:pt x="25" y="310"/>
                    </a:lnTo>
                    <a:cubicBezTo>
                      <a:pt x="22" y="336"/>
                      <a:pt x="16" y="366"/>
                      <a:pt x="12" y="365"/>
                    </a:cubicBezTo>
                    <a:cubicBezTo>
                      <a:pt x="4" y="365"/>
                      <a:pt x="2" y="335"/>
                      <a:pt x="1" y="305"/>
                    </a:cubicBezTo>
                    <a:cubicBezTo>
                      <a:pt x="0" y="275"/>
                      <a:pt x="3" y="212"/>
                      <a:pt x="7" y="184"/>
                    </a:cubicBezTo>
                    <a:cubicBezTo>
                      <a:pt x="12" y="157"/>
                      <a:pt x="7" y="150"/>
                      <a:pt x="23" y="140"/>
                    </a:cubicBezTo>
                    <a:cubicBezTo>
                      <a:pt x="39" y="131"/>
                      <a:pt x="89" y="131"/>
                      <a:pt x="102" y="124"/>
                    </a:cubicBezTo>
                    <a:cubicBezTo>
                      <a:pt x="106" y="120"/>
                      <a:pt x="108" y="108"/>
                      <a:pt x="103" y="10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>
                  <a:rot lat="0" lon="900000" rev="0"/>
                </a:camera>
                <a:lightRig rig="legacyFlat1" dir="t"/>
              </a:scene3d>
              <a:sp3d extrusionH="36500" prstMaterial="legacyMetal">
                <a:bevelT w="13500" h="13500" prst="angle"/>
                <a:bevelB w="13500" h="13500" prst="angle"/>
                <a:extrusionClr>
                  <a:srgbClr val="333333"/>
                </a:extrusionClr>
                <a:contourClr>
                  <a:srgbClr val="FFFFFF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sy="50000" rotWithShape="0">
                        <a:srgbClr val="1C1C1C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/>
            </p:nvSpPr>
            <p:spPr bwMode="gray">
              <a:xfrm>
                <a:off x="956" y="2078"/>
                <a:ext cx="224" cy="569"/>
              </a:xfrm>
              <a:custGeom>
                <a:avLst/>
                <a:gdLst>
                  <a:gd name="T0" fmla="*/ 103 w 224"/>
                  <a:gd name="T1" fmla="*/ 101 h 569"/>
                  <a:gd name="T2" fmla="*/ 74 w 224"/>
                  <a:gd name="T3" fmla="*/ 50 h 569"/>
                  <a:gd name="T4" fmla="*/ 121 w 224"/>
                  <a:gd name="T5" fmla="*/ 1 h 569"/>
                  <a:gd name="T6" fmla="*/ 171 w 224"/>
                  <a:gd name="T7" fmla="*/ 52 h 569"/>
                  <a:gd name="T8" fmla="*/ 135 w 224"/>
                  <a:gd name="T9" fmla="*/ 101 h 569"/>
                  <a:gd name="T10" fmla="*/ 134 w 224"/>
                  <a:gd name="T11" fmla="*/ 124 h 569"/>
                  <a:gd name="T12" fmla="*/ 209 w 224"/>
                  <a:gd name="T13" fmla="*/ 145 h 569"/>
                  <a:gd name="T14" fmla="*/ 221 w 224"/>
                  <a:gd name="T15" fmla="*/ 204 h 569"/>
                  <a:gd name="T16" fmla="*/ 218 w 224"/>
                  <a:gd name="T17" fmla="*/ 321 h 569"/>
                  <a:gd name="T18" fmla="*/ 209 w 224"/>
                  <a:gd name="T19" fmla="*/ 365 h 569"/>
                  <a:gd name="T20" fmla="*/ 196 w 224"/>
                  <a:gd name="T21" fmla="*/ 308 h 569"/>
                  <a:gd name="T22" fmla="*/ 187 w 224"/>
                  <a:gd name="T23" fmla="*/ 202 h 569"/>
                  <a:gd name="T24" fmla="*/ 170 w 224"/>
                  <a:gd name="T25" fmla="*/ 321 h 569"/>
                  <a:gd name="T26" fmla="*/ 144 w 224"/>
                  <a:gd name="T27" fmla="*/ 569 h 569"/>
                  <a:gd name="T28" fmla="*/ 78 w 224"/>
                  <a:gd name="T29" fmla="*/ 565 h 569"/>
                  <a:gd name="T30" fmla="*/ 50 w 224"/>
                  <a:gd name="T31" fmla="*/ 325 h 569"/>
                  <a:gd name="T32" fmla="*/ 33 w 224"/>
                  <a:gd name="T33" fmla="*/ 208 h 569"/>
                  <a:gd name="T34" fmla="*/ 25 w 224"/>
                  <a:gd name="T35" fmla="*/ 310 h 569"/>
                  <a:gd name="T36" fmla="*/ 12 w 224"/>
                  <a:gd name="T37" fmla="*/ 365 h 569"/>
                  <a:gd name="T38" fmla="*/ 1 w 224"/>
                  <a:gd name="T39" fmla="*/ 305 h 569"/>
                  <a:gd name="T40" fmla="*/ 7 w 224"/>
                  <a:gd name="T41" fmla="*/ 184 h 569"/>
                  <a:gd name="T42" fmla="*/ 23 w 224"/>
                  <a:gd name="T43" fmla="*/ 140 h 569"/>
                  <a:gd name="T44" fmla="*/ 102 w 224"/>
                  <a:gd name="T45" fmla="*/ 124 h 569"/>
                  <a:gd name="T46" fmla="*/ 103 w 224"/>
                  <a:gd name="T47" fmla="*/ 101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4" h="569">
                    <a:moveTo>
                      <a:pt x="103" y="101"/>
                    </a:moveTo>
                    <a:cubicBezTo>
                      <a:pt x="87" y="94"/>
                      <a:pt x="75" y="75"/>
                      <a:pt x="74" y="50"/>
                    </a:cubicBezTo>
                    <a:cubicBezTo>
                      <a:pt x="72" y="26"/>
                      <a:pt x="90" y="0"/>
                      <a:pt x="121" y="1"/>
                    </a:cubicBezTo>
                    <a:cubicBezTo>
                      <a:pt x="152" y="2"/>
                      <a:pt x="172" y="18"/>
                      <a:pt x="171" y="52"/>
                    </a:cubicBezTo>
                    <a:cubicBezTo>
                      <a:pt x="170" y="85"/>
                      <a:pt x="151" y="96"/>
                      <a:pt x="135" y="101"/>
                    </a:cubicBezTo>
                    <a:cubicBezTo>
                      <a:pt x="132" y="111"/>
                      <a:pt x="132" y="118"/>
                      <a:pt x="134" y="124"/>
                    </a:cubicBezTo>
                    <a:cubicBezTo>
                      <a:pt x="151" y="131"/>
                      <a:pt x="194" y="132"/>
                      <a:pt x="209" y="145"/>
                    </a:cubicBezTo>
                    <a:cubicBezTo>
                      <a:pt x="224" y="156"/>
                      <a:pt x="219" y="175"/>
                      <a:pt x="221" y="204"/>
                    </a:cubicBezTo>
                    <a:lnTo>
                      <a:pt x="218" y="321"/>
                    </a:lnTo>
                    <a:cubicBezTo>
                      <a:pt x="216" y="348"/>
                      <a:pt x="212" y="367"/>
                      <a:pt x="209" y="365"/>
                    </a:cubicBezTo>
                    <a:cubicBezTo>
                      <a:pt x="199" y="370"/>
                      <a:pt x="200" y="335"/>
                      <a:pt x="196" y="308"/>
                    </a:cubicBezTo>
                    <a:lnTo>
                      <a:pt x="187" y="202"/>
                    </a:lnTo>
                    <a:cubicBezTo>
                      <a:pt x="182" y="204"/>
                      <a:pt x="177" y="260"/>
                      <a:pt x="170" y="321"/>
                    </a:cubicBezTo>
                    <a:lnTo>
                      <a:pt x="144" y="569"/>
                    </a:lnTo>
                    <a:lnTo>
                      <a:pt x="78" y="565"/>
                    </a:lnTo>
                    <a:lnTo>
                      <a:pt x="50" y="325"/>
                    </a:lnTo>
                    <a:cubicBezTo>
                      <a:pt x="39" y="255"/>
                      <a:pt x="37" y="211"/>
                      <a:pt x="33" y="208"/>
                    </a:cubicBezTo>
                    <a:lnTo>
                      <a:pt x="25" y="310"/>
                    </a:lnTo>
                    <a:cubicBezTo>
                      <a:pt x="22" y="336"/>
                      <a:pt x="16" y="366"/>
                      <a:pt x="12" y="365"/>
                    </a:cubicBezTo>
                    <a:cubicBezTo>
                      <a:pt x="4" y="365"/>
                      <a:pt x="2" y="335"/>
                      <a:pt x="1" y="305"/>
                    </a:cubicBezTo>
                    <a:cubicBezTo>
                      <a:pt x="0" y="275"/>
                      <a:pt x="3" y="212"/>
                      <a:pt x="7" y="184"/>
                    </a:cubicBezTo>
                    <a:cubicBezTo>
                      <a:pt x="12" y="157"/>
                      <a:pt x="7" y="150"/>
                      <a:pt x="23" y="140"/>
                    </a:cubicBezTo>
                    <a:cubicBezTo>
                      <a:pt x="39" y="131"/>
                      <a:pt x="89" y="131"/>
                      <a:pt x="102" y="124"/>
                    </a:cubicBezTo>
                    <a:cubicBezTo>
                      <a:pt x="106" y="120"/>
                      <a:pt x="108" y="108"/>
                      <a:pt x="103" y="10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>
                  <a:rot lat="0" lon="900000" rev="0"/>
                </a:camera>
                <a:lightRig rig="legacyFlat1" dir="t"/>
              </a:scene3d>
              <a:sp3d extrusionH="36500" prstMaterial="legacyMetal">
                <a:bevelT w="13500" h="13500" prst="angle"/>
                <a:bevelB w="13500" h="13500" prst="angle"/>
                <a:extrusionClr>
                  <a:srgbClr val="333333"/>
                </a:extrusionClr>
                <a:contourClr>
                  <a:srgbClr val="FFFFFF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sy="50000" rotWithShape="0">
                        <a:srgbClr val="1C1C1C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" name="Группа 31"/>
          <p:cNvGrpSpPr/>
          <p:nvPr/>
        </p:nvGrpSpPr>
        <p:grpSpPr>
          <a:xfrm>
            <a:off x="3648104" y="3068960"/>
            <a:ext cx="2232248" cy="1854800"/>
            <a:chOff x="4056601" y="2650693"/>
            <a:chExt cx="2232248" cy="1854800"/>
          </a:xfrm>
        </p:grpSpPr>
        <p:sp>
          <p:nvSpPr>
            <p:cNvPr id="33" name="Rectangle 11"/>
            <p:cNvSpPr>
              <a:spLocks noChangeArrowheads="1"/>
            </p:cNvSpPr>
            <p:nvPr/>
          </p:nvSpPr>
          <p:spPr bwMode="gray">
            <a:xfrm>
              <a:off x="4056601" y="4043828"/>
              <a:ext cx="223224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841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erdana"/>
                  <a:ea typeface="+mn-ea"/>
                  <a:cs typeface="Arial" panose="020B0604020202020204" pitchFamily="34" charset="0"/>
                </a:rPr>
                <a:t>ПРАКТИКА </a:t>
              </a:r>
              <a:endPara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8418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841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erdana"/>
                  <a:ea typeface="+mn-ea"/>
                  <a:cs typeface="Arial" panose="020B0604020202020204" pitchFamily="34" charset="0"/>
                </a:rPr>
                <a:t>В </a:t>
              </a:r>
              <a:r>
                <a:rPr kumimoji="0" lang="ru-RU" alt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841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erdana"/>
                  <a:ea typeface="+mn-ea"/>
                  <a:cs typeface="Arial" panose="020B0604020202020204" pitchFamily="34" charset="0"/>
                </a:rPr>
                <a:t>КЛИНИКЕ</a:t>
              </a:r>
              <a:endParaRPr kumimoji="0" lang="en-US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8418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4" name="Group 4"/>
            <p:cNvGrpSpPr>
              <a:grpSpLocks/>
            </p:cNvGrpSpPr>
            <p:nvPr/>
          </p:nvGrpSpPr>
          <p:grpSpPr bwMode="auto">
            <a:xfrm>
              <a:off x="4628051" y="2650693"/>
              <a:ext cx="1312101" cy="1208207"/>
              <a:chOff x="482" y="1851"/>
              <a:chExt cx="860" cy="796"/>
            </a:xfrm>
          </p:grpSpPr>
          <p:sp>
            <p:nvSpPr>
              <p:cNvPr id="35" name="Freeform 5"/>
              <p:cNvSpPr>
                <a:spLocks/>
              </p:cNvSpPr>
              <p:nvPr/>
            </p:nvSpPr>
            <p:spPr bwMode="gray">
              <a:xfrm>
                <a:off x="567" y="2464"/>
                <a:ext cx="335" cy="173"/>
              </a:xfrm>
              <a:custGeom>
                <a:avLst/>
                <a:gdLst>
                  <a:gd name="T0" fmla="*/ 0 w 335"/>
                  <a:gd name="T1" fmla="*/ 166 h 173"/>
                  <a:gd name="T2" fmla="*/ 58 w 335"/>
                  <a:gd name="T3" fmla="*/ 173 h 173"/>
                  <a:gd name="T4" fmla="*/ 297 w 335"/>
                  <a:gd name="T5" fmla="*/ 32 h 173"/>
                  <a:gd name="T6" fmla="*/ 289 w 335"/>
                  <a:gd name="T7" fmla="*/ 8 h 173"/>
                  <a:gd name="T8" fmla="*/ 223 w 335"/>
                  <a:gd name="T9" fmla="*/ 26 h 173"/>
                  <a:gd name="T10" fmla="*/ 0 w 335"/>
                  <a:gd name="T11" fmla="*/ 16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5" h="173">
                    <a:moveTo>
                      <a:pt x="0" y="166"/>
                    </a:moveTo>
                    <a:lnTo>
                      <a:pt x="58" y="173"/>
                    </a:lnTo>
                    <a:lnTo>
                      <a:pt x="297" y="32"/>
                    </a:lnTo>
                    <a:cubicBezTo>
                      <a:pt x="335" y="5"/>
                      <a:pt x="301" y="9"/>
                      <a:pt x="289" y="8"/>
                    </a:cubicBezTo>
                    <a:cubicBezTo>
                      <a:pt x="277" y="7"/>
                      <a:pt x="271" y="0"/>
                      <a:pt x="223" y="26"/>
                    </a:cubicBezTo>
                    <a:lnTo>
                      <a:pt x="0" y="16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C1C1C">
                      <a:gamma/>
                      <a:shade val="85882"/>
                      <a:invGamma/>
                      <a:alpha val="0"/>
                    </a:srgbClr>
                  </a:gs>
                  <a:gs pos="100000">
                    <a:srgbClr val="1C1C1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6"/>
              <p:cNvSpPr>
                <a:spLocks/>
              </p:cNvSpPr>
              <p:nvPr/>
            </p:nvSpPr>
            <p:spPr bwMode="gray">
              <a:xfrm>
                <a:off x="797" y="2401"/>
                <a:ext cx="367" cy="170"/>
              </a:xfrm>
              <a:custGeom>
                <a:avLst/>
                <a:gdLst>
                  <a:gd name="T0" fmla="*/ 0 w 367"/>
                  <a:gd name="T1" fmla="*/ 158 h 170"/>
                  <a:gd name="T2" fmla="*/ 80 w 367"/>
                  <a:gd name="T3" fmla="*/ 170 h 170"/>
                  <a:gd name="T4" fmla="*/ 332 w 367"/>
                  <a:gd name="T5" fmla="*/ 37 h 170"/>
                  <a:gd name="T6" fmla="*/ 292 w 367"/>
                  <a:gd name="T7" fmla="*/ 1 h 170"/>
                  <a:gd name="T8" fmla="*/ 230 w 367"/>
                  <a:gd name="T9" fmla="*/ 29 h 170"/>
                  <a:gd name="T10" fmla="*/ 0 w 367"/>
                  <a:gd name="T11" fmla="*/ 15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170">
                    <a:moveTo>
                      <a:pt x="0" y="158"/>
                    </a:moveTo>
                    <a:lnTo>
                      <a:pt x="80" y="170"/>
                    </a:lnTo>
                    <a:lnTo>
                      <a:pt x="332" y="37"/>
                    </a:lnTo>
                    <a:cubicBezTo>
                      <a:pt x="367" y="9"/>
                      <a:pt x="309" y="2"/>
                      <a:pt x="292" y="1"/>
                    </a:cubicBezTo>
                    <a:cubicBezTo>
                      <a:pt x="280" y="0"/>
                      <a:pt x="279" y="3"/>
                      <a:pt x="230" y="29"/>
                    </a:cubicBezTo>
                    <a:lnTo>
                      <a:pt x="0" y="15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C1C1C">
                      <a:gamma/>
                      <a:shade val="85882"/>
                      <a:invGamma/>
                      <a:alpha val="0"/>
                    </a:srgbClr>
                  </a:gs>
                  <a:gs pos="100000">
                    <a:srgbClr val="1C1C1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7"/>
              <p:cNvSpPr>
                <a:spLocks/>
              </p:cNvSpPr>
              <p:nvPr/>
            </p:nvSpPr>
            <p:spPr bwMode="gray">
              <a:xfrm>
                <a:off x="1035" y="2504"/>
                <a:ext cx="307" cy="143"/>
              </a:xfrm>
              <a:custGeom>
                <a:avLst/>
                <a:gdLst>
                  <a:gd name="T0" fmla="*/ 0 w 307"/>
                  <a:gd name="T1" fmla="*/ 134 h 143"/>
                  <a:gd name="T2" fmla="*/ 66 w 307"/>
                  <a:gd name="T3" fmla="*/ 143 h 143"/>
                  <a:gd name="T4" fmla="*/ 282 w 307"/>
                  <a:gd name="T5" fmla="*/ 35 h 143"/>
                  <a:gd name="T6" fmla="*/ 219 w 307"/>
                  <a:gd name="T7" fmla="*/ 17 h 143"/>
                  <a:gd name="T8" fmla="*/ 0 w 307"/>
                  <a:gd name="T9" fmla="*/ 13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7" h="143">
                    <a:moveTo>
                      <a:pt x="0" y="134"/>
                    </a:moveTo>
                    <a:lnTo>
                      <a:pt x="66" y="143"/>
                    </a:lnTo>
                    <a:lnTo>
                      <a:pt x="282" y="35"/>
                    </a:lnTo>
                    <a:cubicBezTo>
                      <a:pt x="307" y="14"/>
                      <a:pt x="266" y="0"/>
                      <a:pt x="219" y="17"/>
                    </a:cubicBezTo>
                    <a:lnTo>
                      <a:pt x="0" y="13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C1C1C">
                      <a:gamma/>
                      <a:shade val="85882"/>
                      <a:invGamma/>
                      <a:alpha val="0"/>
                    </a:srgbClr>
                  </a:gs>
                  <a:gs pos="100000">
                    <a:srgbClr val="1C1C1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gray">
              <a:xfrm>
                <a:off x="482" y="2066"/>
                <a:ext cx="224" cy="569"/>
              </a:xfrm>
              <a:custGeom>
                <a:avLst/>
                <a:gdLst>
                  <a:gd name="T0" fmla="*/ 103 w 224"/>
                  <a:gd name="T1" fmla="*/ 101 h 569"/>
                  <a:gd name="T2" fmla="*/ 74 w 224"/>
                  <a:gd name="T3" fmla="*/ 50 h 569"/>
                  <a:gd name="T4" fmla="*/ 121 w 224"/>
                  <a:gd name="T5" fmla="*/ 1 h 569"/>
                  <a:gd name="T6" fmla="*/ 171 w 224"/>
                  <a:gd name="T7" fmla="*/ 52 h 569"/>
                  <a:gd name="T8" fmla="*/ 135 w 224"/>
                  <a:gd name="T9" fmla="*/ 101 h 569"/>
                  <a:gd name="T10" fmla="*/ 134 w 224"/>
                  <a:gd name="T11" fmla="*/ 124 h 569"/>
                  <a:gd name="T12" fmla="*/ 209 w 224"/>
                  <a:gd name="T13" fmla="*/ 145 h 569"/>
                  <a:gd name="T14" fmla="*/ 221 w 224"/>
                  <a:gd name="T15" fmla="*/ 204 h 569"/>
                  <a:gd name="T16" fmla="*/ 218 w 224"/>
                  <a:gd name="T17" fmla="*/ 321 h 569"/>
                  <a:gd name="T18" fmla="*/ 209 w 224"/>
                  <a:gd name="T19" fmla="*/ 365 h 569"/>
                  <a:gd name="T20" fmla="*/ 196 w 224"/>
                  <a:gd name="T21" fmla="*/ 308 h 569"/>
                  <a:gd name="T22" fmla="*/ 187 w 224"/>
                  <a:gd name="T23" fmla="*/ 202 h 569"/>
                  <a:gd name="T24" fmla="*/ 170 w 224"/>
                  <a:gd name="T25" fmla="*/ 321 h 569"/>
                  <a:gd name="T26" fmla="*/ 144 w 224"/>
                  <a:gd name="T27" fmla="*/ 569 h 569"/>
                  <a:gd name="T28" fmla="*/ 78 w 224"/>
                  <a:gd name="T29" fmla="*/ 565 h 569"/>
                  <a:gd name="T30" fmla="*/ 50 w 224"/>
                  <a:gd name="T31" fmla="*/ 325 h 569"/>
                  <a:gd name="T32" fmla="*/ 33 w 224"/>
                  <a:gd name="T33" fmla="*/ 208 h 569"/>
                  <a:gd name="T34" fmla="*/ 25 w 224"/>
                  <a:gd name="T35" fmla="*/ 310 h 569"/>
                  <a:gd name="T36" fmla="*/ 12 w 224"/>
                  <a:gd name="T37" fmla="*/ 365 h 569"/>
                  <a:gd name="T38" fmla="*/ 1 w 224"/>
                  <a:gd name="T39" fmla="*/ 305 h 569"/>
                  <a:gd name="T40" fmla="*/ 7 w 224"/>
                  <a:gd name="T41" fmla="*/ 184 h 569"/>
                  <a:gd name="T42" fmla="*/ 23 w 224"/>
                  <a:gd name="T43" fmla="*/ 140 h 569"/>
                  <a:gd name="T44" fmla="*/ 102 w 224"/>
                  <a:gd name="T45" fmla="*/ 124 h 569"/>
                  <a:gd name="T46" fmla="*/ 103 w 224"/>
                  <a:gd name="T47" fmla="*/ 101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4" h="569">
                    <a:moveTo>
                      <a:pt x="103" y="101"/>
                    </a:moveTo>
                    <a:cubicBezTo>
                      <a:pt x="87" y="94"/>
                      <a:pt x="75" y="75"/>
                      <a:pt x="74" y="50"/>
                    </a:cubicBezTo>
                    <a:cubicBezTo>
                      <a:pt x="72" y="26"/>
                      <a:pt x="90" y="0"/>
                      <a:pt x="121" y="1"/>
                    </a:cubicBezTo>
                    <a:cubicBezTo>
                      <a:pt x="152" y="2"/>
                      <a:pt x="172" y="18"/>
                      <a:pt x="171" y="52"/>
                    </a:cubicBezTo>
                    <a:cubicBezTo>
                      <a:pt x="170" y="85"/>
                      <a:pt x="151" y="96"/>
                      <a:pt x="135" y="101"/>
                    </a:cubicBezTo>
                    <a:cubicBezTo>
                      <a:pt x="132" y="111"/>
                      <a:pt x="132" y="118"/>
                      <a:pt x="134" y="124"/>
                    </a:cubicBezTo>
                    <a:cubicBezTo>
                      <a:pt x="151" y="131"/>
                      <a:pt x="194" y="132"/>
                      <a:pt x="209" y="145"/>
                    </a:cubicBezTo>
                    <a:cubicBezTo>
                      <a:pt x="224" y="156"/>
                      <a:pt x="219" y="175"/>
                      <a:pt x="221" y="204"/>
                    </a:cubicBezTo>
                    <a:lnTo>
                      <a:pt x="218" y="321"/>
                    </a:lnTo>
                    <a:cubicBezTo>
                      <a:pt x="216" y="348"/>
                      <a:pt x="212" y="367"/>
                      <a:pt x="209" y="365"/>
                    </a:cubicBezTo>
                    <a:cubicBezTo>
                      <a:pt x="199" y="370"/>
                      <a:pt x="200" y="335"/>
                      <a:pt x="196" y="308"/>
                    </a:cubicBezTo>
                    <a:lnTo>
                      <a:pt x="187" y="202"/>
                    </a:lnTo>
                    <a:cubicBezTo>
                      <a:pt x="182" y="204"/>
                      <a:pt x="177" y="260"/>
                      <a:pt x="170" y="321"/>
                    </a:cubicBezTo>
                    <a:lnTo>
                      <a:pt x="144" y="569"/>
                    </a:lnTo>
                    <a:lnTo>
                      <a:pt x="78" y="565"/>
                    </a:lnTo>
                    <a:lnTo>
                      <a:pt x="50" y="325"/>
                    </a:lnTo>
                    <a:cubicBezTo>
                      <a:pt x="39" y="255"/>
                      <a:pt x="37" y="211"/>
                      <a:pt x="33" y="208"/>
                    </a:cubicBezTo>
                    <a:lnTo>
                      <a:pt x="25" y="310"/>
                    </a:lnTo>
                    <a:cubicBezTo>
                      <a:pt x="22" y="336"/>
                      <a:pt x="16" y="366"/>
                      <a:pt x="12" y="365"/>
                    </a:cubicBezTo>
                    <a:cubicBezTo>
                      <a:pt x="4" y="365"/>
                      <a:pt x="2" y="335"/>
                      <a:pt x="1" y="305"/>
                    </a:cubicBezTo>
                    <a:cubicBezTo>
                      <a:pt x="0" y="275"/>
                      <a:pt x="3" y="212"/>
                      <a:pt x="7" y="184"/>
                    </a:cubicBezTo>
                    <a:cubicBezTo>
                      <a:pt x="12" y="157"/>
                      <a:pt x="7" y="150"/>
                      <a:pt x="23" y="140"/>
                    </a:cubicBezTo>
                    <a:cubicBezTo>
                      <a:pt x="39" y="131"/>
                      <a:pt x="89" y="131"/>
                      <a:pt x="102" y="124"/>
                    </a:cubicBezTo>
                    <a:cubicBezTo>
                      <a:pt x="106" y="120"/>
                      <a:pt x="108" y="108"/>
                      <a:pt x="103" y="10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>
                  <a:rot lat="0" lon="900000" rev="0"/>
                </a:camera>
                <a:lightRig rig="legacyFlat1" dir="t"/>
              </a:scene3d>
              <a:sp3d extrusionH="36500" prstMaterial="legacyMetal">
                <a:bevelT w="13500" h="13500" prst="angle"/>
                <a:bevelB w="13500" h="13500" prst="angle"/>
                <a:extrusionClr>
                  <a:srgbClr val="333333"/>
                </a:extrusionClr>
                <a:contourClr>
                  <a:srgbClr val="FFFFFF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sy="50000" rotWithShape="0">
                        <a:srgbClr val="1C1C1C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9"/>
              <p:cNvSpPr>
                <a:spLocks/>
              </p:cNvSpPr>
              <p:nvPr/>
            </p:nvSpPr>
            <p:spPr bwMode="gray">
              <a:xfrm>
                <a:off x="698" y="1851"/>
                <a:ext cx="282" cy="716"/>
              </a:xfrm>
              <a:custGeom>
                <a:avLst/>
                <a:gdLst>
                  <a:gd name="T0" fmla="*/ 103 w 224"/>
                  <a:gd name="T1" fmla="*/ 101 h 569"/>
                  <a:gd name="T2" fmla="*/ 74 w 224"/>
                  <a:gd name="T3" fmla="*/ 50 h 569"/>
                  <a:gd name="T4" fmla="*/ 121 w 224"/>
                  <a:gd name="T5" fmla="*/ 1 h 569"/>
                  <a:gd name="T6" fmla="*/ 171 w 224"/>
                  <a:gd name="T7" fmla="*/ 52 h 569"/>
                  <a:gd name="T8" fmla="*/ 135 w 224"/>
                  <a:gd name="T9" fmla="*/ 101 h 569"/>
                  <a:gd name="T10" fmla="*/ 134 w 224"/>
                  <a:gd name="T11" fmla="*/ 124 h 569"/>
                  <a:gd name="T12" fmla="*/ 209 w 224"/>
                  <a:gd name="T13" fmla="*/ 145 h 569"/>
                  <a:gd name="T14" fmla="*/ 221 w 224"/>
                  <a:gd name="T15" fmla="*/ 204 h 569"/>
                  <a:gd name="T16" fmla="*/ 218 w 224"/>
                  <a:gd name="T17" fmla="*/ 321 h 569"/>
                  <a:gd name="T18" fmla="*/ 209 w 224"/>
                  <a:gd name="T19" fmla="*/ 365 h 569"/>
                  <a:gd name="T20" fmla="*/ 196 w 224"/>
                  <a:gd name="T21" fmla="*/ 308 h 569"/>
                  <a:gd name="T22" fmla="*/ 187 w 224"/>
                  <a:gd name="T23" fmla="*/ 202 h 569"/>
                  <a:gd name="T24" fmla="*/ 170 w 224"/>
                  <a:gd name="T25" fmla="*/ 321 h 569"/>
                  <a:gd name="T26" fmla="*/ 144 w 224"/>
                  <a:gd name="T27" fmla="*/ 569 h 569"/>
                  <a:gd name="T28" fmla="*/ 78 w 224"/>
                  <a:gd name="T29" fmla="*/ 565 h 569"/>
                  <a:gd name="T30" fmla="*/ 50 w 224"/>
                  <a:gd name="T31" fmla="*/ 325 h 569"/>
                  <a:gd name="T32" fmla="*/ 33 w 224"/>
                  <a:gd name="T33" fmla="*/ 208 h 569"/>
                  <a:gd name="T34" fmla="*/ 25 w 224"/>
                  <a:gd name="T35" fmla="*/ 310 h 569"/>
                  <a:gd name="T36" fmla="*/ 12 w 224"/>
                  <a:gd name="T37" fmla="*/ 365 h 569"/>
                  <a:gd name="T38" fmla="*/ 1 w 224"/>
                  <a:gd name="T39" fmla="*/ 305 h 569"/>
                  <a:gd name="T40" fmla="*/ 7 w 224"/>
                  <a:gd name="T41" fmla="*/ 184 h 569"/>
                  <a:gd name="T42" fmla="*/ 23 w 224"/>
                  <a:gd name="T43" fmla="*/ 140 h 569"/>
                  <a:gd name="T44" fmla="*/ 102 w 224"/>
                  <a:gd name="T45" fmla="*/ 124 h 569"/>
                  <a:gd name="T46" fmla="*/ 103 w 224"/>
                  <a:gd name="T47" fmla="*/ 101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4" h="569">
                    <a:moveTo>
                      <a:pt x="103" y="101"/>
                    </a:moveTo>
                    <a:cubicBezTo>
                      <a:pt x="87" y="94"/>
                      <a:pt x="75" y="75"/>
                      <a:pt x="74" y="50"/>
                    </a:cubicBezTo>
                    <a:cubicBezTo>
                      <a:pt x="72" y="26"/>
                      <a:pt x="90" y="0"/>
                      <a:pt x="121" y="1"/>
                    </a:cubicBezTo>
                    <a:cubicBezTo>
                      <a:pt x="152" y="2"/>
                      <a:pt x="172" y="18"/>
                      <a:pt x="171" y="52"/>
                    </a:cubicBezTo>
                    <a:cubicBezTo>
                      <a:pt x="170" y="85"/>
                      <a:pt x="151" y="96"/>
                      <a:pt x="135" y="101"/>
                    </a:cubicBezTo>
                    <a:cubicBezTo>
                      <a:pt x="132" y="111"/>
                      <a:pt x="132" y="118"/>
                      <a:pt x="134" y="124"/>
                    </a:cubicBezTo>
                    <a:cubicBezTo>
                      <a:pt x="151" y="131"/>
                      <a:pt x="194" y="132"/>
                      <a:pt x="209" y="145"/>
                    </a:cubicBezTo>
                    <a:cubicBezTo>
                      <a:pt x="224" y="156"/>
                      <a:pt x="219" y="175"/>
                      <a:pt x="221" y="204"/>
                    </a:cubicBezTo>
                    <a:lnTo>
                      <a:pt x="218" y="321"/>
                    </a:lnTo>
                    <a:cubicBezTo>
                      <a:pt x="216" y="348"/>
                      <a:pt x="212" y="367"/>
                      <a:pt x="209" y="365"/>
                    </a:cubicBezTo>
                    <a:cubicBezTo>
                      <a:pt x="199" y="370"/>
                      <a:pt x="200" y="335"/>
                      <a:pt x="196" y="308"/>
                    </a:cubicBezTo>
                    <a:lnTo>
                      <a:pt x="187" y="202"/>
                    </a:lnTo>
                    <a:cubicBezTo>
                      <a:pt x="182" y="204"/>
                      <a:pt x="177" y="260"/>
                      <a:pt x="170" y="321"/>
                    </a:cubicBezTo>
                    <a:lnTo>
                      <a:pt x="144" y="569"/>
                    </a:lnTo>
                    <a:lnTo>
                      <a:pt x="78" y="565"/>
                    </a:lnTo>
                    <a:lnTo>
                      <a:pt x="50" y="325"/>
                    </a:lnTo>
                    <a:cubicBezTo>
                      <a:pt x="39" y="255"/>
                      <a:pt x="37" y="211"/>
                      <a:pt x="33" y="208"/>
                    </a:cubicBezTo>
                    <a:lnTo>
                      <a:pt x="25" y="310"/>
                    </a:lnTo>
                    <a:cubicBezTo>
                      <a:pt x="22" y="336"/>
                      <a:pt x="16" y="366"/>
                      <a:pt x="12" y="365"/>
                    </a:cubicBezTo>
                    <a:cubicBezTo>
                      <a:pt x="4" y="365"/>
                      <a:pt x="2" y="335"/>
                      <a:pt x="1" y="305"/>
                    </a:cubicBezTo>
                    <a:cubicBezTo>
                      <a:pt x="0" y="275"/>
                      <a:pt x="3" y="212"/>
                      <a:pt x="7" y="184"/>
                    </a:cubicBezTo>
                    <a:cubicBezTo>
                      <a:pt x="12" y="157"/>
                      <a:pt x="7" y="150"/>
                      <a:pt x="23" y="140"/>
                    </a:cubicBezTo>
                    <a:cubicBezTo>
                      <a:pt x="39" y="131"/>
                      <a:pt x="89" y="131"/>
                      <a:pt x="102" y="124"/>
                    </a:cubicBezTo>
                    <a:cubicBezTo>
                      <a:pt x="106" y="120"/>
                      <a:pt x="108" y="108"/>
                      <a:pt x="103" y="10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>
                  <a:rot lat="0" lon="900000" rev="0"/>
                </a:camera>
                <a:lightRig rig="legacyFlat1" dir="t"/>
              </a:scene3d>
              <a:sp3d extrusionH="36500" prstMaterial="legacyMetal">
                <a:bevelT w="13500" h="13500" prst="angle"/>
                <a:bevelB w="13500" h="13500" prst="angle"/>
                <a:extrusionClr>
                  <a:srgbClr val="333333"/>
                </a:extrusionClr>
                <a:contourClr>
                  <a:srgbClr val="FFFFFF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sy="50000" rotWithShape="0">
                        <a:srgbClr val="1C1C1C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0"/>
              <p:cNvSpPr>
                <a:spLocks/>
              </p:cNvSpPr>
              <p:nvPr/>
            </p:nvSpPr>
            <p:spPr bwMode="gray">
              <a:xfrm>
                <a:off x="956" y="2078"/>
                <a:ext cx="224" cy="569"/>
              </a:xfrm>
              <a:custGeom>
                <a:avLst/>
                <a:gdLst>
                  <a:gd name="T0" fmla="*/ 103 w 224"/>
                  <a:gd name="T1" fmla="*/ 101 h 569"/>
                  <a:gd name="T2" fmla="*/ 74 w 224"/>
                  <a:gd name="T3" fmla="*/ 50 h 569"/>
                  <a:gd name="T4" fmla="*/ 121 w 224"/>
                  <a:gd name="T5" fmla="*/ 1 h 569"/>
                  <a:gd name="T6" fmla="*/ 171 w 224"/>
                  <a:gd name="T7" fmla="*/ 52 h 569"/>
                  <a:gd name="T8" fmla="*/ 135 w 224"/>
                  <a:gd name="T9" fmla="*/ 101 h 569"/>
                  <a:gd name="T10" fmla="*/ 134 w 224"/>
                  <a:gd name="T11" fmla="*/ 124 h 569"/>
                  <a:gd name="T12" fmla="*/ 209 w 224"/>
                  <a:gd name="T13" fmla="*/ 145 h 569"/>
                  <a:gd name="T14" fmla="*/ 221 w 224"/>
                  <a:gd name="T15" fmla="*/ 204 h 569"/>
                  <a:gd name="T16" fmla="*/ 218 w 224"/>
                  <a:gd name="T17" fmla="*/ 321 h 569"/>
                  <a:gd name="T18" fmla="*/ 209 w 224"/>
                  <a:gd name="T19" fmla="*/ 365 h 569"/>
                  <a:gd name="T20" fmla="*/ 196 w 224"/>
                  <a:gd name="T21" fmla="*/ 308 h 569"/>
                  <a:gd name="T22" fmla="*/ 187 w 224"/>
                  <a:gd name="T23" fmla="*/ 202 h 569"/>
                  <a:gd name="T24" fmla="*/ 170 w 224"/>
                  <a:gd name="T25" fmla="*/ 321 h 569"/>
                  <a:gd name="T26" fmla="*/ 144 w 224"/>
                  <a:gd name="T27" fmla="*/ 569 h 569"/>
                  <a:gd name="T28" fmla="*/ 78 w 224"/>
                  <a:gd name="T29" fmla="*/ 565 h 569"/>
                  <a:gd name="T30" fmla="*/ 50 w 224"/>
                  <a:gd name="T31" fmla="*/ 325 h 569"/>
                  <a:gd name="T32" fmla="*/ 33 w 224"/>
                  <a:gd name="T33" fmla="*/ 208 h 569"/>
                  <a:gd name="T34" fmla="*/ 25 w 224"/>
                  <a:gd name="T35" fmla="*/ 310 h 569"/>
                  <a:gd name="T36" fmla="*/ 12 w 224"/>
                  <a:gd name="T37" fmla="*/ 365 h 569"/>
                  <a:gd name="T38" fmla="*/ 1 w 224"/>
                  <a:gd name="T39" fmla="*/ 305 h 569"/>
                  <a:gd name="T40" fmla="*/ 7 w 224"/>
                  <a:gd name="T41" fmla="*/ 184 h 569"/>
                  <a:gd name="T42" fmla="*/ 23 w 224"/>
                  <a:gd name="T43" fmla="*/ 140 h 569"/>
                  <a:gd name="T44" fmla="*/ 102 w 224"/>
                  <a:gd name="T45" fmla="*/ 124 h 569"/>
                  <a:gd name="T46" fmla="*/ 103 w 224"/>
                  <a:gd name="T47" fmla="*/ 101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4" h="569">
                    <a:moveTo>
                      <a:pt x="103" y="101"/>
                    </a:moveTo>
                    <a:cubicBezTo>
                      <a:pt x="87" y="94"/>
                      <a:pt x="75" y="75"/>
                      <a:pt x="74" y="50"/>
                    </a:cubicBezTo>
                    <a:cubicBezTo>
                      <a:pt x="72" y="26"/>
                      <a:pt x="90" y="0"/>
                      <a:pt x="121" y="1"/>
                    </a:cubicBezTo>
                    <a:cubicBezTo>
                      <a:pt x="152" y="2"/>
                      <a:pt x="172" y="18"/>
                      <a:pt x="171" y="52"/>
                    </a:cubicBezTo>
                    <a:cubicBezTo>
                      <a:pt x="170" y="85"/>
                      <a:pt x="151" y="96"/>
                      <a:pt x="135" y="101"/>
                    </a:cubicBezTo>
                    <a:cubicBezTo>
                      <a:pt x="132" y="111"/>
                      <a:pt x="132" y="118"/>
                      <a:pt x="134" y="124"/>
                    </a:cubicBezTo>
                    <a:cubicBezTo>
                      <a:pt x="151" y="131"/>
                      <a:pt x="194" y="132"/>
                      <a:pt x="209" y="145"/>
                    </a:cubicBezTo>
                    <a:cubicBezTo>
                      <a:pt x="224" y="156"/>
                      <a:pt x="219" y="175"/>
                      <a:pt x="221" y="204"/>
                    </a:cubicBezTo>
                    <a:lnTo>
                      <a:pt x="218" y="321"/>
                    </a:lnTo>
                    <a:cubicBezTo>
                      <a:pt x="216" y="348"/>
                      <a:pt x="212" y="367"/>
                      <a:pt x="209" y="365"/>
                    </a:cubicBezTo>
                    <a:cubicBezTo>
                      <a:pt x="199" y="370"/>
                      <a:pt x="200" y="335"/>
                      <a:pt x="196" y="308"/>
                    </a:cubicBezTo>
                    <a:lnTo>
                      <a:pt x="187" y="202"/>
                    </a:lnTo>
                    <a:cubicBezTo>
                      <a:pt x="182" y="204"/>
                      <a:pt x="177" y="260"/>
                      <a:pt x="170" y="321"/>
                    </a:cubicBezTo>
                    <a:lnTo>
                      <a:pt x="144" y="569"/>
                    </a:lnTo>
                    <a:lnTo>
                      <a:pt x="78" y="565"/>
                    </a:lnTo>
                    <a:lnTo>
                      <a:pt x="50" y="325"/>
                    </a:lnTo>
                    <a:cubicBezTo>
                      <a:pt x="39" y="255"/>
                      <a:pt x="37" y="211"/>
                      <a:pt x="33" y="208"/>
                    </a:cubicBezTo>
                    <a:lnTo>
                      <a:pt x="25" y="310"/>
                    </a:lnTo>
                    <a:cubicBezTo>
                      <a:pt x="22" y="336"/>
                      <a:pt x="16" y="366"/>
                      <a:pt x="12" y="365"/>
                    </a:cubicBezTo>
                    <a:cubicBezTo>
                      <a:pt x="4" y="365"/>
                      <a:pt x="2" y="335"/>
                      <a:pt x="1" y="305"/>
                    </a:cubicBezTo>
                    <a:cubicBezTo>
                      <a:pt x="0" y="275"/>
                      <a:pt x="3" y="212"/>
                      <a:pt x="7" y="184"/>
                    </a:cubicBezTo>
                    <a:cubicBezTo>
                      <a:pt x="12" y="157"/>
                      <a:pt x="7" y="150"/>
                      <a:pt x="23" y="140"/>
                    </a:cubicBezTo>
                    <a:cubicBezTo>
                      <a:pt x="39" y="131"/>
                      <a:pt x="89" y="131"/>
                      <a:pt x="102" y="124"/>
                    </a:cubicBezTo>
                    <a:cubicBezTo>
                      <a:pt x="106" y="120"/>
                      <a:pt x="108" y="108"/>
                      <a:pt x="103" y="10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>
                  <a:rot lat="0" lon="900000" rev="0"/>
                </a:camera>
                <a:lightRig rig="legacyFlat1" dir="t"/>
              </a:scene3d>
              <a:sp3d extrusionH="36500" prstMaterial="legacyMetal">
                <a:bevelT w="13500" h="13500" prst="angle"/>
                <a:bevelB w="13500" h="13500" prst="angle"/>
                <a:extrusionClr>
                  <a:srgbClr val="333333"/>
                </a:extrusionClr>
                <a:contourClr>
                  <a:srgbClr val="FFFFFF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sy="50000" rotWithShape="0">
                        <a:srgbClr val="1C1C1C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258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6" y="68300"/>
            <a:ext cx="8098726" cy="792162"/>
          </a:xfrm>
        </p:spPr>
        <p:txBody>
          <a:bodyPr/>
          <a:lstStyle/>
          <a:p>
            <a:r>
              <a:rPr lang="ru-RU" altLang="ru-RU" sz="2800" dirty="0"/>
              <a:t>Содержание</a:t>
            </a:r>
            <a:endParaRPr lang="en-US" altLang="ru-RU" dirty="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ltGray">
          <a:xfrm rot="5400000">
            <a:off x="-2424137" y="1498749"/>
            <a:ext cx="4824412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2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0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chemeClr val="tx2">
                  <a:gamma/>
                  <a:tint val="45490"/>
                  <a:invGamma/>
                  <a:alpha val="60001"/>
                </a:schemeClr>
              </a:gs>
              <a:gs pos="100000">
                <a:schemeClr val="tx2">
                  <a:alpha val="60001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gray">
          <a:xfrm>
            <a:off x="2470172" y="3982934"/>
            <a:ext cx="4405978" cy="896072"/>
          </a:xfrm>
          <a:prstGeom prst="roundRect">
            <a:avLst>
              <a:gd name="adj" fmla="val 50000"/>
            </a:avLst>
          </a:prstGeom>
          <a:solidFill>
            <a:schemeClr val="accent3">
              <a:lumMod val="90000"/>
              <a:alpha val="38000"/>
            </a:schemeClr>
          </a:solidFill>
          <a:ln w="28575" algn="ctr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/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Опыт участия в системе НМО</a:t>
            </a:r>
          </a:p>
          <a:p>
            <a:pPr eaLnBrk="0" hangingPunct="0"/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ГБУЗ «ГКБ им. С.П. Боткина ДЗМ»</a:t>
            </a:r>
            <a:endParaRPr lang="en-US" altLang="ru-RU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gray">
          <a:xfrm>
            <a:off x="2267744" y="2340986"/>
            <a:ext cx="5040560" cy="871990"/>
          </a:xfrm>
          <a:prstGeom prst="roundRect">
            <a:avLst>
              <a:gd name="adj" fmla="val 50000"/>
            </a:avLst>
          </a:prstGeom>
          <a:solidFill>
            <a:schemeClr val="accent3">
              <a:lumMod val="90000"/>
              <a:alpha val="38000"/>
            </a:schemeClr>
          </a:solidFill>
          <a:ln w="28575" algn="ctr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/>
            <a:r>
              <a:rPr lang="ru-RU" altLang="ru-RU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Краткий </a:t>
            </a:r>
            <a:r>
              <a:rPr lang="ru-RU" altLang="ru-RU" b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обзор модели НМО </a:t>
            </a:r>
            <a:endParaRPr lang="ru-RU" altLang="ru-RU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/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старшего медицинского персонала</a:t>
            </a:r>
            <a:endParaRPr lang="en-US" altLang="ru-RU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6160" name="Group 16"/>
          <p:cNvGrpSpPr>
            <a:grpSpLocks/>
          </p:cNvGrpSpPr>
          <p:nvPr/>
        </p:nvGrpSpPr>
        <p:grpSpPr bwMode="auto">
          <a:xfrm>
            <a:off x="1898187" y="2497965"/>
            <a:ext cx="381000" cy="381000"/>
            <a:chOff x="2078" y="1680"/>
            <a:chExt cx="1615" cy="1615"/>
          </a:xfrm>
        </p:grpSpPr>
        <p:sp>
          <p:nvSpPr>
            <p:cNvPr id="6161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6165" name="Oval 2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6166" name="Oval 2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6167" name="Group 23"/>
          <p:cNvGrpSpPr>
            <a:grpSpLocks/>
          </p:cNvGrpSpPr>
          <p:nvPr/>
        </p:nvGrpSpPr>
        <p:grpSpPr bwMode="auto">
          <a:xfrm>
            <a:off x="2105712" y="4120065"/>
            <a:ext cx="381000" cy="381000"/>
            <a:chOff x="2078" y="1680"/>
            <a:chExt cx="1615" cy="1615"/>
          </a:xfrm>
        </p:grpSpPr>
        <p:sp>
          <p:nvSpPr>
            <p:cNvPr id="6168" name="Oval 2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9" name="Oval 2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6171" name="Oval 2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6172" name="Oval 2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6173" name="Oval 2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7859742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8577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8500"/>
          <a:stretch/>
        </p:blipFill>
        <p:spPr>
          <a:xfrm>
            <a:off x="323528" y="1412776"/>
            <a:ext cx="7452320" cy="447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0306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196757" y="4515725"/>
            <a:ext cx="1296988" cy="1317625"/>
            <a:chOff x="1846" y="624"/>
            <a:chExt cx="817" cy="830"/>
          </a:xfrm>
        </p:grpSpPr>
        <p:sp>
          <p:nvSpPr>
            <p:cNvPr id="5" name="Oval 12"/>
            <p:cNvSpPr>
              <a:spLocks noChangeArrowheads="1"/>
            </p:cNvSpPr>
            <p:nvPr/>
          </p:nvSpPr>
          <p:spPr bwMode="gray">
            <a:xfrm>
              <a:off x="1851" y="652"/>
              <a:ext cx="812" cy="802"/>
            </a:xfrm>
            <a:prstGeom prst="ellipse">
              <a:avLst/>
            </a:prstGeom>
            <a:solidFill>
              <a:srgbClr val="009999"/>
            </a:solidFill>
            <a:ln w="63500" algn="ctr">
              <a:solidFill>
                <a:srgbClr val="DDDDDD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" name="Picture 13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846" y="624"/>
              <a:ext cx="817" cy="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2527239" y="4519473"/>
            <a:ext cx="1289050" cy="1317625"/>
            <a:chOff x="1851" y="624"/>
            <a:chExt cx="812" cy="830"/>
          </a:xfrm>
        </p:grpSpPr>
        <p:sp>
          <p:nvSpPr>
            <p:cNvPr id="8" name="Oval 16"/>
            <p:cNvSpPr>
              <a:spLocks noChangeArrowheads="1"/>
            </p:cNvSpPr>
            <p:nvPr/>
          </p:nvSpPr>
          <p:spPr bwMode="gray">
            <a:xfrm>
              <a:off x="1851" y="652"/>
              <a:ext cx="812" cy="802"/>
            </a:xfrm>
            <a:prstGeom prst="ellipse">
              <a:avLst/>
            </a:prstGeom>
            <a:solidFill>
              <a:srgbClr val="C47C40"/>
            </a:solidFill>
            <a:ln w="63500" algn="ctr">
              <a:solidFill>
                <a:srgbClr val="DDDDDD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" name="Picture 17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851" y="624"/>
              <a:ext cx="812" cy="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18"/>
          <p:cNvSpPr>
            <a:spLocks noChangeArrowheads="1"/>
          </p:cNvSpPr>
          <p:nvPr/>
        </p:nvSpPr>
        <p:spPr bwMode="gray">
          <a:xfrm>
            <a:off x="2621002" y="4905783"/>
            <a:ext cx="10951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5569</a:t>
            </a:r>
            <a:endParaRPr kumimoji="0" lang="en-US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gray">
          <a:xfrm>
            <a:off x="1505730" y="1412776"/>
            <a:ext cx="57333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Общее количество слушателей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(на октябрь 2017 года)</a:t>
            </a:r>
            <a:endParaRPr kumimoji="0" lang="en-US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3655457" y="2302596"/>
            <a:ext cx="1631950" cy="1612900"/>
            <a:chOff x="437" y="1700"/>
            <a:chExt cx="1110" cy="1096"/>
          </a:xfrm>
        </p:grpSpPr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437" y="1700"/>
              <a:ext cx="1110" cy="1096"/>
              <a:chOff x="437" y="1700"/>
              <a:chExt cx="1110" cy="1096"/>
            </a:xfrm>
          </p:grpSpPr>
          <p:sp>
            <p:nvSpPr>
              <p:cNvPr id="17" name="Oval 12"/>
              <p:cNvSpPr>
                <a:spLocks noChangeArrowheads="1"/>
              </p:cNvSpPr>
              <p:nvPr/>
            </p:nvSpPr>
            <p:spPr bwMode="gray">
              <a:xfrm>
                <a:off x="437" y="1700"/>
                <a:ext cx="1110" cy="1096"/>
              </a:xfrm>
              <a:prstGeom prst="ellipse">
                <a:avLst/>
              </a:prstGeom>
              <a:solidFill>
                <a:srgbClr val="3333CC">
                  <a:alpha val="1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>
                    <a:solidFill>
                      <a:srgbClr val="FFFF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Oval 13"/>
              <p:cNvSpPr>
                <a:spLocks noChangeArrowheads="1"/>
              </p:cNvSpPr>
              <p:nvPr/>
            </p:nvSpPr>
            <p:spPr bwMode="gray">
              <a:xfrm>
                <a:off x="462" y="1725"/>
                <a:ext cx="1062" cy="1048"/>
              </a:xfrm>
              <a:prstGeom prst="ellipse">
                <a:avLst/>
              </a:prstGeom>
              <a:solidFill>
                <a:srgbClr val="4B93D5">
                  <a:alpha val="1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>
                    <a:solidFill>
                      <a:srgbClr val="FFFF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486" y="1748"/>
              <a:ext cx="1026" cy="1014"/>
              <a:chOff x="437" y="1700"/>
              <a:chExt cx="1110" cy="1096"/>
            </a:xfrm>
          </p:grpSpPr>
          <p:sp>
            <p:nvSpPr>
              <p:cNvPr id="15" name="Oval 15"/>
              <p:cNvSpPr>
                <a:spLocks noChangeArrowheads="1"/>
              </p:cNvSpPr>
              <p:nvPr/>
            </p:nvSpPr>
            <p:spPr bwMode="gray">
              <a:xfrm>
                <a:off x="437" y="1700"/>
                <a:ext cx="1110" cy="1096"/>
              </a:xfrm>
              <a:prstGeom prst="ellipse">
                <a:avLst/>
              </a:prstGeom>
              <a:solidFill>
                <a:srgbClr val="4B93D5">
                  <a:alpha val="1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>
                    <a:solidFill>
                      <a:srgbClr val="FFFF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Oval 16"/>
              <p:cNvSpPr>
                <a:spLocks noChangeArrowheads="1"/>
              </p:cNvSpPr>
              <p:nvPr/>
            </p:nvSpPr>
            <p:spPr bwMode="gray">
              <a:xfrm>
                <a:off x="462" y="1725"/>
                <a:ext cx="1062" cy="1048"/>
              </a:xfrm>
              <a:prstGeom prst="ellipse">
                <a:avLst/>
              </a:prstGeom>
              <a:solidFill>
                <a:srgbClr val="3333CC">
                  <a:alpha val="1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>
                    <a:solidFill>
                      <a:srgbClr val="FFFF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31"/>
          <p:cNvGrpSpPr>
            <a:grpSpLocks/>
          </p:cNvGrpSpPr>
          <p:nvPr/>
        </p:nvGrpSpPr>
        <p:grpSpPr bwMode="auto">
          <a:xfrm>
            <a:off x="3730070" y="2353396"/>
            <a:ext cx="1466850" cy="1447800"/>
            <a:chOff x="708" y="2203"/>
            <a:chExt cx="751" cy="741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rgbClr val="4B93D5"/>
                </a:gs>
                <a:gs pos="100000">
                  <a:srgbClr val="4B93D5">
                    <a:gamma/>
                    <a:shade val="31765"/>
                    <a:invGamma/>
                  </a:srgb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1" name="Picture 33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 34"/>
          <p:cNvSpPr>
            <a:spLocks noChangeArrowheads="1"/>
          </p:cNvSpPr>
          <p:nvPr/>
        </p:nvSpPr>
        <p:spPr bwMode="gray">
          <a:xfrm>
            <a:off x="3732884" y="2742605"/>
            <a:ext cx="1450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16799</a:t>
            </a:r>
            <a:endParaRPr kumimoji="0" lang="en-US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gray">
          <a:xfrm>
            <a:off x="140736" y="4635660"/>
            <a:ext cx="23288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Средний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медицинский персонал</a:t>
            </a:r>
            <a:endParaRPr kumimoji="0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gray">
          <a:xfrm>
            <a:off x="6529455" y="4996707"/>
            <a:ext cx="11230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Врачи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gray">
          <a:xfrm rot="7361613">
            <a:off x="3399197" y="3863214"/>
            <a:ext cx="801785" cy="595313"/>
          </a:xfrm>
          <a:prstGeom prst="rightArrow">
            <a:avLst>
              <a:gd name="adj1" fmla="val 49380"/>
              <a:gd name="adj2" fmla="val 68709"/>
            </a:avLst>
          </a:prstGeom>
          <a:gradFill rotWithShape="1">
            <a:gsLst>
              <a:gs pos="0">
                <a:srgbClr val="595959"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gray">
          <a:xfrm rot="3297480">
            <a:off x="4755517" y="3838872"/>
            <a:ext cx="801785" cy="595313"/>
          </a:xfrm>
          <a:prstGeom prst="rightArrow">
            <a:avLst>
              <a:gd name="adj1" fmla="val 49380"/>
              <a:gd name="adj2" fmla="val 68709"/>
            </a:avLst>
          </a:prstGeom>
          <a:gradFill rotWithShape="1">
            <a:gsLst>
              <a:gs pos="0">
                <a:srgbClr val="595959"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gray">
          <a:xfrm>
            <a:off x="5216993" y="4887271"/>
            <a:ext cx="1300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11230</a:t>
            </a: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900113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Условия для обучения</a:t>
            </a:r>
          </a:p>
          <a:p>
            <a:pPr lvl="0">
              <a:defRPr/>
            </a:pPr>
            <a:r>
              <a:rPr lang="ru-RU" altLang="ru-RU" sz="2200" dirty="0" smtClean="0"/>
              <a:t>в ГБУЗ</a:t>
            </a:r>
            <a:r>
              <a:rPr lang="ru-RU" alt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sp>
        <p:nvSpPr>
          <p:cNvPr id="41" name="AutoShape 55"/>
          <p:cNvSpPr>
            <a:spLocks noChangeArrowheads="1"/>
          </p:cNvSpPr>
          <p:nvPr/>
        </p:nvSpPr>
        <p:spPr bwMode="gray">
          <a:xfrm flipH="1">
            <a:off x="2195108" y="1992310"/>
            <a:ext cx="1873250" cy="1873250"/>
          </a:xfrm>
          <a:prstGeom prst="rtTriangle">
            <a:avLst/>
          </a:prstGeom>
          <a:gradFill rotWithShape="1">
            <a:gsLst>
              <a:gs pos="0">
                <a:srgbClr val="7E52CC"/>
              </a:gs>
              <a:gs pos="100000">
                <a:srgbClr val="7E52CC">
                  <a:gamma/>
                  <a:tint val="4549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30311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2" name="Line 56"/>
          <p:cNvSpPr>
            <a:spLocks noChangeShapeType="1"/>
          </p:cNvSpPr>
          <p:nvPr/>
        </p:nvSpPr>
        <p:spPr bwMode="gray">
          <a:xfrm>
            <a:off x="4101695" y="1430335"/>
            <a:ext cx="0" cy="4814888"/>
          </a:xfrm>
          <a:prstGeom prst="line">
            <a:avLst/>
          </a:prstGeom>
          <a:noFill/>
          <a:ln w="9525">
            <a:solidFill>
              <a:srgbClr val="080808"/>
            </a:solidFill>
            <a:prstDash val="lgDash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30311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" name="AutoShape 57"/>
          <p:cNvSpPr>
            <a:spLocks noChangeArrowheads="1"/>
          </p:cNvSpPr>
          <p:nvPr/>
        </p:nvSpPr>
        <p:spPr bwMode="gray">
          <a:xfrm>
            <a:off x="4127095" y="1992310"/>
            <a:ext cx="1873250" cy="1873250"/>
          </a:xfrm>
          <a:prstGeom prst="rtTriangle">
            <a:avLst/>
          </a:prstGeom>
          <a:gradFill rotWithShape="1">
            <a:gsLst>
              <a:gs pos="0">
                <a:srgbClr val="4A9ACC"/>
              </a:gs>
              <a:gs pos="100000">
                <a:srgbClr val="4A9ACC">
                  <a:gamma/>
                  <a:tint val="5451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30311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4" name="AutoShape 58"/>
          <p:cNvSpPr>
            <a:spLocks noChangeArrowheads="1"/>
          </p:cNvSpPr>
          <p:nvPr/>
        </p:nvSpPr>
        <p:spPr bwMode="gray">
          <a:xfrm rot="5400000">
            <a:off x="4128683" y="3933823"/>
            <a:ext cx="1873250" cy="1873250"/>
          </a:xfrm>
          <a:prstGeom prst="rtTriangle">
            <a:avLst/>
          </a:prstGeom>
          <a:solidFill>
            <a:srgbClr val="53A57F">
              <a:lumMod val="40000"/>
              <a:lumOff val="60000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30311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5" name="AutoShape 59"/>
          <p:cNvSpPr>
            <a:spLocks noChangeArrowheads="1"/>
          </p:cNvSpPr>
          <p:nvPr/>
        </p:nvSpPr>
        <p:spPr bwMode="gray">
          <a:xfrm rot="16200000" flipH="1">
            <a:off x="2196695" y="3933823"/>
            <a:ext cx="1873250" cy="1873250"/>
          </a:xfrm>
          <a:prstGeom prst="rtTriangle">
            <a:avLst/>
          </a:prstGeom>
          <a:gradFill rotWithShape="1">
            <a:gsLst>
              <a:gs pos="0">
                <a:srgbClr val="4582A7"/>
              </a:gs>
              <a:gs pos="100000">
                <a:srgbClr val="4582A7">
                  <a:gamma/>
                  <a:tint val="6078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30311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" name="Line 60"/>
          <p:cNvSpPr>
            <a:spLocks noChangeShapeType="1"/>
          </p:cNvSpPr>
          <p:nvPr/>
        </p:nvSpPr>
        <p:spPr bwMode="gray">
          <a:xfrm>
            <a:off x="1568045" y="3902073"/>
            <a:ext cx="5070475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lg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30311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7" name="Rectangle 61"/>
          <p:cNvSpPr>
            <a:spLocks noChangeArrowheads="1"/>
          </p:cNvSpPr>
          <p:nvPr/>
        </p:nvSpPr>
        <p:spPr bwMode="gray">
          <a:xfrm>
            <a:off x="242602" y="1712471"/>
            <a:ext cx="34072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17 клиник и отделений, обеспечивающих обучение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в высокореалистичной виртуальной среде</a:t>
            </a:r>
            <a:endParaRPr kumimoji="0" lang="en-US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62"/>
          <p:cNvSpPr>
            <a:spLocks noChangeArrowheads="1"/>
          </p:cNvSpPr>
          <p:nvPr/>
        </p:nvSpPr>
        <p:spPr bwMode="gray">
          <a:xfrm>
            <a:off x="522472" y="3037270"/>
            <a:ext cx="31886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Виртуальные клиники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 63"/>
          <p:cNvSpPr>
            <a:spLocks noChangeArrowheads="1"/>
          </p:cNvSpPr>
          <p:nvPr/>
        </p:nvSpPr>
        <p:spPr bwMode="gray">
          <a:xfrm>
            <a:off x="4149041" y="4314259"/>
            <a:ext cx="38083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А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удитории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 для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дебрифинга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0" name="Rectangle 64"/>
          <p:cNvSpPr>
            <a:spLocks noChangeArrowheads="1"/>
          </p:cNvSpPr>
          <p:nvPr/>
        </p:nvSpPr>
        <p:spPr bwMode="gray">
          <a:xfrm>
            <a:off x="4294911" y="3038747"/>
            <a:ext cx="22797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Конференц-зал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Rectangle 65"/>
          <p:cNvSpPr>
            <a:spLocks noChangeArrowheads="1"/>
          </p:cNvSpPr>
          <p:nvPr/>
        </p:nvSpPr>
        <p:spPr bwMode="gray">
          <a:xfrm>
            <a:off x="185180" y="4224117"/>
            <a:ext cx="35221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Зона комфортного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пребывания слушателей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Rectangle 61"/>
          <p:cNvSpPr>
            <a:spLocks noChangeArrowheads="1"/>
          </p:cNvSpPr>
          <p:nvPr/>
        </p:nvSpPr>
        <p:spPr bwMode="gray">
          <a:xfrm>
            <a:off x="4453677" y="1754172"/>
            <a:ext cx="34955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Вместимость 60-80 человек. Современное мультимедийное оборудование, конференц-связь</a:t>
            </a:r>
            <a:endParaRPr kumimoji="0" lang="en-US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Rectangle 61"/>
          <p:cNvSpPr>
            <a:spLocks noChangeArrowheads="1"/>
          </p:cNvSpPr>
          <p:nvPr/>
        </p:nvSpPr>
        <p:spPr bwMode="gray">
          <a:xfrm>
            <a:off x="4457125" y="5054770"/>
            <a:ext cx="349553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Вместимость 20 человек. Современное мультимедийное оборудование</a:t>
            </a:r>
            <a:endParaRPr kumimoji="0" lang="en-US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11" t="18584"/>
          <a:stretch/>
        </p:blipFill>
        <p:spPr>
          <a:xfrm>
            <a:off x="179511" y="3902074"/>
            <a:ext cx="3888847" cy="2193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2"/>
          <a:stretch/>
        </p:blipFill>
        <p:spPr>
          <a:xfrm>
            <a:off x="4106557" y="1341790"/>
            <a:ext cx="3914118" cy="2457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Picture 2" descr="D:\ФОТО АТТЕСТАЦИЯ Хирургия +Эндоскопия\IMG_84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9"/>
          <a:stretch/>
        </p:blipFill>
        <p:spPr bwMode="auto">
          <a:xfrm>
            <a:off x="107504" y="1340768"/>
            <a:ext cx="3976927" cy="2458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D:\ФОТО АТТЕСТАЦИЯ Хирургия +Эндоскопия\А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80"/>
          <a:stretch/>
        </p:blipFill>
        <p:spPr bwMode="auto">
          <a:xfrm>
            <a:off x="4165025" y="3933823"/>
            <a:ext cx="3891990" cy="2192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980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7" grpId="0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4"/>
          <p:cNvSpPr>
            <a:spLocks noChangeArrowheads="1"/>
          </p:cNvSpPr>
          <p:nvPr/>
        </p:nvSpPr>
        <p:spPr bwMode="gray">
          <a:xfrm rot="17973186">
            <a:off x="4506963" y="3052498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rgbClr val="C0C0C0">
                  <a:gamma/>
                  <a:shade val="89020"/>
                  <a:invGamma/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AutoShape 65"/>
          <p:cNvSpPr>
            <a:spLocks noChangeArrowheads="1"/>
          </p:cNvSpPr>
          <p:nvPr/>
        </p:nvSpPr>
        <p:spPr bwMode="gray">
          <a:xfrm rot="3465783">
            <a:off x="4460233" y="5143644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rgbClr val="C0C0C0">
                  <a:gamma/>
                  <a:shade val="89020"/>
                  <a:invGamma/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AutoShape 66"/>
          <p:cNvSpPr>
            <a:spLocks noChangeArrowheads="1"/>
          </p:cNvSpPr>
          <p:nvPr/>
        </p:nvSpPr>
        <p:spPr bwMode="gray">
          <a:xfrm rot="14369022">
            <a:off x="3219890" y="3011868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rgbClr val="C0C0C0">
                  <a:gamma/>
                  <a:shade val="89020"/>
                  <a:invGamma/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AutoShape 67"/>
          <p:cNvSpPr>
            <a:spLocks noChangeArrowheads="1"/>
          </p:cNvSpPr>
          <p:nvPr/>
        </p:nvSpPr>
        <p:spPr bwMode="gray">
          <a:xfrm rot="7535209">
            <a:off x="3202932" y="5110307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rgbClr val="C0C0C0">
                  <a:gamma/>
                  <a:shade val="89020"/>
                  <a:invGamma/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AutoShape 68"/>
          <p:cNvSpPr>
            <a:spLocks noChangeArrowheads="1"/>
          </p:cNvSpPr>
          <p:nvPr/>
        </p:nvSpPr>
        <p:spPr bwMode="gray">
          <a:xfrm>
            <a:off x="5038876" y="4107801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rgbClr val="C0C0C0">
                  <a:gamma/>
                  <a:shade val="89020"/>
                  <a:invGamma/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AutoShape 69"/>
          <p:cNvSpPr>
            <a:spLocks noChangeArrowheads="1"/>
          </p:cNvSpPr>
          <p:nvPr/>
        </p:nvSpPr>
        <p:spPr bwMode="gray">
          <a:xfrm rot="10800000">
            <a:off x="2629051" y="4101451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rgbClr val="C0C0C0">
                  <a:gamma/>
                  <a:shade val="89020"/>
                  <a:invGamma/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Oval 70"/>
          <p:cNvSpPr>
            <a:spLocks noChangeArrowheads="1"/>
          </p:cNvSpPr>
          <p:nvPr/>
        </p:nvSpPr>
        <p:spPr bwMode="gray">
          <a:xfrm>
            <a:off x="2375051" y="2339326"/>
            <a:ext cx="3743325" cy="374491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Oval 72"/>
          <p:cNvSpPr>
            <a:spLocks noChangeArrowheads="1"/>
          </p:cNvSpPr>
          <p:nvPr/>
        </p:nvSpPr>
        <p:spPr bwMode="gray">
          <a:xfrm>
            <a:off x="2476244" y="4971024"/>
            <a:ext cx="360363" cy="360362"/>
          </a:xfrm>
          <a:prstGeom prst="ellipse">
            <a:avLst/>
          </a:prstGeom>
          <a:gradFill rotWithShape="1">
            <a:gsLst>
              <a:gs pos="0">
                <a:srgbClr val="4DC9B1"/>
              </a:gs>
              <a:gs pos="100000">
                <a:srgbClr val="4DC9B1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 Box 74"/>
          <p:cNvSpPr txBox="1">
            <a:spLocks noChangeArrowheads="1"/>
          </p:cNvSpPr>
          <p:nvPr/>
        </p:nvSpPr>
        <p:spPr bwMode="auto">
          <a:xfrm>
            <a:off x="5618994" y="5398853"/>
            <a:ext cx="24224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Анестезиология,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реаниматология,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интенсивная терапия</a:t>
            </a:r>
            <a:endParaRPr kumimoji="0" lang="en-US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Box 75"/>
          <p:cNvSpPr txBox="1">
            <a:spLocks noChangeArrowheads="1"/>
          </p:cNvSpPr>
          <p:nvPr/>
        </p:nvSpPr>
        <p:spPr bwMode="auto">
          <a:xfrm>
            <a:off x="5907010" y="2714878"/>
            <a:ext cx="16241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Акушерство</a:t>
            </a:r>
            <a:r>
              <a:rPr kumimoji="0" lang="ru-RU" alt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 и</a:t>
            </a:r>
            <a:endParaRPr kumimoji="0" lang="ru-RU" alt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гинекология</a:t>
            </a:r>
            <a:endParaRPr kumimoji="0" lang="en-US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Box 76"/>
          <p:cNvSpPr txBox="1">
            <a:spLocks noChangeArrowheads="1"/>
          </p:cNvSpPr>
          <p:nvPr/>
        </p:nvSpPr>
        <p:spPr bwMode="auto">
          <a:xfrm>
            <a:off x="6285991" y="4107801"/>
            <a:ext cx="12987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Медицина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катастроф</a:t>
            </a:r>
            <a:endParaRPr kumimoji="0" lang="en-US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77"/>
          <p:cNvSpPr txBox="1">
            <a:spLocks noChangeArrowheads="1"/>
          </p:cNvSpPr>
          <p:nvPr/>
        </p:nvSpPr>
        <p:spPr bwMode="auto">
          <a:xfrm>
            <a:off x="5245642" y="2024437"/>
            <a:ext cx="23391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Лапароскопическая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хирургия</a:t>
            </a:r>
            <a:endParaRPr kumimoji="0" lang="en-US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Box 78"/>
          <p:cNvSpPr txBox="1">
            <a:spLocks noChangeArrowheads="1"/>
          </p:cNvSpPr>
          <p:nvPr/>
        </p:nvSpPr>
        <p:spPr bwMode="auto">
          <a:xfrm>
            <a:off x="4572712" y="6189912"/>
            <a:ext cx="20441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Сестринское 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дело</a:t>
            </a:r>
            <a:endParaRPr kumimoji="0" lang="en-US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81"/>
          <p:cNvSpPr>
            <a:spLocks noChangeArrowheads="1"/>
          </p:cNvSpPr>
          <p:nvPr/>
        </p:nvSpPr>
        <p:spPr bwMode="gray">
          <a:xfrm>
            <a:off x="5736105" y="4868797"/>
            <a:ext cx="360362" cy="360363"/>
          </a:xfrm>
          <a:prstGeom prst="ellipse">
            <a:avLst/>
          </a:prstGeom>
          <a:gradFill rotWithShape="1">
            <a:gsLst>
              <a:gs pos="0">
                <a:srgbClr val="CB90EC"/>
              </a:gs>
              <a:gs pos="100000">
                <a:srgbClr val="CB90EC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Oval 84"/>
          <p:cNvSpPr>
            <a:spLocks noChangeArrowheads="1"/>
          </p:cNvSpPr>
          <p:nvPr/>
        </p:nvSpPr>
        <p:spPr bwMode="gray">
          <a:xfrm>
            <a:off x="5876659" y="3506307"/>
            <a:ext cx="360362" cy="360363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87"/>
          <p:cNvSpPr>
            <a:spLocks noChangeArrowheads="1"/>
          </p:cNvSpPr>
          <p:nvPr/>
        </p:nvSpPr>
        <p:spPr bwMode="gray">
          <a:xfrm>
            <a:off x="4926615" y="2326128"/>
            <a:ext cx="360362" cy="3603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Oval 90"/>
          <p:cNvSpPr>
            <a:spLocks noChangeArrowheads="1"/>
          </p:cNvSpPr>
          <p:nvPr/>
        </p:nvSpPr>
        <p:spPr bwMode="gray">
          <a:xfrm>
            <a:off x="3253732" y="2342322"/>
            <a:ext cx="360362" cy="360363"/>
          </a:xfrm>
          <a:prstGeom prst="ellipse">
            <a:avLst/>
          </a:prstGeom>
          <a:gradFill rotWithShape="1">
            <a:gsLst>
              <a:gs pos="0">
                <a:srgbClr val="EDD947"/>
              </a:gs>
              <a:gs pos="100000">
                <a:srgbClr val="EDD947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Oval 93"/>
          <p:cNvSpPr>
            <a:spLocks noChangeArrowheads="1"/>
          </p:cNvSpPr>
          <p:nvPr/>
        </p:nvSpPr>
        <p:spPr bwMode="gray">
          <a:xfrm>
            <a:off x="2242265" y="3584121"/>
            <a:ext cx="360362" cy="360363"/>
          </a:xfrm>
          <a:prstGeom prst="ellipse">
            <a:avLst/>
          </a:prstGeom>
          <a:gradFill rotWithShape="1">
            <a:gsLst>
              <a:gs pos="0">
                <a:srgbClr val="82B820"/>
              </a:gs>
              <a:gs pos="100000">
                <a:srgbClr val="82B82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2" name="Group 95"/>
          <p:cNvGrpSpPr>
            <a:grpSpLocks/>
          </p:cNvGrpSpPr>
          <p:nvPr/>
        </p:nvGrpSpPr>
        <p:grpSpPr bwMode="auto">
          <a:xfrm>
            <a:off x="3160863" y="3152126"/>
            <a:ext cx="2160588" cy="2160587"/>
            <a:chOff x="2238" y="1769"/>
            <a:chExt cx="1361" cy="1361"/>
          </a:xfrm>
        </p:grpSpPr>
        <p:sp>
          <p:nvSpPr>
            <p:cNvPr id="23" name="Oval 96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97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Oval 98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Oval 99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Group 100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29" name="Oval 101"/>
              <p:cNvSpPr>
                <a:spLocks noChangeArrowheads="1"/>
              </p:cNvSpPr>
              <p:nvPr/>
            </p:nvSpPr>
            <p:spPr bwMode="auto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02"/>
              <p:cNvSpPr>
                <a:spLocks noChangeArrowheads="1"/>
              </p:cNvSpPr>
              <p:nvPr/>
            </p:nvSpPr>
            <p:spPr bwMode="auto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Oval 103"/>
              <p:cNvSpPr>
                <a:spLocks noChangeArrowheads="1"/>
              </p:cNvSpPr>
              <p:nvPr/>
            </p:nvSpPr>
            <p:spPr bwMode="auto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104"/>
              <p:cNvSpPr>
                <a:spLocks noChangeArrowheads="1"/>
              </p:cNvSpPr>
              <p:nvPr/>
            </p:nvSpPr>
            <p:spPr bwMode="auto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 Box 105"/>
            <p:cNvSpPr txBox="1">
              <a:spLocks noChangeArrowheads="1"/>
            </p:cNvSpPr>
            <p:nvPr/>
          </p:nvSpPr>
          <p:spPr bwMode="auto">
            <a:xfrm>
              <a:off x="2535" y="2230"/>
              <a:ext cx="76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BCAE9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МСЦ</a:t>
              </a:r>
              <a:endParaRPr kumimoji="0" lang="en-US" alt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ABCAE9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3" name="AutoShape 69"/>
          <p:cNvSpPr>
            <a:spLocks noChangeArrowheads="1"/>
          </p:cNvSpPr>
          <p:nvPr/>
        </p:nvSpPr>
        <p:spPr bwMode="gray">
          <a:xfrm rot="12843199">
            <a:off x="2783832" y="3479130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rgbClr val="C0C0C0">
                  <a:gamma/>
                  <a:shade val="89020"/>
                  <a:invGamma/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AutoShape 69"/>
          <p:cNvSpPr>
            <a:spLocks noChangeArrowheads="1"/>
          </p:cNvSpPr>
          <p:nvPr/>
        </p:nvSpPr>
        <p:spPr bwMode="gray">
          <a:xfrm rot="16200000">
            <a:off x="3810944" y="2944955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rgbClr val="C0C0C0">
                  <a:gamma/>
                  <a:shade val="89020"/>
                  <a:invGamma/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AutoShape 64"/>
          <p:cNvSpPr>
            <a:spLocks noChangeArrowheads="1"/>
          </p:cNvSpPr>
          <p:nvPr/>
        </p:nvSpPr>
        <p:spPr bwMode="gray">
          <a:xfrm rot="19630963">
            <a:off x="4918125" y="3493425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rgbClr val="C0C0C0">
                  <a:gamma/>
                  <a:shade val="89020"/>
                  <a:invGamma/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gray">
          <a:xfrm rot="1385640">
            <a:off x="4881238" y="470413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rgbClr val="C0C0C0">
                  <a:gamma/>
                  <a:shade val="89020"/>
                  <a:invGamma/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AutoShape 65"/>
          <p:cNvSpPr>
            <a:spLocks noChangeArrowheads="1"/>
          </p:cNvSpPr>
          <p:nvPr/>
        </p:nvSpPr>
        <p:spPr bwMode="gray">
          <a:xfrm rot="5400000">
            <a:off x="3857494" y="5306364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rgbClr val="C0C0C0">
                  <a:gamma/>
                  <a:shade val="89020"/>
                  <a:invGamma/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AutoShape 67"/>
          <p:cNvSpPr>
            <a:spLocks noChangeArrowheads="1"/>
          </p:cNvSpPr>
          <p:nvPr/>
        </p:nvSpPr>
        <p:spPr bwMode="gray">
          <a:xfrm rot="9315811">
            <a:off x="2764781" y="469543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rgbClr val="C0C0C0">
                  <a:gamma/>
                  <a:shade val="89020"/>
                  <a:invGamma/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Oval 84"/>
          <p:cNvSpPr>
            <a:spLocks noChangeArrowheads="1"/>
          </p:cNvSpPr>
          <p:nvPr/>
        </p:nvSpPr>
        <p:spPr bwMode="gray">
          <a:xfrm>
            <a:off x="2571859" y="2898355"/>
            <a:ext cx="360362" cy="360363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Oval 87"/>
          <p:cNvSpPr>
            <a:spLocks noChangeArrowheads="1"/>
          </p:cNvSpPr>
          <p:nvPr/>
        </p:nvSpPr>
        <p:spPr bwMode="gray">
          <a:xfrm>
            <a:off x="2946052" y="5524781"/>
            <a:ext cx="360362" cy="3603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Oval 90"/>
          <p:cNvSpPr>
            <a:spLocks noChangeArrowheads="1"/>
          </p:cNvSpPr>
          <p:nvPr/>
        </p:nvSpPr>
        <p:spPr bwMode="gray">
          <a:xfrm>
            <a:off x="5931051" y="4213787"/>
            <a:ext cx="360362" cy="360363"/>
          </a:xfrm>
          <a:prstGeom prst="ellipse">
            <a:avLst/>
          </a:prstGeom>
          <a:gradFill rotWithShape="1">
            <a:gsLst>
              <a:gs pos="0">
                <a:srgbClr val="EDD947"/>
              </a:gs>
              <a:gs pos="100000">
                <a:srgbClr val="EDD947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Oval 93"/>
          <p:cNvSpPr>
            <a:spLocks noChangeArrowheads="1"/>
          </p:cNvSpPr>
          <p:nvPr/>
        </p:nvSpPr>
        <p:spPr bwMode="gray">
          <a:xfrm>
            <a:off x="5550093" y="2850168"/>
            <a:ext cx="360362" cy="360363"/>
          </a:xfrm>
          <a:prstGeom prst="ellipse">
            <a:avLst/>
          </a:prstGeom>
          <a:gradFill rotWithShape="1">
            <a:gsLst>
              <a:gs pos="0">
                <a:srgbClr val="82B820"/>
              </a:gs>
              <a:gs pos="100000">
                <a:srgbClr val="82B82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Oval 72"/>
          <p:cNvSpPr>
            <a:spLocks noChangeArrowheads="1"/>
          </p:cNvSpPr>
          <p:nvPr/>
        </p:nvSpPr>
        <p:spPr bwMode="gray">
          <a:xfrm>
            <a:off x="4026844" y="2159145"/>
            <a:ext cx="360363" cy="360362"/>
          </a:xfrm>
          <a:prstGeom prst="ellipse">
            <a:avLst/>
          </a:prstGeom>
          <a:gradFill rotWithShape="1">
            <a:gsLst>
              <a:gs pos="0">
                <a:srgbClr val="4DC9B1"/>
              </a:gs>
              <a:gs pos="100000">
                <a:srgbClr val="4DC9B1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Oval 81"/>
          <p:cNvSpPr>
            <a:spLocks noChangeArrowheads="1"/>
          </p:cNvSpPr>
          <p:nvPr/>
        </p:nvSpPr>
        <p:spPr bwMode="gray">
          <a:xfrm>
            <a:off x="2214942" y="4325735"/>
            <a:ext cx="360362" cy="360363"/>
          </a:xfrm>
          <a:prstGeom prst="ellipse">
            <a:avLst/>
          </a:prstGeom>
          <a:gradFill rotWithShape="1">
            <a:gsLst>
              <a:gs pos="0">
                <a:srgbClr val="CB90EC"/>
              </a:gs>
              <a:gs pos="100000">
                <a:srgbClr val="CB90EC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Text Box 76"/>
          <p:cNvSpPr txBox="1">
            <a:spLocks noChangeArrowheads="1"/>
          </p:cNvSpPr>
          <p:nvPr/>
        </p:nvSpPr>
        <p:spPr bwMode="auto">
          <a:xfrm>
            <a:off x="3563888" y="1844824"/>
            <a:ext cx="14269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Эндоскопия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 Box 76"/>
          <p:cNvSpPr txBox="1">
            <a:spLocks noChangeArrowheads="1"/>
          </p:cNvSpPr>
          <p:nvPr/>
        </p:nvSpPr>
        <p:spPr bwMode="auto">
          <a:xfrm>
            <a:off x="737237" y="5004936"/>
            <a:ext cx="17604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Травматология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 Box 76"/>
          <p:cNvSpPr txBox="1">
            <a:spLocks noChangeArrowheads="1"/>
          </p:cNvSpPr>
          <p:nvPr/>
        </p:nvSpPr>
        <p:spPr bwMode="auto">
          <a:xfrm>
            <a:off x="266330" y="3350208"/>
            <a:ext cx="208903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Психология </a:t>
            </a: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общения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Деонтология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	 </a:t>
            </a:r>
          </a:p>
        </p:txBody>
      </p:sp>
      <p:sp>
        <p:nvSpPr>
          <p:cNvPr id="48" name="Text Box 76"/>
          <p:cNvSpPr txBox="1">
            <a:spLocks noChangeArrowheads="1"/>
          </p:cNvSpPr>
          <p:nvPr/>
        </p:nvSpPr>
        <p:spPr bwMode="auto">
          <a:xfrm>
            <a:off x="6064148" y="4923874"/>
            <a:ext cx="17972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Нейрохирургия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 Box 76"/>
          <p:cNvSpPr txBox="1">
            <a:spLocks noChangeArrowheads="1"/>
          </p:cNvSpPr>
          <p:nvPr/>
        </p:nvSpPr>
        <p:spPr bwMode="auto">
          <a:xfrm>
            <a:off x="1089440" y="4338413"/>
            <a:ext cx="116410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Урология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 Box 79"/>
          <p:cNvSpPr txBox="1">
            <a:spLocks noChangeArrowheads="1"/>
          </p:cNvSpPr>
          <p:nvPr/>
        </p:nvSpPr>
        <p:spPr bwMode="auto">
          <a:xfrm>
            <a:off x="854475" y="5500590"/>
            <a:ext cx="2202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Инструментальная </a:t>
            </a: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диагностика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Oval 93"/>
          <p:cNvSpPr>
            <a:spLocks noChangeArrowheads="1"/>
          </p:cNvSpPr>
          <p:nvPr/>
        </p:nvSpPr>
        <p:spPr bwMode="gray">
          <a:xfrm>
            <a:off x="3721041" y="5847474"/>
            <a:ext cx="360362" cy="360363"/>
          </a:xfrm>
          <a:prstGeom prst="ellipse">
            <a:avLst/>
          </a:prstGeom>
          <a:gradFill rotWithShape="1">
            <a:gsLst>
              <a:gs pos="0">
                <a:srgbClr val="82B820"/>
              </a:gs>
              <a:gs pos="100000">
                <a:srgbClr val="82B82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Oval 72"/>
          <p:cNvSpPr>
            <a:spLocks noChangeArrowheads="1"/>
          </p:cNvSpPr>
          <p:nvPr/>
        </p:nvSpPr>
        <p:spPr bwMode="gray">
          <a:xfrm>
            <a:off x="5293717" y="5432616"/>
            <a:ext cx="360363" cy="360362"/>
          </a:xfrm>
          <a:prstGeom prst="ellipse">
            <a:avLst/>
          </a:prstGeom>
          <a:gradFill rotWithShape="1">
            <a:gsLst>
              <a:gs pos="0">
                <a:srgbClr val="4DC9B1"/>
              </a:gs>
              <a:gs pos="100000">
                <a:srgbClr val="4DC9B1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Oval 84"/>
          <p:cNvSpPr>
            <a:spLocks noChangeArrowheads="1"/>
          </p:cNvSpPr>
          <p:nvPr/>
        </p:nvSpPr>
        <p:spPr bwMode="gray">
          <a:xfrm>
            <a:off x="4610497" y="5829909"/>
            <a:ext cx="360362" cy="360363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Text Box 76"/>
          <p:cNvSpPr txBox="1">
            <a:spLocks noChangeArrowheads="1"/>
          </p:cNvSpPr>
          <p:nvPr/>
        </p:nvSpPr>
        <p:spPr bwMode="auto">
          <a:xfrm>
            <a:off x="132677" y="2759921"/>
            <a:ext cx="25635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Оториноларингология</a:t>
            </a:r>
            <a:r>
              <a:rPr kumimoji="0" lang="ru-RU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DDDDDD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DDDDDD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 Box 76"/>
          <p:cNvSpPr txBox="1">
            <a:spLocks noChangeArrowheads="1"/>
          </p:cNvSpPr>
          <p:nvPr/>
        </p:nvSpPr>
        <p:spPr bwMode="auto">
          <a:xfrm>
            <a:off x="6212365" y="3513983"/>
            <a:ext cx="16450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Неонатология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 Box 76"/>
          <p:cNvSpPr txBox="1">
            <a:spLocks noChangeArrowheads="1"/>
          </p:cNvSpPr>
          <p:nvPr/>
        </p:nvSpPr>
        <p:spPr bwMode="auto">
          <a:xfrm>
            <a:off x="533445" y="1975275"/>
            <a:ext cx="27711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Робот-ассистированная</a:t>
            </a: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хирург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ия</a:t>
            </a:r>
            <a:endParaRPr kumimoji="0" lang="en-US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 Box 78"/>
          <p:cNvSpPr txBox="1">
            <a:spLocks noChangeArrowheads="1"/>
          </p:cNvSpPr>
          <p:nvPr/>
        </p:nvSpPr>
        <p:spPr bwMode="auto">
          <a:xfrm>
            <a:off x="1643503" y="6178228"/>
            <a:ext cx="25635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Паллиативная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помощь</a:t>
            </a:r>
            <a:endParaRPr kumimoji="0" lang="en-US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AEC7D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gray">
          <a:xfrm>
            <a:off x="1773540" y="1075871"/>
            <a:ext cx="4915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cs typeface="Arial" panose="020B0604020202020204" pitchFamily="34" charset="0"/>
              </a:rPr>
              <a:t>Более 100 дополнительных профессиональных программ </a:t>
            </a:r>
            <a:endParaRPr kumimoji="0" lang="en-US" altLang="ru-RU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01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35F048CA-AD10-4178-9489-452F7A5D7C88}"/>
              </a:ext>
            </a:extLst>
          </p:cNvPr>
          <p:cNvGrpSpPr/>
          <p:nvPr/>
        </p:nvGrpSpPr>
        <p:grpSpPr>
          <a:xfrm>
            <a:off x="683568" y="1916832"/>
            <a:ext cx="7612371" cy="4090140"/>
            <a:chOff x="202127" y="1967731"/>
            <a:chExt cx="8669876" cy="4737100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xmlns="" id="{1CCF978C-AC37-4E64-982C-48F36057672E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2352288" y="2890069"/>
              <a:ext cx="995363" cy="835025"/>
            </a:xfrm>
            <a:prstGeom prst="curvedRightArrow">
              <a:avLst>
                <a:gd name="adj1" fmla="val 16542"/>
                <a:gd name="adj2" fmla="val 38977"/>
                <a:gd name="adj3" fmla="val 33846"/>
              </a:avLst>
            </a:prstGeom>
            <a:gradFill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85218F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12" name="Group 5">
              <a:extLst>
                <a:ext uri="{FF2B5EF4-FFF2-40B4-BE49-F238E27FC236}">
                  <a16:creationId xmlns:a16="http://schemas.microsoft.com/office/drawing/2014/main" xmlns="" id="{4B603129-E74A-423B-85FF-D72B61795C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376" y="3933056"/>
              <a:ext cx="3003550" cy="2771775"/>
              <a:chOff x="862" y="713"/>
              <a:chExt cx="3780" cy="3490"/>
            </a:xfrm>
          </p:grpSpPr>
          <p:grpSp>
            <p:nvGrpSpPr>
              <p:cNvPr id="20" name="Group 6">
                <a:extLst>
                  <a:ext uri="{FF2B5EF4-FFF2-40B4-BE49-F238E27FC236}">
                    <a16:creationId xmlns:a16="http://schemas.microsoft.com/office/drawing/2014/main" xmlns="" id="{37185C91-3760-4A3F-8BA0-CCFB0C3AD5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2" y="2210"/>
                <a:ext cx="3406" cy="1993"/>
                <a:chOff x="1082" y="2355"/>
                <a:chExt cx="3406" cy="1993"/>
              </a:xfrm>
            </p:grpSpPr>
            <p:sp>
              <p:nvSpPr>
                <p:cNvPr id="33" name="Freeform 7">
                  <a:extLst>
                    <a:ext uri="{FF2B5EF4-FFF2-40B4-BE49-F238E27FC236}">
                      <a16:creationId xmlns:a16="http://schemas.microsoft.com/office/drawing/2014/main" xmlns="" id="{BE29BD43-7868-45B1-86E5-D8B9064D75C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3 w 1323"/>
                    <a:gd name="T1" fmla="*/ 367 h 1322"/>
                    <a:gd name="T2" fmla="*/ 1353 w 1323"/>
                    <a:gd name="T3" fmla="*/ 1322 h 1322"/>
                    <a:gd name="T4" fmla="*/ 1353 w 1323"/>
                    <a:gd name="T5" fmla="*/ 974 h 1322"/>
                    <a:gd name="T6" fmla="*/ 0 w 1323"/>
                    <a:gd name="T7" fmla="*/ 0 h 1322"/>
                    <a:gd name="T8" fmla="*/ 53 w 1323"/>
                    <a:gd name="T9" fmla="*/ 367 h 13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23"/>
                    <a:gd name="T16" fmla="*/ 0 h 1322"/>
                    <a:gd name="T17" fmla="*/ 1323 w 1323"/>
                    <a:gd name="T18" fmla="*/ 1322 h 13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5218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" name="Freeform 8">
                  <a:extLst>
                    <a:ext uri="{FF2B5EF4-FFF2-40B4-BE49-F238E27FC236}">
                      <a16:creationId xmlns:a16="http://schemas.microsoft.com/office/drawing/2014/main" xmlns="" id="{4302A049-3E10-445F-9082-919674B3BAD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83"/>
                    <a:gd name="T16" fmla="*/ 0 h 1418"/>
                    <a:gd name="T17" fmla="*/ 2083 w 2083"/>
                    <a:gd name="T18" fmla="*/ 1418 h 14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rgbClr val="3FBB83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5218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" name="Freeform 9">
                  <a:extLst>
                    <a:ext uri="{FF2B5EF4-FFF2-40B4-BE49-F238E27FC236}">
                      <a16:creationId xmlns:a16="http://schemas.microsoft.com/office/drawing/2014/main" xmlns="" id="{1E6AEF03-6F21-438B-A9FD-3D98C046DF5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06"/>
                    <a:gd name="T16" fmla="*/ 0 h 1639"/>
                    <a:gd name="T17" fmla="*/ 3406 w 3406"/>
                    <a:gd name="T18" fmla="*/ 1639 h 16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solidFill>
                  <a:srgbClr val="969696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5218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21" name="Group 10">
                <a:extLst>
                  <a:ext uri="{FF2B5EF4-FFF2-40B4-BE49-F238E27FC236}">
                    <a16:creationId xmlns:a16="http://schemas.microsoft.com/office/drawing/2014/main" xmlns="" id="{D3B4D2FD-46DF-4D13-BCA9-9C704784DF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9" y="1723"/>
                <a:ext cx="3527" cy="1993"/>
                <a:chOff x="1082" y="2355"/>
                <a:chExt cx="3406" cy="1993"/>
              </a:xfrm>
            </p:grpSpPr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xmlns="" id="{89595C62-66DE-4ACB-8FEF-223F4B1F3BB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3 w 1323"/>
                    <a:gd name="T1" fmla="*/ 367 h 1322"/>
                    <a:gd name="T2" fmla="*/ 1353 w 1323"/>
                    <a:gd name="T3" fmla="*/ 1322 h 1322"/>
                    <a:gd name="T4" fmla="*/ 1353 w 1323"/>
                    <a:gd name="T5" fmla="*/ 974 h 1322"/>
                    <a:gd name="T6" fmla="*/ 0 w 1323"/>
                    <a:gd name="T7" fmla="*/ 0 h 1322"/>
                    <a:gd name="T8" fmla="*/ 53 w 1323"/>
                    <a:gd name="T9" fmla="*/ 367 h 13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23"/>
                    <a:gd name="T16" fmla="*/ 0 h 1322"/>
                    <a:gd name="T17" fmla="*/ 1323 w 1323"/>
                    <a:gd name="T18" fmla="*/ 1322 h 13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5218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xmlns="" id="{2BADB526-2E51-46A8-ACC2-F40BB8406DC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83"/>
                    <a:gd name="T16" fmla="*/ 0 h 1418"/>
                    <a:gd name="T17" fmla="*/ 2083 w 2083"/>
                    <a:gd name="T18" fmla="*/ 1418 h 14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rgbClr val="9461CD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5218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xmlns="" id="{2934A5C0-9F1C-4BE8-99F4-6E21CBF81B7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06"/>
                    <a:gd name="T16" fmla="*/ 0 h 1639"/>
                    <a:gd name="T17" fmla="*/ 3406 w 3406"/>
                    <a:gd name="T18" fmla="*/ 1639 h 16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solidFill>
                  <a:srgbClr val="B4B4B4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5218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22" name="Group 14">
                <a:extLst>
                  <a:ext uri="{FF2B5EF4-FFF2-40B4-BE49-F238E27FC236}">
                    <a16:creationId xmlns:a16="http://schemas.microsoft.com/office/drawing/2014/main" xmlns="" id="{44524EC8-1981-4647-AEE4-B7B9E53F14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5" y="1219"/>
                <a:ext cx="3653" cy="1993"/>
                <a:chOff x="1082" y="2355"/>
                <a:chExt cx="3406" cy="1993"/>
              </a:xfrm>
            </p:grpSpPr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xmlns="" id="{78E3A844-1858-4062-A45C-EF6587CB2CB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3 w 1323"/>
                    <a:gd name="T1" fmla="*/ 367 h 1322"/>
                    <a:gd name="T2" fmla="*/ 1353 w 1323"/>
                    <a:gd name="T3" fmla="*/ 1322 h 1322"/>
                    <a:gd name="T4" fmla="*/ 1353 w 1323"/>
                    <a:gd name="T5" fmla="*/ 974 h 1322"/>
                    <a:gd name="T6" fmla="*/ 0 w 1323"/>
                    <a:gd name="T7" fmla="*/ 0 h 1322"/>
                    <a:gd name="T8" fmla="*/ 53 w 1323"/>
                    <a:gd name="T9" fmla="*/ 367 h 13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23"/>
                    <a:gd name="T16" fmla="*/ 0 h 1322"/>
                    <a:gd name="T17" fmla="*/ 1323 w 1323"/>
                    <a:gd name="T18" fmla="*/ 1322 h 13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5218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:a16="http://schemas.microsoft.com/office/drawing/2014/main" xmlns="" id="{B83FF925-2FE9-4341-81EF-E17FB5F6CE3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83"/>
                    <a:gd name="T16" fmla="*/ 0 h 1418"/>
                    <a:gd name="T17" fmla="*/ 2083 w 2083"/>
                    <a:gd name="T18" fmla="*/ 1418 h 14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rgbClr val="C98C4F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5218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:a16="http://schemas.microsoft.com/office/drawing/2014/main" xmlns="" id="{7514B01A-DCFD-41DF-BA99-CA69CFD5222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06"/>
                    <a:gd name="T16" fmla="*/ 0 h 1639"/>
                    <a:gd name="T17" fmla="*/ 3406 w 3406"/>
                    <a:gd name="T18" fmla="*/ 1639 h 16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5218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grpSp>
            <p:nvGrpSpPr>
              <p:cNvPr id="23" name="Group 18">
                <a:extLst>
                  <a:ext uri="{FF2B5EF4-FFF2-40B4-BE49-F238E27FC236}">
                    <a16:creationId xmlns:a16="http://schemas.microsoft.com/office/drawing/2014/main" xmlns="" id="{A2C1DD15-1959-4888-9C72-CC391C1E71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2" y="713"/>
                <a:ext cx="3780" cy="1993"/>
                <a:chOff x="1082" y="2355"/>
                <a:chExt cx="3406" cy="1993"/>
              </a:xfrm>
            </p:grpSpPr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xmlns="" id="{D219553D-E88E-4008-9363-5E7D4ABD46D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3 w 1323"/>
                    <a:gd name="T1" fmla="*/ 367 h 1322"/>
                    <a:gd name="T2" fmla="*/ 1353 w 1323"/>
                    <a:gd name="T3" fmla="*/ 1322 h 1322"/>
                    <a:gd name="T4" fmla="*/ 1353 w 1323"/>
                    <a:gd name="T5" fmla="*/ 974 h 1322"/>
                    <a:gd name="T6" fmla="*/ 0 w 1323"/>
                    <a:gd name="T7" fmla="*/ 0 h 1322"/>
                    <a:gd name="T8" fmla="*/ 53 w 1323"/>
                    <a:gd name="T9" fmla="*/ 367 h 13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23"/>
                    <a:gd name="T16" fmla="*/ 0 h 1322"/>
                    <a:gd name="T17" fmla="*/ 1323 w 1323"/>
                    <a:gd name="T18" fmla="*/ 1322 h 13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5218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xmlns="" id="{95628C7A-BCD0-45CF-9A73-F51B814A051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83"/>
                    <a:gd name="T16" fmla="*/ 0 h 1418"/>
                    <a:gd name="T17" fmla="*/ 2083 w 2083"/>
                    <a:gd name="T18" fmla="*/ 1418 h 14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rgbClr val="4E8DDA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5218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xmlns="" id="{D4DA4ED5-C756-4954-BD12-AA1825C8F34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06"/>
                    <a:gd name="T16" fmla="*/ 0 h 1639"/>
                    <a:gd name="T17" fmla="*/ 3406 w 3406"/>
                    <a:gd name="T18" fmla="*/ 1639 h 16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6D6D6"/>
                    </a:gs>
                    <a:gs pos="100000">
                      <a:srgbClr val="F8F8F8"/>
                    </a:gs>
                  </a:gsLst>
                  <a:lin ang="5400000" scaled="1"/>
                </a:grad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5218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</p:grpSp>
        <p:sp>
          <p:nvSpPr>
            <p:cNvPr id="13" name="AutoShape 22">
              <a:extLst>
                <a:ext uri="{FF2B5EF4-FFF2-40B4-BE49-F238E27FC236}">
                  <a16:creationId xmlns:a16="http://schemas.microsoft.com/office/drawing/2014/main" xmlns="" id="{969A8725-018B-48AA-8C7B-C2995EC604B6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4157899" y="2351838"/>
              <a:ext cx="4714104" cy="515938"/>
            </a:xfrm>
            <a:prstGeom prst="callout2">
              <a:avLst>
                <a:gd name="adj1" fmla="val 49054"/>
                <a:gd name="adj2" fmla="val -789"/>
                <a:gd name="adj3" fmla="val 49054"/>
                <a:gd name="adj4" fmla="val -3712"/>
                <a:gd name="adj5" fmla="val 439358"/>
                <a:gd name="adj6" fmla="val -16881"/>
              </a:avLst>
            </a:prstGeom>
            <a:noFill/>
            <a:ln w="9525">
              <a:solidFill>
                <a:srgbClr val="FFFFFF">
                  <a:lumMod val="65000"/>
                </a:srgbClr>
              </a:solidFill>
              <a:miter lim="800000"/>
              <a:headEnd type="diamond" w="med" len="med"/>
              <a:tailEnd/>
            </a:ln>
          </p:spPr>
          <p:txBody>
            <a:bodyPr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erdana"/>
                  <a:cs typeface="Arial" panose="020B0604020202020204" pitchFamily="34" charset="0"/>
                </a:rPr>
                <a:t>Мульти- и междисциплинарность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cs typeface="Arial" panose="020B0604020202020204" pitchFamily="34" charset="0"/>
              </a:endParaRPr>
            </a:p>
          </p:txBody>
        </p:sp>
        <p:sp>
          <p:nvSpPr>
            <p:cNvPr id="14" name="AutoShape 23">
              <a:extLst>
                <a:ext uri="{FF2B5EF4-FFF2-40B4-BE49-F238E27FC236}">
                  <a16:creationId xmlns:a16="http://schemas.microsoft.com/office/drawing/2014/main" xmlns="" id="{E6EB38B5-1491-4602-AEEE-3925BF59BA14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4176720" y="3183128"/>
              <a:ext cx="4313172" cy="522287"/>
            </a:xfrm>
            <a:prstGeom prst="callout2">
              <a:avLst>
                <a:gd name="adj1" fmla="val 49965"/>
                <a:gd name="adj2" fmla="val -312"/>
                <a:gd name="adj3" fmla="val 51529"/>
                <a:gd name="adj4" fmla="val -5059"/>
                <a:gd name="adj5" fmla="val 352065"/>
                <a:gd name="adj6" fmla="val -20105"/>
              </a:avLst>
            </a:prstGeom>
            <a:noFill/>
            <a:ln w="9525">
              <a:solidFill>
                <a:srgbClr val="FFFFFF">
                  <a:lumMod val="65000"/>
                </a:srgbClr>
              </a:solidFill>
              <a:miter lim="800000"/>
              <a:headEnd type="diamond" w="med" len="med"/>
              <a:tailEnd/>
            </a:ln>
          </p:spPr>
          <p:txBody>
            <a:bodyPr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erdana"/>
                  <a:cs typeface="Arial" panose="020B0604020202020204" pitchFamily="34" charset="0"/>
                </a:rPr>
                <a:t>Практикоориентированный подход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cs typeface="Arial" panose="020B0604020202020204" pitchFamily="34" charset="0"/>
              </a:endParaRPr>
            </a:p>
          </p:txBody>
        </p:sp>
        <p:sp>
          <p:nvSpPr>
            <p:cNvPr id="15" name="AutoShape 24">
              <a:extLst>
                <a:ext uri="{FF2B5EF4-FFF2-40B4-BE49-F238E27FC236}">
                  <a16:creationId xmlns:a16="http://schemas.microsoft.com/office/drawing/2014/main" xmlns="" id="{ED9F8697-51C9-4969-BFCD-9FC4706E74DC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4176721" y="4969713"/>
              <a:ext cx="4643752" cy="449262"/>
            </a:xfrm>
            <a:prstGeom prst="callout2">
              <a:avLst>
                <a:gd name="adj1" fmla="val 50898"/>
                <a:gd name="adj2" fmla="val -288"/>
                <a:gd name="adj3" fmla="val 50898"/>
                <a:gd name="adj4" fmla="val -3801"/>
                <a:gd name="adj5" fmla="val 147739"/>
                <a:gd name="adj6" fmla="val -20525"/>
              </a:avLst>
            </a:prstGeom>
            <a:noFill/>
            <a:ln w="9525">
              <a:solidFill>
                <a:srgbClr val="FFFFFF">
                  <a:lumMod val="65000"/>
                </a:srgbClr>
              </a:solidFill>
              <a:miter lim="800000"/>
              <a:headEnd type="diamond" w="med" len="med"/>
              <a:tailEnd/>
            </a:ln>
          </p:spPr>
          <p:txBody>
            <a:bodyPr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erdana"/>
                  <a:cs typeface="Arial" panose="020B0604020202020204" pitchFamily="34" charset="0"/>
                </a:rPr>
                <a:t>Высокая техническая оснащённость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cs typeface="Arial" panose="020B0604020202020204" pitchFamily="34" charset="0"/>
              </a:endParaRPr>
            </a:p>
          </p:txBody>
        </p:sp>
        <p:sp>
          <p:nvSpPr>
            <p:cNvPr id="16" name="AutoShape 25">
              <a:extLst>
                <a:ext uri="{FF2B5EF4-FFF2-40B4-BE49-F238E27FC236}">
                  <a16:creationId xmlns:a16="http://schemas.microsoft.com/office/drawing/2014/main" xmlns="" id="{ED86D3AA-970E-4570-9567-B33211A1D604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4176720" y="4223725"/>
              <a:ext cx="3936032" cy="482600"/>
            </a:xfrm>
            <a:prstGeom prst="callout2">
              <a:avLst>
                <a:gd name="adj1" fmla="val 50693"/>
                <a:gd name="adj2" fmla="val -492"/>
                <a:gd name="adj3" fmla="val 50692"/>
                <a:gd name="adj4" fmla="val -4442"/>
                <a:gd name="adj5" fmla="val 236924"/>
                <a:gd name="adj6" fmla="val -22594"/>
              </a:avLst>
            </a:prstGeom>
            <a:noFill/>
            <a:ln w="9525">
              <a:solidFill>
                <a:srgbClr val="FFFFFF">
                  <a:lumMod val="65000"/>
                </a:srgbClr>
              </a:solidFill>
              <a:miter lim="800000"/>
              <a:headEnd type="diamond" w="med" len="med"/>
              <a:tailEnd/>
            </a:ln>
          </p:spPr>
          <p:txBody>
            <a:bodyPr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erdana"/>
                  <a:cs typeface="Arial" panose="020B0604020202020204" pitchFamily="34" charset="0"/>
                </a:rPr>
                <a:t>Инновационность педагогических технологий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cs typeface="Arial" panose="020B0604020202020204" pitchFamily="34" charset="0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EC7D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cs typeface="Arial" panose="020B0604020202020204" pitchFamily="34" charset="0"/>
              </a:endParaRPr>
            </a:p>
          </p:txBody>
        </p:sp>
        <p:pic>
          <p:nvPicPr>
            <p:cNvPr id="17" name="Picture 28" descr="num11">
              <a:extLst>
                <a:ext uri="{FF2B5EF4-FFF2-40B4-BE49-F238E27FC236}">
                  <a16:creationId xmlns:a16="http://schemas.microsoft.com/office/drawing/2014/main" xmlns="" id="{09ED8975-862F-453B-B3A1-1DAC3ECB1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2127" y="1967731"/>
              <a:ext cx="2340661" cy="275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xmlns="" id="{55777241-5052-4F3F-82C8-30C3529DE19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9589" y="2924612"/>
              <a:ext cx="995363" cy="835025"/>
            </a:xfrm>
            <a:prstGeom prst="curvedRightArrow">
              <a:avLst>
                <a:gd name="adj1" fmla="val 16542"/>
                <a:gd name="adj2" fmla="val 38977"/>
                <a:gd name="adj3" fmla="val 33846"/>
              </a:avLst>
            </a:prstGeom>
            <a:gradFill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85218F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8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7575376" cy="5038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3956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23" y="1268760"/>
            <a:ext cx="7509535" cy="4471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0708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29" y="1268760"/>
            <a:ext cx="7233272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3129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pic>
        <p:nvPicPr>
          <p:cNvPr id="4" name="Рисунок 1" descr="\\User-pykhtin\фотобанк\Медицина катастроф - СЛР\IMG_00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726708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785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-108520" y="69987"/>
            <a:ext cx="8098726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dirty="0"/>
              <a:t>Нормативно-правовая </a:t>
            </a:r>
            <a:r>
              <a:rPr lang="ru-RU" altLang="ru-RU" sz="2200" dirty="0" smtClean="0"/>
              <a:t>база НМО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40768"/>
            <a:ext cx="734481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cs typeface="Arial" panose="020B0604020202020204" pitchFamily="34" charset="0"/>
              </a:rPr>
              <a:t>Аккредитация специалиста </a:t>
            </a:r>
            <a:r>
              <a:rPr lang="ru-RU" dirty="0"/>
              <a:t>- процедура определения соответствия лица, получившего медицинское, фармацевтическое или иное образование, требованиям к осуществлению медицинской деятельности по определенной медицинской специальности либо фармацевтической деятельности. </a:t>
            </a:r>
            <a:endParaRPr lang="ru-RU" dirty="0" smtClean="0"/>
          </a:p>
          <a:p>
            <a:endParaRPr lang="ru-RU" dirty="0"/>
          </a:p>
          <a:p>
            <a:endParaRPr lang="ru-RU" sz="100" dirty="0" smtClean="0"/>
          </a:p>
          <a:p>
            <a:r>
              <a:rPr lang="ru-RU" b="1" dirty="0">
                <a:solidFill>
                  <a:srgbClr val="C00000"/>
                </a:solidFill>
                <a:cs typeface="Arial" panose="020B0604020202020204" pitchFamily="34" charset="0"/>
              </a:rPr>
              <a:t>Аккредитация </a:t>
            </a:r>
            <a:r>
              <a:rPr lang="ru-RU" b="1" dirty="0">
                <a:solidFill>
                  <a:srgbClr val="C00000"/>
                </a:solidFill>
                <a:cs typeface="Arial" panose="020B0604020202020204" pitchFamily="34" charset="0"/>
              </a:rPr>
              <a:t>специалиста проводится аккредитационной комиссией </a:t>
            </a:r>
            <a:r>
              <a:rPr lang="ru-RU" dirty="0"/>
              <a:t>по окончании освоения им профессиональных образовательных программ медицинского образования или фармацевтического образования не реже одного раза в пять лет.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915816" y="4712487"/>
            <a:ext cx="4536505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sz="105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Федеральный закон </a:t>
            </a:r>
            <a:r>
              <a:rPr lang="ru-RU" altLang="ru-RU" sz="1050" b="1" dirty="0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№ 323-ФЗ </a:t>
            </a:r>
            <a:r>
              <a:rPr lang="ru-RU" altLang="ru-RU" sz="105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2011 </a:t>
            </a:r>
            <a:r>
              <a:rPr lang="ru-RU" altLang="ru-RU" sz="1050" b="1" dirty="0">
                <a:solidFill>
                  <a:srgbClr val="C00000"/>
                </a:solidFill>
                <a:cs typeface="Arial" panose="020B0604020202020204" pitchFamily="34" charset="0"/>
              </a:rPr>
              <a:t>года</a:t>
            </a:r>
          </a:p>
          <a:p>
            <a:pPr>
              <a:spcBef>
                <a:spcPts val="0"/>
              </a:spcBef>
            </a:pPr>
            <a:r>
              <a:rPr lang="ru-RU" altLang="ru-RU" sz="1000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«</a:t>
            </a:r>
            <a:r>
              <a:rPr lang="ru-RU" sz="1000" b="1" dirty="0"/>
              <a:t>Об основах охраны здоровья граждан в Российской </a:t>
            </a:r>
            <a:r>
              <a:rPr lang="ru-RU" sz="1000" b="1" dirty="0" smtClean="0"/>
              <a:t>Федерации</a:t>
            </a:r>
            <a:r>
              <a:rPr lang="ru-RU" altLang="ru-RU" sz="1000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» (с изм., внесёнными ФЗ 2015 № 389-ФЗ)</a:t>
            </a:r>
            <a:endParaRPr lang="ru-RU" altLang="ru-RU" sz="1000" b="1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011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61" y="1196752"/>
            <a:ext cx="7704348" cy="5136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206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pic>
        <p:nvPicPr>
          <p:cNvPr id="5" name="Рисунок 3" descr="\\User-pykhtin\фотобанк\Медицина катастроф - СЛР\2017.02.09 - Военные врачи\IMG_04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7509534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0913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pic>
        <p:nvPicPr>
          <p:cNvPr id="4" name="Рисунок 7046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6" y="1124744"/>
            <a:ext cx="6444208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973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179512" y="116632"/>
            <a:ext cx="7704856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altLang="ru-RU" sz="2200" dirty="0"/>
              <a:t>Схема индивидуального </a:t>
            </a:r>
          </a:p>
          <a:p>
            <a:pPr lvl="0"/>
            <a:r>
              <a:rPr lang="ru-RU" altLang="ru-RU" sz="2200" dirty="0"/>
              <a:t>пятилетнего цикла обучения</a:t>
            </a:r>
            <a:endParaRPr lang="en-US" altLang="ru-RU" sz="22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268760"/>
            <a:ext cx="7344815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2037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 bwMode="gray">
          <a:xfrm>
            <a:off x="251520" y="92626"/>
            <a:ext cx="7338181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sz="2200" dirty="0" smtClean="0"/>
              <a:t>Образовательная деятельность</a:t>
            </a:r>
          </a:p>
          <a:p>
            <a:pPr lvl="0">
              <a:defRPr/>
            </a:pPr>
            <a:r>
              <a:rPr lang="ru-RU" altLang="ru-RU" sz="2200" dirty="0" smtClean="0"/>
              <a:t>ГБУЗ</a:t>
            </a:r>
            <a:r>
              <a:rPr lang="ru-RU" alt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200" dirty="0"/>
              <a:t>«</a:t>
            </a:r>
            <a:r>
              <a:rPr lang="ru-RU" altLang="ru-RU" sz="2200" dirty="0" smtClean="0"/>
              <a:t>ГКБ </a:t>
            </a:r>
            <a:r>
              <a:rPr lang="ru-RU" altLang="ru-RU" sz="2200" dirty="0"/>
              <a:t>им. </a:t>
            </a:r>
            <a:r>
              <a:rPr lang="ru-RU" altLang="ru-RU" sz="2200" dirty="0"/>
              <a:t>С.П</a:t>
            </a:r>
            <a:r>
              <a:rPr lang="ru-RU" altLang="ru-RU" sz="2200" dirty="0"/>
              <a:t>. </a:t>
            </a:r>
            <a:r>
              <a:rPr lang="ru-RU" altLang="ru-RU" sz="2200" dirty="0" smtClean="0"/>
              <a:t>Боткина ДЗМ» </a:t>
            </a:r>
            <a:endParaRPr lang="ru-RU" sz="22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788869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93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gray">
          <a:xfrm>
            <a:off x="2123728" y="5301208"/>
            <a:ext cx="6660232" cy="45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ru-RU" altLang="ru-RU" sz="3200" dirty="0"/>
              <a:t>Благодарю за внимание!</a:t>
            </a:r>
            <a:endParaRPr lang="en-US" altLang="ru-RU" sz="2400" dirty="0">
              <a:solidFill>
                <a:srgbClr val="5F5F5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364088" y="6589487"/>
            <a:ext cx="2016224" cy="268513"/>
          </a:xfrm>
        </p:spPr>
        <p:txBody>
          <a:bodyPr/>
          <a:lstStyle/>
          <a:p>
            <a:r>
              <a:rPr lang="en-US" altLang="ru-RU" sz="1050" dirty="0"/>
              <a:t>www.</a:t>
            </a:r>
            <a:r>
              <a:rPr lang="ru-RU" altLang="ru-RU" sz="1050" dirty="0"/>
              <a:t> </a:t>
            </a:r>
            <a:r>
              <a:rPr lang="en-US" altLang="ru-RU" sz="1050" dirty="0"/>
              <a:t>botkinmoscow.ru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-108520" y="69987"/>
            <a:ext cx="8098726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dirty="0"/>
              <a:t>Нормативно-правовая </a:t>
            </a:r>
            <a:r>
              <a:rPr lang="ru-RU" altLang="ru-RU" sz="2200" dirty="0" smtClean="0"/>
              <a:t>база НМО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gray">
          <a:xfrm>
            <a:off x="604244" y="1113260"/>
            <a:ext cx="7172156" cy="1253227"/>
          </a:xfrm>
          <a:prstGeom prst="roundRect">
            <a:avLst>
              <a:gd name="adj" fmla="val 12694"/>
            </a:avLst>
          </a:prstGeom>
          <a:solidFill>
            <a:srgbClr val="E0E0E0"/>
          </a:solidFill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ltGray">
          <a:xfrm rot="5400000">
            <a:off x="437557" y="1383136"/>
            <a:ext cx="346075" cy="3460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gray">
          <a:xfrm>
            <a:off x="783632" y="1121181"/>
            <a:ext cx="717061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Федеральный закон </a:t>
            </a: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№ 323-ФЗ </a:t>
            </a: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2011 года </a:t>
            </a:r>
          </a:p>
          <a:p>
            <a:pPr>
              <a:spcBef>
                <a:spcPts val="0"/>
              </a:spcBef>
            </a:pPr>
            <a:r>
              <a:rPr lang="ru-RU" altLang="ru-RU" sz="16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«</a:t>
            </a:r>
            <a:r>
              <a:rPr lang="ru-RU" altLang="ru-RU" sz="1600" b="1" dirty="0">
                <a:solidFill>
                  <a:srgbClr val="808080">
                    <a:lumMod val="50000"/>
                  </a:srgbClr>
                </a:solidFill>
                <a:cs typeface="Arial" panose="020B0604020202020204" pitchFamily="34" charset="0"/>
              </a:rPr>
              <a:t>Об основах охраны здоровья граждан в Российской Федерации</a:t>
            </a:r>
            <a:r>
              <a:rPr lang="ru-RU" altLang="ru-RU" sz="16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»</a:t>
            </a:r>
          </a:p>
          <a:p>
            <a:pPr>
              <a:spcBef>
                <a:spcPts val="0"/>
              </a:spcBef>
            </a:pP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(с изменениями в ред. Федеральных законов, в т. ч. №216-ФЗ </a:t>
            </a:r>
          </a:p>
          <a:p>
            <a:pPr>
              <a:spcBef>
                <a:spcPts val="0"/>
              </a:spcBef>
            </a:pP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от 29 июля 2017 года) </a:t>
            </a:r>
            <a:endParaRPr lang="en-US" altLang="ru-RU" sz="16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gray">
          <a:xfrm>
            <a:off x="605443" y="3880904"/>
            <a:ext cx="7170956" cy="1107421"/>
          </a:xfrm>
          <a:prstGeom prst="roundRect">
            <a:avLst>
              <a:gd name="adj" fmla="val 12694"/>
            </a:avLst>
          </a:prstGeom>
          <a:solidFill>
            <a:srgbClr val="E0E0E0"/>
          </a:solidFill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Oval 10"/>
          <p:cNvSpPr>
            <a:spLocks noChangeArrowheads="1"/>
          </p:cNvSpPr>
          <p:nvPr/>
        </p:nvSpPr>
        <p:spPr bwMode="ltGray">
          <a:xfrm rot="5400000">
            <a:off x="438756" y="4086653"/>
            <a:ext cx="346075" cy="3460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gray">
          <a:xfrm>
            <a:off x="783632" y="3880904"/>
            <a:ext cx="68732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Федеральный закон </a:t>
            </a: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№ 389-ФЗ </a:t>
            </a: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2015 года</a:t>
            </a:r>
          </a:p>
          <a:p>
            <a:pPr>
              <a:spcBef>
                <a:spcPts val="0"/>
              </a:spcBef>
            </a:pPr>
            <a:r>
              <a:rPr lang="ru-RU" altLang="ru-RU" sz="16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«О внесении изменений в отдельные законодательные акты Российской Федерации»</a:t>
            </a: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gray">
          <a:xfrm>
            <a:off x="605442" y="2525889"/>
            <a:ext cx="7170957" cy="1193469"/>
          </a:xfrm>
          <a:prstGeom prst="roundRect">
            <a:avLst>
              <a:gd name="adj" fmla="val 12694"/>
            </a:avLst>
          </a:prstGeom>
          <a:solidFill>
            <a:srgbClr val="E0E0E0"/>
          </a:solidFill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Oval 10"/>
          <p:cNvSpPr>
            <a:spLocks noChangeArrowheads="1"/>
          </p:cNvSpPr>
          <p:nvPr/>
        </p:nvSpPr>
        <p:spPr bwMode="ltGray">
          <a:xfrm rot="5400000">
            <a:off x="438756" y="2795765"/>
            <a:ext cx="346075" cy="346075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gray">
          <a:xfrm>
            <a:off x="784831" y="2533810"/>
            <a:ext cx="68732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Федеральный закон </a:t>
            </a: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№ 273-ФЗ </a:t>
            </a: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2012 года</a:t>
            </a:r>
          </a:p>
          <a:p>
            <a:pPr lvl="0">
              <a:spcBef>
                <a:spcPts val="0"/>
              </a:spcBef>
            </a:pPr>
            <a:r>
              <a:rPr lang="ru-RU" altLang="ru-RU" sz="1600" b="1" dirty="0">
                <a:solidFill>
                  <a:srgbClr val="808080">
                    <a:lumMod val="50000"/>
                  </a:srgbClr>
                </a:solidFill>
                <a:cs typeface="Arial" panose="020B0604020202020204" pitchFamily="34" charset="0"/>
              </a:rPr>
              <a:t>«Об образовании в Российской Федерации»</a:t>
            </a:r>
          </a:p>
          <a:p>
            <a:pPr>
              <a:spcBef>
                <a:spcPts val="0"/>
              </a:spcBef>
            </a:pP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(с изменениями в ред. Федеральных законов, в т. ч. №216-ФЗ </a:t>
            </a:r>
          </a:p>
          <a:p>
            <a:pPr>
              <a:spcBef>
                <a:spcPts val="0"/>
              </a:spcBef>
            </a:pP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от 29 июля 2017 года) </a:t>
            </a:r>
            <a:endParaRPr lang="en-US" altLang="ru-RU" sz="16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xmlns="" id="{F671A126-7CAE-44E6-9362-128C4544F0C8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4245" y="5133197"/>
            <a:ext cx="7172154" cy="1647890"/>
          </a:xfrm>
          <a:prstGeom prst="roundRect">
            <a:avLst>
              <a:gd name="adj" fmla="val 12694"/>
            </a:avLst>
          </a:prstGeom>
          <a:solidFill>
            <a:srgbClr val="E0E0E0"/>
          </a:solidFill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xmlns="" id="{B8C68C36-1880-408E-ABE0-30988157C3FD}"/>
              </a:ext>
            </a:extLst>
          </p:cNvPr>
          <p:cNvSpPr>
            <a:spLocks noChangeArrowheads="1"/>
          </p:cNvSpPr>
          <p:nvPr/>
        </p:nvSpPr>
        <p:spPr bwMode="ltGray">
          <a:xfrm rot="5400000">
            <a:off x="437558" y="5403073"/>
            <a:ext cx="346075" cy="34607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Text Box 16">
            <a:extLst>
              <a:ext uri="{FF2B5EF4-FFF2-40B4-BE49-F238E27FC236}">
                <a16:creationId xmlns:a16="http://schemas.microsoft.com/office/drawing/2014/main" xmlns="" id="{C1C84C49-3B18-42B4-ADAC-F433FDB4F3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83632" y="5149871"/>
            <a:ext cx="699276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Приказ Минздрава России </a:t>
            </a: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N 837н</a:t>
            </a: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 2013 г. </a:t>
            </a:r>
            <a:r>
              <a:rPr lang="ru-RU" altLang="ru-RU" sz="1600" b="1" dirty="0">
                <a:solidFill>
                  <a:srgbClr val="808080">
                    <a:lumMod val="50000"/>
                  </a:srgbClr>
                </a:solidFill>
                <a:cs typeface="Arial" panose="020B0604020202020204" pitchFamily="34" charset="0"/>
              </a:rPr>
              <a:t>«</a:t>
            </a:r>
            <a:r>
              <a:rPr lang="ru-RU" altLang="ru-RU" sz="1400" b="1" dirty="0">
                <a:solidFill>
                  <a:srgbClr val="808080">
                    <a:lumMod val="50000"/>
                  </a:srgbClr>
                </a:solidFill>
                <a:cs typeface="Arial" panose="020B0604020202020204" pitchFamily="34" charset="0"/>
              </a:rPr>
              <a:t>Об утверждении Положения о модели отработки основных принципов непрерывного медицинского образования специалистов с высшим медицинским образованием в организациях, осуществляющих образовательную деятельность, находящихся в ведении Министерства здравоохранения Российской Федерации, с участием медицинских профессиональных некоммерческих организаций»</a:t>
            </a:r>
            <a:endParaRPr lang="en-US" altLang="ru-RU" sz="16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720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-108520" y="69987"/>
            <a:ext cx="8098726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dirty="0"/>
              <a:t>Нормативно-правовая </a:t>
            </a:r>
            <a:r>
              <a:rPr lang="ru-RU" altLang="ru-RU" sz="2200" dirty="0" smtClean="0"/>
              <a:t>база НМО</a:t>
            </a:r>
            <a:endParaRPr lang="en-US" altLang="ru-RU" sz="2200" dirty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gray">
          <a:xfrm>
            <a:off x="640204" y="1165977"/>
            <a:ext cx="7172156" cy="1686959"/>
          </a:xfrm>
          <a:prstGeom prst="roundRect">
            <a:avLst>
              <a:gd name="adj" fmla="val 12694"/>
            </a:avLst>
          </a:prstGeom>
          <a:solidFill>
            <a:srgbClr val="E0E0E0"/>
          </a:solidFill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ltGray">
          <a:xfrm rot="5400000">
            <a:off x="473517" y="1435853"/>
            <a:ext cx="346075" cy="3460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gray">
          <a:xfrm>
            <a:off x="819592" y="1173898"/>
            <a:ext cx="717061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Приказ Минздрава России </a:t>
            </a: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№ 328 </a:t>
            </a: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2015 года </a:t>
            </a:r>
          </a:p>
          <a:p>
            <a:pPr>
              <a:spcBef>
                <a:spcPts val="0"/>
              </a:spcBef>
            </a:pPr>
            <a:r>
              <a:rPr lang="ru-RU" altLang="ru-RU" sz="16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«</a:t>
            </a:r>
            <a:r>
              <a:rPr lang="ru-RU" altLang="ru-RU" sz="1600" b="1" dirty="0">
                <a:solidFill>
                  <a:srgbClr val="808080">
                    <a:lumMod val="50000"/>
                  </a:srgbClr>
                </a:solidFill>
                <a:cs typeface="Arial" panose="020B0604020202020204" pitchFamily="34" charset="0"/>
              </a:rPr>
              <a:t>Об утверждении Положения о модели отработки основных принципов непрерывного медицинского образования для врачей-терапевтов участковых, врачей-педиатров участковых, врачей общей практики (семейных врачей) с участием общественных профессиональных организаций</a:t>
            </a:r>
            <a:r>
              <a:rPr lang="ru-RU" altLang="ru-RU" sz="16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»</a:t>
            </a:r>
          </a:p>
        </p:txBody>
      </p:sp>
      <p:sp>
        <p:nvSpPr>
          <p:cNvPr id="27" name="AutoShape 4">
            <a:extLst>
              <a:ext uri="{FF2B5EF4-FFF2-40B4-BE49-F238E27FC236}">
                <a16:creationId xmlns:a16="http://schemas.microsoft.com/office/drawing/2014/main" xmlns="" id="{C8430D75-75CD-47AB-9490-88520E0A268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1403" y="3005513"/>
            <a:ext cx="7170956" cy="1398910"/>
          </a:xfrm>
          <a:prstGeom prst="roundRect">
            <a:avLst>
              <a:gd name="adj" fmla="val 12694"/>
            </a:avLst>
          </a:prstGeom>
          <a:solidFill>
            <a:srgbClr val="E0E0E0"/>
          </a:solidFill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" name="Oval 10">
            <a:extLst>
              <a:ext uri="{FF2B5EF4-FFF2-40B4-BE49-F238E27FC236}">
                <a16:creationId xmlns:a16="http://schemas.microsoft.com/office/drawing/2014/main" xmlns="" id="{EF889F7C-5243-42E8-8D9F-ED1B1BF76ADA}"/>
              </a:ext>
            </a:extLst>
          </p:cNvPr>
          <p:cNvSpPr>
            <a:spLocks noChangeArrowheads="1"/>
          </p:cNvSpPr>
          <p:nvPr/>
        </p:nvSpPr>
        <p:spPr bwMode="ltGray">
          <a:xfrm rot="5400000">
            <a:off x="474716" y="3211262"/>
            <a:ext cx="346075" cy="3460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Text Box 16">
            <a:extLst>
              <a:ext uri="{FF2B5EF4-FFF2-40B4-BE49-F238E27FC236}">
                <a16:creationId xmlns:a16="http://schemas.microsoft.com/office/drawing/2014/main" xmlns="" id="{49194951-057A-4095-B534-BF1D34AB4C4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19592" y="3005513"/>
            <a:ext cx="687324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Приказ Минздрава России </a:t>
            </a:r>
            <a:r>
              <a:rPr lang="ru-RU" altLang="ru-RU" sz="1600" b="1" dirty="0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№ </a:t>
            </a: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127н </a:t>
            </a: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2016 года</a:t>
            </a:r>
          </a:p>
          <a:p>
            <a:pPr>
              <a:spcBef>
                <a:spcPts val="0"/>
              </a:spcBef>
            </a:pPr>
            <a:r>
              <a:rPr lang="ru-RU" altLang="ru-RU" sz="16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«Об утверждении сроков и этапов аккредитации специалистов, а также категорий лиц, имеющих медицинское, фармацевтическое или иное образование и подлежащих аккредитации специалистов»</a:t>
            </a:r>
          </a:p>
        </p:txBody>
      </p:sp>
      <p:sp>
        <p:nvSpPr>
          <p:cNvPr id="33" name="AutoShape 4">
            <a:extLst>
              <a:ext uri="{FF2B5EF4-FFF2-40B4-BE49-F238E27FC236}">
                <a16:creationId xmlns:a16="http://schemas.microsoft.com/office/drawing/2014/main" xmlns="" id="{E42A1516-5D1B-4FEA-9A0F-E3FDE69F25B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0203" y="4532922"/>
            <a:ext cx="7172154" cy="822500"/>
          </a:xfrm>
          <a:prstGeom prst="roundRect">
            <a:avLst>
              <a:gd name="adj" fmla="val 12694"/>
            </a:avLst>
          </a:prstGeom>
          <a:solidFill>
            <a:srgbClr val="E0E0E0"/>
          </a:solidFill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" name="Oval 10">
            <a:extLst>
              <a:ext uri="{FF2B5EF4-FFF2-40B4-BE49-F238E27FC236}">
                <a16:creationId xmlns:a16="http://schemas.microsoft.com/office/drawing/2014/main" xmlns="" id="{605C5AC3-A52A-41CD-A6A4-8EA0980317E2}"/>
              </a:ext>
            </a:extLst>
          </p:cNvPr>
          <p:cNvSpPr>
            <a:spLocks noChangeArrowheads="1"/>
          </p:cNvSpPr>
          <p:nvPr/>
        </p:nvSpPr>
        <p:spPr bwMode="ltGray">
          <a:xfrm rot="5400000">
            <a:off x="473516" y="4753915"/>
            <a:ext cx="346075" cy="34607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1" name="Text Box 16">
            <a:extLst>
              <a:ext uri="{FF2B5EF4-FFF2-40B4-BE49-F238E27FC236}">
                <a16:creationId xmlns:a16="http://schemas.microsoft.com/office/drawing/2014/main" xmlns="" id="{45202C45-E575-499C-AD6C-5C2C67E5BFF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19590" y="4549595"/>
            <a:ext cx="69927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Приказ Минздрава России </a:t>
            </a: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N 334н</a:t>
            </a: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 2016 г. </a:t>
            </a:r>
            <a:r>
              <a:rPr lang="ru-RU" altLang="ru-RU" sz="1600" b="1" dirty="0">
                <a:solidFill>
                  <a:srgbClr val="808080">
                    <a:lumMod val="50000"/>
                  </a:srgbClr>
                </a:solidFill>
                <a:cs typeface="Arial" panose="020B0604020202020204" pitchFamily="34" charset="0"/>
              </a:rPr>
              <a:t>«Об утверждении Положения об аккредитации специалистов" (в ред. от 19.05.2017)»</a:t>
            </a:r>
            <a:endParaRPr lang="en-US" altLang="ru-RU" sz="16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2" name="AutoShape 4">
            <a:extLst>
              <a:ext uri="{FF2B5EF4-FFF2-40B4-BE49-F238E27FC236}">
                <a16:creationId xmlns:a16="http://schemas.microsoft.com/office/drawing/2014/main" xmlns="" id="{C14A26A3-B1BD-4889-95C1-46F1C3EC34E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0203" y="5482439"/>
            <a:ext cx="7170957" cy="1193469"/>
          </a:xfrm>
          <a:prstGeom prst="roundRect">
            <a:avLst>
              <a:gd name="adj" fmla="val 12694"/>
            </a:avLst>
          </a:prstGeom>
          <a:solidFill>
            <a:srgbClr val="E0E0E0"/>
          </a:solidFill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" name="Oval 10">
            <a:extLst>
              <a:ext uri="{FF2B5EF4-FFF2-40B4-BE49-F238E27FC236}">
                <a16:creationId xmlns:a16="http://schemas.microsoft.com/office/drawing/2014/main" xmlns="" id="{C861F34C-B3D4-434D-A7AC-1F03852DB895}"/>
              </a:ext>
            </a:extLst>
          </p:cNvPr>
          <p:cNvSpPr>
            <a:spLocks noChangeArrowheads="1"/>
          </p:cNvSpPr>
          <p:nvPr/>
        </p:nvSpPr>
        <p:spPr bwMode="ltGray">
          <a:xfrm rot="5400000">
            <a:off x="473517" y="5752315"/>
            <a:ext cx="346075" cy="346075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xmlns="" id="{C4662D7E-C1A9-4A59-A98B-181AC740F75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19592" y="5490360"/>
            <a:ext cx="68732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Приказ Минздрава России </a:t>
            </a: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№ 352н </a:t>
            </a:r>
            <a:r>
              <a:rPr lang="ru-RU" alt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2016 года</a:t>
            </a:r>
          </a:p>
          <a:p>
            <a:pPr lvl="0">
              <a:spcBef>
                <a:spcPts val="0"/>
              </a:spcBef>
            </a:pPr>
            <a:r>
              <a:rPr lang="ru-RU" altLang="ru-RU" sz="1600" b="1" dirty="0">
                <a:solidFill>
                  <a:srgbClr val="808080">
                    <a:lumMod val="50000"/>
                  </a:srgbClr>
                </a:solidFill>
                <a:cs typeface="Arial" panose="020B0604020202020204" pitchFamily="34" charset="0"/>
              </a:rPr>
              <a:t>«Об утверждении порядка выдачи свидетельства об аккредитации специалиста, формы свидетельства об аккредитации специалиста и технических требований к нему»</a:t>
            </a:r>
          </a:p>
        </p:txBody>
      </p:sp>
    </p:spTree>
    <p:extLst>
      <p:ext uri="{BB962C8B-B14F-4D97-AF65-F5344CB8AC3E}">
        <p14:creationId xmlns:p14="http://schemas.microsoft.com/office/powerpoint/2010/main" val="762631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-108520" y="69987"/>
            <a:ext cx="8098726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dirty="0"/>
              <a:t>Допуск к </a:t>
            </a:r>
            <a:r>
              <a:rPr lang="ru-RU" altLang="ru-RU" sz="2200" dirty="0" smtClean="0"/>
              <a:t>осуществлению </a:t>
            </a:r>
          </a:p>
          <a:p>
            <a:r>
              <a:rPr lang="ru-RU" altLang="ru-RU" sz="2200" dirty="0" smtClean="0"/>
              <a:t>профессиональной </a:t>
            </a:r>
            <a:r>
              <a:rPr lang="ru-RU" altLang="ru-RU" sz="2200" dirty="0"/>
              <a:t>деятельности</a:t>
            </a:r>
            <a:endParaRPr lang="en-US" altLang="ru-RU" sz="2200" dirty="0"/>
          </a:p>
        </p:txBody>
      </p:sp>
      <p:sp>
        <p:nvSpPr>
          <p:cNvPr id="165" name="AutoShape 6">
            <a:extLst>
              <a:ext uri="{FF2B5EF4-FFF2-40B4-BE49-F238E27FC236}">
                <a16:creationId xmlns:a16="http://schemas.microsoft.com/office/drawing/2014/main" xmlns="" id="{7BE1A55F-CF49-40FA-BC98-E0C40E696A4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3320753" y="2024881"/>
            <a:ext cx="2241550" cy="334962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C7C7C7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/>
            <a:endParaRPr lang="ru-RU" altLang="ru-RU" b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166" name="AutoShape 10">
            <a:extLst>
              <a:ext uri="{FF2B5EF4-FFF2-40B4-BE49-F238E27FC236}">
                <a16:creationId xmlns:a16="http://schemas.microsoft.com/office/drawing/2014/main" xmlns="" id="{B8E21A7A-ABC8-476D-8B73-20372ADCBE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63616" y="2075681"/>
            <a:ext cx="2157412" cy="382588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17799">
                  <a:gamma/>
                  <a:shade val="46275"/>
                  <a:invGamma/>
                </a:srgbClr>
              </a:gs>
              <a:gs pos="100000">
                <a:srgbClr val="417799"/>
              </a:gs>
            </a:gsLst>
            <a:lin ang="5400000" scaled="1"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67" name="Text Box 11">
            <a:extLst>
              <a:ext uri="{FF2B5EF4-FFF2-40B4-BE49-F238E27FC236}">
                <a16:creationId xmlns:a16="http://schemas.microsoft.com/office/drawing/2014/main" xmlns="" id="{5CBDE390-7046-4E21-B2A3-C9D868D8EE0D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3389016" y="2059806"/>
            <a:ext cx="2111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FEFEFE"/>
                </a:solidFill>
                <a:cs typeface="Arial" panose="020B0604020202020204" pitchFamily="34" charset="0"/>
              </a:rPr>
              <a:t>Сертификация</a:t>
            </a:r>
            <a:endParaRPr lang="en-US" altLang="ru-RU" sz="2000" dirty="0">
              <a:solidFill>
                <a:srgbClr val="FEFEFE"/>
              </a:solidFill>
              <a:cs typeface="Arial" panose="020B0604020202020204" pitchFamily="34" charset="0"/>
            </a:endParaRPr>
          </a:p>
        </p:txBody>
      </p:sp>
      <p:sp>
        <p:nvSpPr>
          <p:cNvPr id="169" name="AutoShape 16">
            <a:extLst>
              <a:ext uri="{FF2B5EF4-FFF2-40B4-BE49-F238E27FC236}">
                <a16:creationId xmlns:a16="http://schemas.microsoft.com/office/drawing/2014/main" xmlns="" id="{9064997B-9748-4849-AD3B-B9A607CA2186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717878" y="2024881"/>
            <a:ext cx="2241550" cy="334962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C7C7C7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/>
            <a:endParaRPr lang="ru-RU" altLang="ru-RU" b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170" name="AutoShape 18">
            <a:extLst>
              <a:ext uri="{FF2B5EF4-FFF2-40B4-BE49-F238E27FC236}">
                <a16:creationId xmlns:a16="http://schemas.microsoft.com/office/drawing/2014/main" xmlns="" id="{1AD10907-AA5F-458E-ADEA-88508E532B40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2328" y="2075681"/>
            <a:ext cx="2157413" cy="382588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009999">
                  <a:gamma/>
                  <a:shade val="46275"/>
                  <a:invGamma/>
                </a:srgbClr>
              </a:gs>
              <a:gs pos="100000">
                <a:srgbClr val="009999"/>
              </a:gs>
            </a:gsLst>
            <a:lin ang="5400000" scaled="1"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71" name="Text Box 19">
            <a:extLst>
              <a:ext uri="{FF2B5EF4-FFF2-40B4-BE49-F238E27FC236}">
                <a16:creationId xmlns:a16="http://schemas.microsoft.com/office/drawing/2014/main" xmlns="" id="{63FDAD56-E578-4473-B112-DA2287859F15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5810747" y="2059806"/>
            <a:ext cx="21288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FEFEFE"/>
                </a:solidFill>
                <a:cs typeface="Arial" panose="020B0604020202020204" pitchFamily="34" charset="0"/>
              </a:rPr>
              <a:t>Аккредитация</a:t>
            </a:r>
            <a:endParaRPr lang="en-US" altLang="ru-RU" sz="2000" dirty="0">
              <a:solidFill>
                <a:srgbClr val="FEFEFE"/>
              </a:solidFill>
              <a:cs typeface="Arial" panose="020B0604020202020204" pitchFamily="34" charset="0"/>
            </a:endParaRPr>
          </a:p>
        </p:txBody>
      </p:sp>
      <p:grpSp>
        <p:nvGrpSpPr>
          <p:cNvPr id="173" name="Group 71">
            <a:extLst>
              <a:ext uri="{FF2B5EF4-FFF2-40B4-BE49-F238E27FC236}">
                <a16:creationId xmlns:a16="http://schemas.microsoft.com/office/drawing/2014/main" xmlns="" id="{254ECA35-38F2-4BFB-9F33-46E763864934}"/>
              </a:ext>
            </a:extLst>
          </p:cNvPr>
          <p:cNvGrpSpPr>
            <a:grpSpLocks/>
          </p:cNvGrpSpPr>
          <p:nvPr/>
        </p:nvGrpSpPr>
        <p:grpSpPr bwMode="auto">
          <a:xfrm>
            <a:off x="3604235" y="4352299"/>
            <a:ext cx="1744662" cy="2190750"/>
            <a:chOff x="969" y="2207"/>
            <a:chExt cx="1099" cy="1380"/>
          </a:xfrm>
        </p:grpSpPr>
        <p:pic>
          <p:nvPicPr>
            <p:cNvPr id="174" name="Picture 8" descr="light_shadow">
              <a:extLst>
                <a:ext uri="{FF2B5EF4-FFF2-40B4-BE49-F238E27FC236}">
                  <a16:creationId xmlns:a16="http://schemas.microsoft.com/office/drawing/2014/main" xmlns="" id="{4D12DBA2-837D-4FE4-99EF-C95998891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78000" contras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047" y="3166"/>
              <a:ext cx="91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5" name="Group 36">
              <a:extLst>
                <a:ext uri="{FF2B5EF4-FFF2-40B4-BE49-F238E27FC236}">
                  <a16:creationId xmlns:a16="http://schemas.microsoft.com/office/drawing/2014/main" xmlns="" id="{8F352AB5-D7AE-4DC5-A171-ABCDAE8965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9" y="2207"/>
              <a:ext cx="1099" cy="1380"/>
              <a:chOff x="2304" y="2496"/>
              <a:chExt cx="1200" cy="1536"/>
            </a:xfrm>
          </p:grpSpPr>
          <p:pic>
            <p:nvPicPr>
              <p:cNvPr id="177" name="Picture 37" descr="circuler_1">
                <a:extLst>
                  <a:ext uri="{FF2B5EF4-FFF2-40B4-BE49-F238E27FC236}">
                    <a16:creationId xmlns:a16="http://schemas.microsoft.com/office/drawing/2014/main" xmlns="" id="{F53115BF-50D7-4BAA-9205-563556D456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8" name="Oval 38">
                <a:extLst>
                  <a:ext uri="{FF2B5EF4-FFF2-40B4-BE49-F238E27FC236}">
                    <a16:creationId xmlns:a16="http://schemas.microsoft.com/office/drawing/2014/main" xmlns="" id="{7F27D060-9424-49B8-93F5-2E5D78B170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417799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</a:endParaRPr>
              </a:p>
            </p:txBody>
          </p:sp>
          <p:pic>
            <p:nvPicPr>
              <p:cNvPr id="179" name="Picture 39" descr="light_shadow1">
                <a:extLst>
                  <a:ext uri="{FF2B5EF4-FFF2-40B4-BE49-F238E27FC236}">
                    <a16:creationId xmlns:a16="http://schemas.microsoft.com/office/drawing/2014/main" xmlns="" id="{6CFB2479-ECE5-4A35-9086-2B2EE6E0E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0" name="Group 40">
                <a:extLst>
                  <a:ext uri="{FF2B5EF4-FFF2-40B4-BE49-F238E27FC236}">
                    <a16:creationId xmlns:a16="http://schemas.microsoft.com/office/drawing/2014/main" xmlns="" id="{E791F7CE-8FDE-474B-823E-84F057D994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181" name="Group 41">
                  <a:extLst>
                    <a:ext uri="{FF2B5EF4-FFF2-40B4-BE49-F238E27FC236}">
                      <a16:creationId xmlns:a16="http://schemas.microsoft.com/office/drawing/2014/main" xmlns="" id="{07566210-7618-48E7-A1A6-F30EA265D34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87" name="AutoShape 42">
                    <a:extLst>
                      <a:ext uri="{FF2B5EF4-FFF2-40B4-BE49-F238E27FC236}">
                        <a16:creationId xmlns:a16="http://schemas.microsoft.com/office/drawing/2014/main" xmlns="" id="{90F57FFA-5DBC-4378-BD1A-CC8DC7D381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188" name="AutoShape 43">
                    <a:extLst>
                      <a:ext uri="{FF2B5EF4-FFF2-40B4-BE49-F238E27FC236}">
                        <a16:creationId xmlns:a16="http://schemas.microsoft.com/office/drawing/2014/main" xmlns="" id="{326E6468-8EF1-49BC-A495-2C2EB27C6B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189" name="AutoShape 44">
                    <a:extLst>
                      <a:ext uri="{FF2B5EF4-FFF2-40B4-BE49-F238E27FC236}">
                        <a16:creationId xmlns:a16="http://schemas.microsoft.com/office/drawing/2014/main" xmlns="" id="{41262BEF-3F78-4371-9CA5-1C3DFF27D3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190" name="AutoShape 45">
                    <a:extLst>
                      <a:ext uri="{FF2B5EF4-FFF2-40B4-BE49-F238E27FC236}">
                        <a16:creationId xmlns:a16="http://schemas.microsoft.com/office/drawing/2014/main" xmlns="" id="{A7E8FD9F-39B0-4585-B576-76BBD7FE10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</p:grpSp>
            <p:grpSp>
              <p:nvGrpSpPr>
                <p:cNvPr id="182" name="Group 46">
                  <a:extLst>
                    <a:ext uri="{FF2B5EF4-FFF2-40B4-BE49-F238E27FC236}">
                      <a16:creationId xmlns:a16="http://schemas.microsoft.com/office/drawing/2014/main" xmlns="" id="{D6A9BA85-C09C-45EE-9963-596F2791A7E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83" name="AutoShape 47">
                    <a:extLst>
                      <a:ext uri="{FF2B5EF4-FFF2-40B4-BE49-F238E27FC236}">
                        <a16:creationId xmlns:a16="http://schemas.microsoft.com/office/drawing/2014/main" xmlns="" id="{9B921A97-47A3-4492-87C3-619D8DFFB6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184" name="AutoShape 48">
                    <a:extLst>
                      <a:ext uri="{FF2B5EF4-FFF2-40B4-BE49-F238E27FC236}">
                        <a16:creationId xmlns:a16="http://schemas.microsoft.com/office/drawing/2014/main" xmlns="" id="{D8145760-55A1-4DAE-8388-5BB21B892B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185" name="AutoShape 49">
                    <a:extLst>
                      <a:ext uri="{FF2B5EF4-FFF2-40B4-BE49-F238E27FC236}">
                        <a16:creationId xmlns:a16="http://schemas.microsoft.com/office/drawing/2014/main" xmlns="" id="{C82204EE-9821-4B57-9405-9992F27964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186" name="AutoShape 50">
                    <a:extLst>
                      <a:ext uri="{FF2B5EF4-FFF2-40B4-BE49-F238E27FC236}">
                        <a16:creationId xmlns:a16="http://schemas.microsoft.com/office/drawing/2014/main" xmlns="" id="{301783FA-142C-4EFB-9705-278060B3D6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</p:grpSp>
          </p:grpSp>
        </p:grpSp>
        <p:sp>
          <p:nvSpPr>
            <p:cNvPr id="176" name="Rectangle 66">
              <a:extLst>
                <a:ext uri="{FF2B5EF4-FFF2-40B4-BE49-F238E27FC236}">
                  <a16:creationId xmlns:a16="http://schemas.microsoft.com/office/drawing/2014/main" xmlns="" id="{43AEB483-33D5-4E76-AAF8-976559367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2627"/>
              <a:ext cx="86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Group 70">
            <a:extLst>
              <a:ext uri="{FF2B5EF4-FFF2-40B4-BE49-F238E27FC236}">
                <a16:creationId xmlns:a16="http://schemas.microsoft.com/office/drawing/2014/main" xmlns="" id="{545713FC-855C-451F-9A6A-BF4D75F1F568}"/>
              </a:ext>
            </a:extLst>
          </p:cNvPr>
          <p:cNvGrpSpPr>
            <a:grpSpLocks/>
          </p:cNvGrpSpPr>
          <p:nvPr/>
        </p:nvGrpSpPr>
        <p:grpSpPr bwMode="auto">
          <a:xfrm>
            <a:off x="5969610" y="4352299"/>
            <a:ext cx="1744662" cy="2190750"/>
            <a:chOff x="2459" y="2207"/>
            <a:chExt cx="1099" cy="1380"/>
          </a:xfrm>
        </p:grpSpPr>
        <p:pic>
          <p:nvPicPr>
            <p:cNvPr id="192" name="Picture 17" descr="light_shadow">
              <a:extLst>
                <a:ext uri="{FF2B5EF4-FFF2-40B4-BE49-F238E27FC236}">
                  <a16:creationId xmlns:a16="http://schemas.microsoft.com/office/drawing/2014/main" xmlns="" id="{F9BCFFF5-48D3-4F57-9380-A017D71A9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78000" contras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557" y="3166"/>
              <a:ext cx="913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3" name="Group 21">
              <a:extLst>
                <a:ext uri="{FF2B5EF4-FFF2-40B4-BE49-F238E27FC236}">
                  <a16:creationId xmlns:a16="http://schemas.microsoft.com/office/drawing/2014/main" xmlns="" id="{9BF02341-2E70-4B87-84A0-DF98746DE0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9" y="2207"/>
              <a:ext cx="1099" cy="1380"/>
              <a:chOff x="2304" y="2496"/>
              <a:chExt cx="1200" cy="1536"/>
            </a:xfrm>
          </p:grpSpPr>
          <p:pic>
            <p:nvPicPr>
              <p:cNvPr id="195" name="Picture 22" descr="circuler_1">
                <a:extLst>
                  <a:ext uri="{FF2B5EF4-FFF2-40B4-BE49-F238E27FC236}">
                    <a16:creationId xmlns:a16="http://schemas.microsoft.com/office/drawing/2014/main" xmlns="" id="{81EE25BD-6DDC-4AF1-905A-A451576589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6" name="Oval 23">
                <a:extLst>
                  <a:ext uri="{FF2B5EF4-FFF2-40B4-BE49-F238E27FC236}">
                    <a16:creationId xmlns:a16="http://schemas.microsoft.com/office/drawing/2014/main" xmlns="" id="{C8455D70-0F4C-47A9-9BB2-3F8AE39C9B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</a:endParaRPr>
              </a:p>
            </p:txBody>
          </p:sp>
          <p:pic>
            <p:nvPicPr>
              <p:cNvPr id="197" name="Picture 24" descr="light_shadow1">
                <a:extLst>
                  <a:ext uri="{FF2B5EF4-FFF2-40B4-BE49-F238E27FC236}">
                    <a16:creationId xmlns:a16="http://schemas.microsoft.com/office/drawing/2014/main" xmlns="" id="{B94EE797-2614-49E6-A86B-3E24444290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98" name="Group 25">
                <a:extLst>
                  <a:ext uri="{FF2B5EF4-FFF2-40B4-BE49-F238E27FC236}">
                    <a16:creationId xmlns:a16="http://schemas.microsoft.com/office/drawing/2014/main" xmlns="" id="{55D5EC1B-F8BD-4437-94E4-ED199BB622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199" name="Group 26">
                  <a:extLst>
                    <a:ext uri="{FF2B5EF4-FFF2-40B4-BE49-F238E27FC236}">
                      <a16:creationId xmlns:a16="http://schemas.microsoft.com/office/drawing/2014/main" xmlns="" id="{F2016F4D-3BAE-41FE-A08B-052F5BF429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05" name="AutoShape 27">
                    <a:extLst>
                      <a:ext uri="{FF2B5EF4-FFF2-40B4-BE49-F238E27FC236}">
                        <a16:creationId xmlns:a16="http://schemas.microsoft.com/office/drawing/2014/main" xmlns="" id="{DEB38863-F091-42FB-947C-C6BEF14859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06" name="AutoShape 28">
                    <a:extLst>
                      <a:ext uri="{FF2B5EF4-FFF2-40B4-BE49-F238E27FC236}">
                        <a16:creationId xmlns:a16="http://schemas.microsoft.com/office/drawing/2014/main" xmlns="" id="{C1BB3719-AD22-4A54-8DE3-4FE04E4888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07" name="AutoShape 29">
                    <a:extLst>
                      <a:ext uri="{FF2B5EF4-FFF2-40B4-BE49-F238E27FC236}">
                        <a16:creationId xmlns:a16="http://schemas.microsoft.com/office/drawing/2014/main" xmlns="" id="{EE74ADC4-2324-4340-ACE9-C8B3C41D95D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08" name="AutoShape 30">
                    <a:extLst>
                      <a:ext uri="{FF2B5EF4-FFF2-40B4-BE49-F238E27FC236}">
                        <a16:creationId xmlns:a16="http://schemas.microsoft.com/office/drawing/2014/main" xmlns="" id="{22A2452F-2F49-478C-B94C-D66A3EB1BC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</p:grpSp>
            <p:grpSp>
              <p:nvGrpSpPr>
                <p:cNvPr id="200" name="Group 31">
                  <a:extLst>
                    <a:ext uri="{FF2B5EF4-FFF2-40B4-BE49-F238E27FC236}">
                      <a16:creationId xmlns:a16="http://schemas.microsoft.com/office/drawing/2014/main" xmlns="" id="{6ABFC2F6-262F-4AC0-BCCD-9EB38A5F33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01" name="AutoShape 32">
                    <a:extLst>
                      <a:ext uri="{FF2B5EF4-FFF2-40B4-BE49-F238E27FC236}">
                        <a16:creationId xmlns:a16="http://schemas.microsoft.com/office/drawing/2014/main" xmlns="" id="{46CEE2CE-06CC-43D5-AC45-AF6FC9F0CE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02" name="AutoShape 33">
                    <a:extLst>
                      <a:ext uri="{FF2B5EF4-FFF2-40B4-BE49-F238E27FC236}">
                        <a16:creationId xmlns:a16="http://schemas.microsoft.com/office/drawing/2014/main" xmlns="" id="{C101A40E-AD47-4DE1-B1A4-1A941AD276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03" name="AutoShape 34">
                    <a:extLst>
                      <a:ext uri="{FF2B5EF4-FFF2-40B4-BE49-F238E27FC236}">
                        <a16:creationId xmlns:a16="http://schemas.microsoft.com/office/drawing/2014/main" xmlns="" id="{FF46715B-C7D7-4826-A517-3687BA4774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04" name="AutoShape 35">
                    <a:extLst>
                      <a:ext uri="{FF2B5EF4-FFF2-40B4-BE49-F238E27FC236}">
                        <a16:creationId xmlns:a16="http://schemas.microsoft.com/office/drawing/2014/main" xmlns="" id="{A22AF21E-AAA1-4528-A14D-DE6BFA4DD3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</p:grpSp>
          </p:grpSp>
        </p:grpSp>
        <p:sp>
          <p:nvSpPr>
            <p:cNvPr id="194" name="Rectangle 67">
              <a:extLst>
                <a:ext uri="{FF2B5EF4-FFF2-40B4-BE49-F238E27FC236}">
                  <a16:creationId xmlns:a16="http://schemas.microsoft.com/office/drawing/2014/main" xmlns="" id="{55347FE2-3856-4BDC-8E58-5C48ED063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1" y="2618"/>
              <a:ext cx="86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9" name="AutoShape 6">
            <a:extLst>
              <a:ext uri="{FF2B5EF4-FFF2-40B4-BE49-F238E27FC236}">
                <a16:creationId xmlns:a16="http://schemas.microsoft.com/office/drawing/2014/main" xmlns="" id="{0FE3F8C3-DBB3-4DDD-BE3A-7B8388D5E4D9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327522" y="2009006"/>
            <a:ext cx="2241550" cy="334962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C7C7C7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/>
            <a:endParaRPr lang="ru-RU" altLang="ru-RU" b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210" name="AutoShape 10">
            <a:extLst>
              <a:ext uri="{FF2B5EF4-FFF2-40B4-BE49-F238E27FC236}">
                <a16:creationId xmlns:a16="http://schemas.microsoft.com/office/drawing/2014/main" xmlns="" id="{38FFE501-5C26-4285-AAAE-03F3B4B46CC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0385" y="2059806"/>
            <a:ext cx="2157412" cy="382588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17799">
                  <a:gamma/>
                  <a:shade val="46275"/>
                  <a:invGamma/>
                </a:srgbClr>
              </a:gs>
              <a:gs pos="100000">
                <a:srgbClr val="417799"/>
              </a:gs>
            </a:gsLst>
            <a:lin ang="5400000" scaled="1"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211" name="Text Box 11">
            <a:extLst>
              <a:ext uri="{FF2B5EF4-FFF2-40B4-BE49-F238E27FC236}">
                <a16:creationId xmlns:a16="http://schemas.microsoft.com/office/drawing/2014/main" xmlns="" id="{52418251-4E5D-49C0-8C49-DD36CF0ABD78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395785" y="2043931"/>
            <a:ext cx="2111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FEFEFE"/>
                </a:solidFill>
                <a:cs typeface="Arial" panose="020B0604020202020204" pitchFamily="34" charset="0"/>
              </a:rPr>
              <a:t>Сертификация</a:t>
            </a:r>
            <a:endParaRPr lang="en-US" altLang="ru-RU" sz="2000" dirty="0">
              <a:solidFill>
                <a:srgbClr val="FEFEFE"/>
              </a:solidFill>
              <a:cs typeface="Arial" panose="020B0604020202020204" pitchFamily="34" charset="0"/>
            </a:endParaRPr>
          </a:p>
        </p:txBody>
      </p:sp>
      <p:sp>
        <p:nvSpPr>
          <p:cNvPr id="212" name="Rectangle 14">
            <a:extLst>
              <a:ext uri="{FF2B5EF4-FFF2-40B4-BE49-F238E27FC236}">
                <a16:creationId xmlns:a16="http://schemas.microsoft.com/office/drawing/2014/main" xmlns="" id="{D051DFCE-A84F-4CF7-BE96-D40C4E773FC0}"/>
              </a:ext>
            </a:extLst>
          </p:cNvPr>
          <p:cNvSpPr>
            <a:spLocks noChangeArrowheads="1"/>
          </p:cNvSpPr>
          <p:nvPr/>
        </p:nvSpPr>
        <p:spPr bwMode="black">
          <a:xfrm>
            <a:off x="384672" y="2602731"/>
            <a:ext cx="206375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Выпускники медицинских образовательных организаций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ru-RU" altLang="ru-RU" sz="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Специалисты практического здравоохранения</a:t>
            </a:r>
            <a:endParaRPr lang="en-US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</p:txBody>
      </p:sp>
      <p:grpSp>
        <p:nvGrpSpPr>
          <p:cNvPr id="213" name="Group 71">
            <a:extLst>
              <a:ext uri="{FF2B5EF4-FFF2-40B4-BE49-F238E27FC236}">
                <a16:creationId xmlns:a16="http://schemas.microsoft.com/office/drawing/2014/main" xmlns="" id="{62019F99-82ED-4212-B424-4B5934AF6006}"/>
              </a:ext>
            </a:extLst>
          </p:cNvPr>
          <p:cNvGrpSpPr>
            <a:grpSpLocks/>
          </p:cNvGrpSpPr>
          <p:nvPr/>
        </p:nvGrpSpPr>
        <p:grpSpPr bwMode="auto">
          <a:xfrm>
            <a:off x="611004" y="4336424"/>
            <a:ext cx="1744662" cy="2190750"/>
            <a:chOff x="969" y="2207"/>
            <a:chExt cx="1099" cy="1380"/>
          </a:xfrm>
        </p:grpSpPr>
        <p:pic>
          <p:nvPicPr>
            <p:cNvPr id="214" name="Picture 8" descr="light_shadow">
              <a:extLst>
                <a:ext uri="{FF2B5EF4-FFF2-40B4-BE49-F238E27FC236}">
                  <a16:creationId xmlns:a16="http://schemas.microsoft.com/office/drawing/2014/main" xmlns="" id="{6CBE4B7D-0964-4F20-A92C-2EEF00B7A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78000" contras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047" y="3166"/>
              <a:ext cx="91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" name="Group 36">
              <a:extLst>
                <a:ext uri="{FF2B5EF4-FFF2-40B4-BE49-F238E27FC236}">
                  <a16:creationId xmlns:a16="http://schemas.microsoft.com/office/drawing/2014/main" xmlns="" id="{B0DBE87C-DB85-46AC-A8DB-20844E6259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9" y="2207"/>
              <a:ext cx="1099" cy="1380"/>
              <a:chOff x="2304" y="2496"/>
              <a:chExt cx="1200" cy="1536"/>
            </a:xfrm>
          </p:grpSpPr>
          <p:pic>
            <p:nvPicPr>
              <p:cNvPr id="217" name="Picture 37" descr="circuler_1">
                <a:extLst>
                  <a:ext uri="{FF2B5EF4-FFF2-40B4-BE49-F238E27FC236}">
                    <a16:creationId xmlns:a16="http://schemas.microsoft.com/office/drawing/2014/main" xmlns="" id="{00CC711C-4CF0-43EC-946A-9FB7C86E13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8" name="Oval 38">
                <a:extLst>
                  <a:ext uri="{FF2B5EF4-FFF2-40B4-BE49-F238E27FC236}">
                    <a16:creationId xmlns:a16="http://schemas.microsoft.com/office/drawing/2014/main" xmlns="" id="{6FDC7DAB-11B4-48E9-A78F-7A34445BF7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417799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</a:endParaRPr>
              </a:p>
            </p:txBody>
          </p:sp>
          <p:pic>
            <p:nvPicPr>
              <p:cNvPr id="219" name="Picture 39" descr="light_shadow1">
                <a:extLst>
                  <a:ext uri="{FF2B5EF4-FFF2-40B4-BE49-F238E27FC236}">
                    <a16:creationId xmlns:a16="http://schemas.microsoft.com/office/drawing/2014/main" xmlns="" id="{A657BD61-45BF-4E4B-9086-3040FEB091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0" name="Group 40">
                <a:extLst>
                  <a:ext uri="{FF2B5EF4-FFF2-40B4-BE49-F238E27FC236}">
                    <a16:creationId xmlns:a16="http://schemas.microsoft.com/office/drawing/2014/main" xmlns="" id="{BDFAA361-0BD0-4674-9CE5-06B9EFF836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221" name="Group 41">
                  <a:extLst>
                    <a:ext uri="{FF2B5EF4-FFF2-40B4-BE49-F238E27FC236}">
                      <a16:creationId xmlns:a16="http://schemas.microsoft.com/office/drawing/2014/main" xmlns="" id="{974662CD-2849-4547-A1B9-89D56A1E1F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27" name="AutoShape 42">
                    <a:extLst>
                      <a:ext uri="{FF2B5EF4-FFF2-40B4-BE49-F238E27FC236}">
                        <a16:creationId xmlns:a16="http://schemas.microsoft.com/office/drawing/2014/main" xmlns="" id="{7D68BF13-26E6-4A89-A317-3FF11D0DD2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28" name="AutoShape 43">
                    <a:extLst>
                      <a:ext uri="{FF2B5EF4-FFF2-40B4-BE49-F238E27FC236}">
                        <a16:creationId xmlns:a16="http://schemas.microsoft.com/office/drawing/2014/main" xmlns="" id="{D1447CBF-EA0E-422C-89CC-BA02BC9192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29" name="AutoShape 44">
                    <a:extLst>
                      <a:ext uri="{FF2B5EF4-FFF2-40B4-BE49-F238E27FC236}">
                        <a16:creationId xmlns:a16="http://schemas.microsoft.com/office/drawing/2014/main" xmlns="" id="{FC553F3C-AD0B-4428-A22E-3B7736B395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30" name="AutoShape 45">
                    <a:extLst>
                      <a:ext uri="{FF2B5EF4-FFF2-40B4-BE49-F238E27FC236}">
                        <a16:creationId xmlns:a16="http://schemas.microsoft.com/office/drawing/2014/main" xmlns="" id="{326848F8-ABA0-4395-9EF2-1407592EEF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</p:grpSp>
            <p:grpSp>
              <p:nvGrpSpPr>
                <p:cNvPr id="222" name="Group 46">
                  <a:extLst>
                    <a:ext uri="{FF2B5EF4-FFF2-40B4-BE49-F238E27FC236}">
                      <a16:creationId xmlns:a16="http://schemas.microsoft.com/office/drawing/2014/main" xmlns="" id="{0628C56F-703F-47F4-B0CE-8AB1DAC0B08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23" name="AutoShape 47">
                    <a:extLst>
                      <a:ext uri="{FF2B5EF4-FFF2-40B4-BE49-F238E27FC236}">
                        <a16:creationId xmlns:a16="http://schemas.microsoft.com/office/drawing/2014/main" xmlns="" id="{EFE61972-E50B-46B0-9512-F23D10C460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24" name="AutoShape 48">
                    <a:extLst>
                      <a:ext uri="{FF2B5EF4-FFF2-40B4-BE49-F238E27FC236}">
                        <a16:creationId xmlns:a16="http://schemas.microsoft.com/office/drawing/2014/main" xmlns="" id="{1AECDE91-8A46-4E2A-BED0-B6D8B8D620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25" name="AutoShape 49">
                    <a:extLst>
                      <a:ext uri="{FF2B5EF4-FFF2-40B4-BE49-F238E27FC236}">
                        <a16:creationId xmlns:a16="http://schemas.microsoft.com/office/drawing/2014/main" xmlns="" id="{EB96E2F2-097C-40BC-A4D2-2B23C36B85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26" name="AutoShape 50">
                    <a:extLst>
                      <a:ext uri="{FF2B5EF4-FFF2-40B4-BE49-F238E27FC236}">
                        <a16:creationId xmlns:a16="http://schemas.microsoft.com/office/drawing/2014/main" xmlns="" id="{034D8EDB-6DB5-4C1C-9B49-865F882BDD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</a:endParaRPr>
                  </a:p>
                </p:txBody>
              </p:sp>
            </p:grpSp>
          </p:grpSp>
        </p:grpSp>
        <p:sp>
          <p:nvSpPr>
            <p:cNvPr id="216" name="Rectangle 66">
              <a:extLst>
                <a:ext uri="{FF2B5EF4-FFF2-40B4-BE49-F238E27FC236}">
                  <a16:creationId xmlns:a16="http://schemas.microsoft.com/office/drawing/2014/main" xmlns="" id="{146B0D95-2AA3-4BC0-AD13-9B72F7512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2627"/>
              <a:ext cx="86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3" name="AutoShape 18">
            <a:extLst>
              <a:ext uri="{FF2B5EF4-FFF2-40B4-BE49-F238E27FC236}">
                <a16:creationId xmlns:a16="http://schemas.microsoft.com/office/drawing/2014/main" xmlns="" id="{76803258-580B-4E58-A355-A041675B933B}"/>
              </a:ext>
            </a:extLst>
          </p:cNvPr>
          <p:cNvSpPr>
            <a:spLocks noChangeArrowheads="1"/>
          </p:cNvSpPr>
          <p:nvPr/>
        </p:nvSpPr>
        <p:spPr bwMode="invGray">
          <a:xfrm rot="10800000">
            <a:off x="2710858" y="2078294"/>
            <a:ext cx="465137" cy="4572544"/>
          </a:xfrm>
          <a:prstGeom prst="downArrow">
            <a:avLst>
              <a:gd name="adj1" fmla="val 50167"/>
              <a:gd name="adj2" fmla="val 58051"/>
            </a:avLst>
          </a:prstGeom>
          <a:solidFill>
            <a:srgbClr val="DE585B"/>
          </a:solidFill>
          <a:ln>
            <a:noFill/>
          </a:ln>
          <a:effectLst>
            <a:outerShdw dist="35921" dir="2700000" algn="ctr" rotWithShape="0">
              <a:srgbClr val="5F5F5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234" name="Group 26">
            <a:extLst>
              <a:ext uri="{FF2B5EF4-FFF2-40B4-BE49-F238E27FC236}">
                <a16:creationId xmlns:a16="http://schemas.microsoft.com/office/drawing/2014/main" xmlns="" id="{1CE2D28B-7010-4A61-BAD1-94F583A0F5FB}"/>
              </a:ext>
            </a:extLst>
          </p:cNvPr>
          <p:cNvGrpSpPr>
            <a:grpSpLocks/>
          </p:cNvGrpSpPr>
          <p:nvPr/>
        </p:nvGrpSpPr>
        <p:grpSpPr bwMode="auto">
          <a:xfrm>
            <a:off x="1812461" y="1111140"/>
            <a:ext cx="2246948" cy="727052"/>
            <a:chOff x="3745" y="1818"/>
            <a:chExt cx="382" cy="382"/>
          </a:xfrm>
        </p:grpSpPr>
        <p:sp>
          <p:nvSpPr>
            <p:cNvPr id="235" name="Oval 27">
              <a:extLst>
                <a:ext uri="{FF2B5EF4-FFF2-40B4-BE49-F238E27FC236}">
                  <a16:creationId xmlns:a16="http://schemas.microsoft.com/office/drawing/2014/main" xmlns="" id="{DB01709A-27EC-4564-850C-9B13D23929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rgbClr val="DE585B">
                    <a:gamma/>
                    <a:tint val="10196"/>
                    <a:invGamma/>
                  </a:srgbClr>
                </a:gs>
                <a:gs pos="50000">
                  <a:srgbClr val="DE585B"/>
                </a:gs>
                <a:gs pos="100000">
                  <a:srgbClr val="DE585B">
                    <a:gamma/>
                    <a:tint val="10196"/>
                    <a:invGamma/>
                  </a:srgbClr>
                </a:gs>
              </a:gsLst>
              <a:lin ang="5400000" scaled="1"/>
            </a:gradFill>
            <a:ln w="6350">
              <a:solidFill>
                <a:srgbClr val="DE585B"/>
              </a:solidFill>
              <a:round/>
              <a:headEnd/>
              <a:tailEnd/>
            </a:ln>
            <a:effectLst>
              <a:outerShdw dist="38100" dir="5400000" algn="ctr" rotWithShape="0">
                <a:srgbClr val="5F5F5F"/>
              </a:outerShdw>
            </a:effec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Oval 28">
              <a:extLst>
                <a:ext uri="{FF2B5EF4-FFF2-40B4-BE49-F238E27FC236}">
                  <a16:creationId xmlns:a16="http://schemas.microsoft.com/office/drawing/2014/main" xmlns="" id="{CDE07829-79E2-4CF2-BE7F-C22F57E85D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56" y="1829"/>
              <a:ext cx="357" cy="360"/>
            </a:xfrm>
            <a:prstGeom prst="ellipse">
              <a:avLst/>
            </a:prstGeom>
            <a:gradFill rotWithShape="1">
              <a:gsLst>
                <a:gs pos="0">
                  <a:srgbClr val="DE585B"/>
                </a:gs>
                <a:gs pos="50000">
                  <a:srgbClr val="DE585B">
                    <a:gamma/>
                    <a:shade val="79216"/>
                    <a:invGamma/>
                  </a:srgbClr>
                </a:gs>
                <a:gs pos="100000">
                  <a:srgbClr val="DE585B"/>
                </a:gs>
              </a:gsLst>
              <a:lin ang="5400000" scaled="1"/>
            </a:gradFill>
            <a:ln w="9525">
              <a:solidFill>
                <a:srgbClr val="DE585B">
                  <a:alpha val="2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7" name="Text Box 35">
            <a:extLst>
              <a:ext uri="{FF2B5EF4-FFF2-40B4-BE49-F238E27FC236}">
                <a16:creationId xmlns:a16="http://schemas.microsoft.com/office/drawing/2014/main" xmlns="" id="{B872F38F-8699-42CE-8EB4-B802AA73AC0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26491" y="1135697"/>
            <a:ext cx="15302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1 </a:t>
            </a:r>
            <a:r>
              <a:rPr kumimoji="0" lang="ru-RU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января 2016 г.</a:t>
            </a:r>
            <a:endParaRPr kumimoji="0" lang="en-US" altLang="ru-RU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8" name="Text Box 35">
            <a:extLst>
              <a:ext uri="{FF2B5EF4-FFF2-40B4-BE49-F238E27FC236}">
                <a16:creationId xmlns:a16="http://schemas.microsoft.com/office/drawing/2014/main" xmlns="" id="{187E7987-E0E2-4633-8E98-62188746603D}"/>
              </a:ext>
            </a:extLst>
          </p:cNvPr>
          <p:cNvSpPr txBox="1">
            <a:spLocks noChangeArrowheads="1"/>
          </p:cNvSpPr>
          <p:nvPr/>
        </p:nvSpPr>
        <p:spPr bwMode="gray">
          <a:xfrm rot="20550585">
            <a:off x="6026917" y="1213265"/>
            <a:ext cx="17225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1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Отработка модели</a:t>
            </a:r>
            <a:endParaRPr kumimoji="0" lang="en-US" altLang="ru-RU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9" name="Rectangle 14">
            <a:extLst>
              <a:ext uri="{FF2B5EF4-FFF2-40B4-BE49-F238E27FC236}">
                <a16:creationId xmlns:a16="http://schemas.microsoft.com/office/drawing/2014/main" xmlns="" id="{7C6A2A81-7122-495D-A1D8-A1FD96FF824C}"/>
              </a:ext>
            </a:extLst>
          </p:cNvPr>
          <p:cNvSpPr>
            <a:spLocks noChangeArrowheads="1"/>
          </p:cNvSpPr>
          <p:nvPr/>
        </p:nvSpPr>
        <p:spPr bwMode="black">
          <a:xfrm>
            <a:off x="3389016" y="2598683"/>
            <a:ext cx="206375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Выпускники медицинских образовательных организаций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ru-RU" altLang="ru-RU" sz="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Специалисты практического здравоохранения</a:t>
            </a:r>
            <a:endParaRPr lang="en-US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</p:txBody>
      </p:sp>
      <p:sp>
        <p:nvSpPr>
          <p:cNvPr id="240" name="Rectangle 14">
            <a:extLst>
              <a:ext uri="{FF2B5EF4-FFF2-40B4-BE49-F238E27FC236}">
                <a16:creationId xmlns:a16="http://schemas.microsoft.com/office/drawing/2014/main" xmlns="" id="{A6A17A65-1267-48E2-8E16-C92FE550731B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782190" y="2599171"/>
            <a:ext cx="206375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Выпускники медицинских образовательных организаций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ru-RU" altLang="ru-RU" sz="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Специалисты практического здравоохранения</a:t>
            </a:r>
            <a:endParaRPr lang="en-US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73947" y="62138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sz="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Приказ Минздрава России </a:t>
            </a:r>
            <a:r>
              <a:rPr lang="ru-RU" altLang="ru-RU" sz="800" b="1" dirty="0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№ </a:t>
            </a:r>
            <a:r>
              <a:rPr lang="ru-RU" altLang="ru-RU" sz="8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127н </a:t>
            </a:r>
            <a:r>
              <a:rPr lang="ru-RU" altLang="ru-RU" sz="800" b="1" dirty="0">
                <a:solidFill>
                  <a:srgbClr val="C00000"/>
                </a:solidFill>
                <a:cs typeface="Arial" panose="020B0604020202020204" pitchFamily="34" charset="0"/>
              </a:rPr>
              <a:t>2016 года</a:t>
            </a:r>
          </a:p>
          <a:p>
            <a:pPr>
              <a:spcBef>
                <a:spcPts val="0"/>
              </a:spcBef>
            </a:pPr>
            <a:r>
              <a:rPr lang="ru-RU" altLang="ru-RU" sz="8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«Об утверждении сроков и этапов аккредитации специалистов, а также категорий лиц, имеющих медицинское, фармацевтическое или иное образование и подлежащих аккредитации специалистов»</a:t>
            </a:r>
            <a:endParaRPr lang="ru-RU" altLang="ru-RU" sz="800" b="1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69666" y="6230122"/>
            <a:ext cx="2709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sz="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Федеральный закон </a:t>
            </a:r>
            <a:r>
              <a:rPr lang="ru-RU" altLang="ru-RU" sz="800" b="1" dirty="0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№ 323-ФЗ </a:t>
            </a:r>
            <a:r>
              <a:rPr lang="ru-RU" altLang="ru-RU" sz="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2011 </a:t>
            </a:r>
            <a:r>
              <a:rPr lang="ru-RU" altLang="ru-RU" sz="800" b="1" dirty="0">
                <a:solidFill>
                  <a:srgbClr val="C00000"/>
                </a:solidFill>
                <a:cs typeface="Arial" panose="020B0604020202020204" pitchFamily="34" charset="0"/>
              </a:rPr>
              <a:t>года</a:t>
            </a:r>
          </a:p>
          <a:p>
            <a:pPr>
              <a:spcBef>
                <a:spcPts val="0"/>
              </a:spcBef>
            </a:pPr>
            <a:r>
              <a:rPr lang="ru-RU" altLang="ru-RU" sz="800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«</a:t>
            </a:r>
            <a:r>
              <a:rPr lang="ru-RU" sz="800" dirty="0"/>
              <a:t>Об основах охраны здоровья граждан в Российской </a:t>
            </a:r>
            <a:r>
              <a:rPr lang="ru-RU" sz="800" dirty="0" smtClean="0"/>
              <a:t>Федерации</a:t>
            </a:r>
            <a:r>
              <a:rPr lang="ru-RU" altLang="ru-RU" sz="800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» (с изм., внесёнными ФЗ 2015 № 389-ФЗ)</a:t>
            </a:r>
            <a:endParaRPr lang="ru-RU" altLang="ru-RU" sz="800" b="1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707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AutoShape 6">
            <a:extLst>
              <a:ext uri="{FF2B5EF4-FFF2-40B4-BE49-F238E27FC236}">
                <a16:creationId xmlns:a16="http://schemas.microsoft.com/office/drawing/2014/main" xmlns="" id="{7BE1A55F-CF49-40FA-BC98-E0C40E696A4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68269" y="2410079"/>
            <a:ext cx="2241550" cy="334962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C7C7C7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66" name="AutoShape 10">
            <a:extLst>
              <a:ext uri="{FF2B5EF4-FFF2-40B4-BE49-F238E27FC236}">
                <a16:creationId xmlns:a16="http://schemas.microsoft.com/office/drawing/2014/main" xmlns="" id="{B8E21A7A-ABC8-476D-8B73-20372ADCBE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1132" y="2460879"/>
            <a:ext cx="2157412" cy="382588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17799">
                  <a:gamma/>
                  <a:shade val="46275"/>
                  <a:invGamma/>
                </a:srgbClr>
              </a:gs>
              <a:gs pos="100000">
                <a:srgbClr val="417799"/>
              </a:gs>
            </a:gsLst>
            <a:lin ang="5400000" scaled="1"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67" name="Text Box 11">
            <a:extLst>
              <a:ext uri="{FF2B5EF4-FFF2-40B4-BE49-F238E27FC236}">
                <a16:creationId xmlns:a16="http://schemas.microsoft.com/office/drawing/2014/main" xmlns="" id="{5CBDE390-7046-4E21-B2A3-C9D868D8EE0D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636532" y="2445004"/>
            <a:ext cx="2111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Сертификация</a:t>
            </a:r>
            <a:endParaRPr kumimoji="0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3" name="Group 71">
            <a:extLst>
              <a:ext uri="{FF2B5EF4-FFF2-40B4-BE49-F238E27FC236}">
                <a16:creationId xmlns:a16="http://schemas.microsoft.com/office/drawing/2014/main" xmlns="" id="{254ECA35-38F2-4BFB-9F33-46E763864934}"/>
              </a:ext>
            </a:extLst>
          </p:cNvPr>
          <p:cNvGrpSpPr>
            <a:grpSpLocks/>
          </p:cNvGrpSpPr>
          <p:nvPr/>
        </p:nvGrpSpPr>
        <p:grpSpPr bwMode="auto">
          <a:xfrm>
            <a:off x="797270" y="4680204"/>
            <a:ext cx="1744662" cy="2190750"/>
            <a:chOff x="969" y="2207"/>
            <a:chExt cx="1099" cy="1380"/>
          </a:xfrm>
        </p:grpSpPr>
        <p:pic>
          <p:nvPicPr>
            <p:cNvPr id="174" name="Picture 8" descr="light_shadow">
              <a:extLst>
                <a:ext uri="{FF2B5EF4-FFF2-40B4-BE49-F238E27FC236}">
                  <a16:creationId xmlns:a16="http://schemas.microsoft.com/office/drawing/2014/main" xmlns="" id="{4D12DBA2-837D-4FE4-99EF-C95998891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78000" contras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047" y="3166"/>
              <a:ext cx="91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5" name="Group 36">
              <a:extLst>
                <a:ext uri="{FF2B5EF4-FFF2-40B4-BE49-F238E27FC236}">
                  <a16:creationId xmlns:a16="http://schemas.microsoft.com/office/drawing/2014/main" xmlns="" id="{8F352AB5-D7AE-4DC5-A171-ABCDAE8965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9" y="2207"/>
              <a:ext cx="1099" cy="1380"/>
              <a:chOff x="2304" y="2496"/>
              <a:chExt cx="1200" cy="1536"/>
            </a:xfrm>
          </p:grpSpPr>
          <p:pic>
            <p:nvPicPr>
              <p:cNvPr id="177" name="Picture 37" descr="circuler_1">
                <a:extLst>
                  <a:ext uri="{FF2B5EF4-FFF2-40B4-BE49-F238E27FC236}">
                    <a16:creationId xmlns:a16="http://schemas.microsoft.com/office/drawing/2014/main" xmlns="" id="{F53115BF-50D7-4BAA-9205-563556D456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8" name="Oval 38">
                <a:extLst>
                  <a:ext uri="{FF2B5EF4-FFF2-40B4-BE49-F238E27FC236}">
                    <a16:creationId xmlns:a16="http://schemas.microsoft.com/office/drawing/2014/main" xmlns="" id="{7F27D060-9424-49B8-93F5-2E5D78B170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417799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79" name="Picture 39" descr="light_shadow1">
                <a:extLst>
                  <a:ext uri="{FF2B5EF4-FFF2-40B4-BE49-F238E27FC236}">
                    <a16:creationId xmlns:a16="http://schemas.microsoft.com/office/drawing/2014/main" xmlns="" id="{6CFB2479-ECE5-4A35-9086-2B2EE6E0E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0" name="Group 40">
                <a:extLst>
                  <a:ext uri="{FF2B5EF4-FFF2-40B4-BE49-F238E27FC236}">
                    <a16:creationId xmlns:a16="http://schemas.microsoft.com/office/drawing/2014/main" xmlns="" id="{E791F7CE-8FDE-474B-823E-84F057D994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181" name="Group 41">
                  <a:extLst>
                    <a:ext uri="{FF2B5EF4-FFF2-40B4-BE49-F238E27FC236}">
                      <a16:creationId xmlns:a16="http://schemas.microsoft.com/office/drawing/2014/main" xmlns="" id="{07566210-7618-48E7-A1A6-F30EA265D34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87" name="AutoShape 42">
                    <a:extLst>
                      <a:ext uri="{FF2B5EF4-FFF2-40B4-BE49-F238E27FC236}">
                        <a16:creationId xmlns:a16="http://schemas.microsoft.com/office/drawing/2014/main" xmlns="" id="{90F57FFA-5DBC-4378-BD1A-CC8DC7D381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AutoShape 43">
                    <a:extLst>
                      <a:ext uri="{FF2B5EF4-FFF2-40B4-BE49-F238E27FC236}">
                        <a16:creationId xmlns:a16="http://schemas.microsoft.com/office/drawing/2014/main" xmlns="" id="{326E6468-8EF1-49BC-A495-2C2EB27C6B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AutoShape 44">
                    <a:extLst>
                      <a:ext uri="{FF2B5EF4-FFF2-40B4-BE49-F238E27FC236}">
                        <a16:creationId xmlns:a16="http://schemas.microsoft.com/office/drawing/2014/main" xmlns="" id="{41262BEF-3F78-4371-9CA5-1C3DFF27D3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AutoShape 45">
                    <a:extLst>
                      <a:ext uri="{FF2B5EF4-FFF2-40B4-BE49-F238E27FC236}">
                        <a16:creationId xmlns:a16="http://schemas.microsoft.com/office/drawing/2014/main" xmlns="" id="{A7E8FD9F-39B0-4585-B576-76BBD7FE10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2" name="Group 46">
                  <a:extLst>
                    <a:ext uri="{FF2B5EF4-FFF2-40B4-BE49-F238E27FC236}">
                      <a16:creationId xmlns:a16="http://schemas.microsoft.com/office/drawing/2014/main" xmlns="" id="{D6A9BA85-C09C-45EE-9963-596F2791A7E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83" name="AutoShape 47">
                    <a:extLst>
                      <a:ext uri="{FF2B5EF4-FFF2-40B4-BE49-F238E27FC236}">
                        <a16:creationId xmlns:a16="http://schemas.microsoft.com/office/drawing/2014/main" xmlns="" id="{9B921A97-47A3-4492-87C3-619D8DFFB6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" name="AutoShape 48">
                    <a:extLst>
                      <a:ext uri="{FF2B5EF4-FFF2-40B4-BE49-F238E27FC236}">
                        <a16:creationId xmlns:a16="http://schemas.microsoft.com/office/drawing/2014/main" xmlns="" id="{D8145760-55A1-4DAE-8388-5BB21B892B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" name="AutoShape 49">
                    <a:extLst>
                      <a:ext uri="{FF2B5EF4-FFF2-40B4-BE49-F238E27FC236}">
                        <a16:creationId xmlns:a16="http://schemas.microsoft.com/office/drawing/2014/main" xmlns="" id="{C82204EE-9821-4B57-9405-9992F27964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AutoShape 50">
                    <a:extLst>
                      <a:ext uri="{FF2B5EF4-FFF2-40B4-BE49-F238E27FC236}">
                        <a16:creationId xmlns:a16="http://schemas.microsoft.com/office/drawing/2014/main" xmlns="" id="{301783FA-142C-4EFB-9705-278060B3D6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76" name="Rectangle 66">
              <a:extLst>
                <a:ext uri="{FF2B5EF4-FFF2-40B4-BE49-F238E27FC236}">
                  <a16:creationId xmlns:a16="http://schemas.microsoft.com/office/drawing/2014/main" xmlns="" id="{43AEB483-33D5-4E76-AAF8-976559367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2627"/>
              <a:ext cx="86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4" name="Group 26">
            <a:extLst>
              <a:ext uri="{FF2B5EF4-FFF2-40B4-BE49-F238E27FC236}">
                <a16:creationId xmlns:a16="http://schemas.microsoft.com/office/drawing/2014/main" xmlns="" id="{1CE2D28B-7010-4A61-BAD1-94F583A0F5FB}"/>
              </a:ext>
            </a:extLst>
          </p:cNvPr>
          <p:cNvGrpSpPr>
            <a:grpSpLocks/>
          </p:cNvGrpSpPr>
          <p:nvPr/>
        </p:nvGrpSpPr>
        <p:grpSpPr bwMode="auto">
          <a:xfrm>
            <a:off x="4788024" y="1412776"/>
            <a:ext cx="2246948" cy="727052"/>
            <a:chOff x="3745" y="1818"/>
            <a:chExt cx="382" cy="382"/>
          </a:xfrm>
        </p:grpSpPr>
        <p:sp>
          <p:nvSpPr>
            <p:cNvPr id="235" name="Oval 27">
              <a:extLst>
                <a:ext uri="{FF2B5EF4-FFF2-40B4-BE49-F238E27FC236}">
                  <a16:creationId xmlns:a16="http://schemas.microsoft.com/office/drawing/2014/main" xmlns="" id="{DB01709A-27EC-4564-850C-9B13D23929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rgbClr val="DE585B">
                    <a:gamma/>
                    <a:tint val="10196"/>
                    <a:invGamma/>
                  </a:srgbClr>
                </a:gs>
                <a:gs pos="50000">
                  <a:srgbClr val="DE585B"/>
                </a:gs>
                <a:gs pos="100000">
                  <a:srgbClr val="DE585B">
                    <a:gamma/>
                    <a:tint val="10196"/>
                    <a:invGamma/>
                  </a:srgbClr>
                </a:gs>
              </a:gsLst>
              <a:lin ang="5400000" scaled="1"/>
            </a:gradFill>
            <a:ln w="6350">
              <a:solidFill>
                <a:srgbClr val="DE585B"/>
              </a:solidFill>
              <a:round/>
              <a:headEnd/>
              <a:tailEnd/>
            </a:ln>
            <a:effectLst>
              <a:outerShdw dist="38100" dir="5400000" algn="ctr" rotWithShape="0">
                <a:srgbClr val="5F5F5F"/>
              </a:outerShdw>
            </a:effectLst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" name="Oval 28">
              <a:extLst>
                <a:ext uri="{FF2B5EF4-FFF2-40B4-BE49-F238E27FC236}">
                  <a16:creationId xmlns:a16="http://schemas.microsoft.com/office/drawing/2014/main" xmlns="" id="{CDE07829-79E2-4CF2-BE7F-C22F57E85D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56" y="1829"/>
              <a:ext cx="357" cy="360"/>
            </a:xfrm>
            <a:prstGeom prst="ellipse">
              <a:avLst/>
            </a:prstGeom>
            <a:gradFill rotWithShape="1">
              <a:gsLst>
                <a:gs pos="0">
                  <a:srgbClr val="DE585B"/>
                </a:gs>
                <a:gs pos="50000">
                  <a:srgbClr val="DE585B">
                    <a:gamma/>
                    <a:shade val="79216"/>
                    <a:invGamma/>
                  </a:srgbClr>
                </a:gs>
                <a:gs pos="100000">
                  <a:srgbClr val="DE585B"/>
                </a:gs>
              </a:gsLst>
              <a:lin ang="5400000" scaled="1"/>
            </a:gradFill>
            <a:ln w="9525">
              <a:solidFill>
                <a:srgbClr val="DE585B">
                  <a:alpha val="2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7" name="Text Box 35">
            <a:extLst>
              <a:ext uri="{FF2B5EF4-FFF2-40B4-BE49-F238E27FC236}">
                <a16:creationId xmlns:a16="http://schemas.microsoft.com/office/drawing/2014/main" xmlns="" id="{B872F38F-8699-42CE-8EB4-B802AA73AC0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137529" y="1453136"/>
            <a:ext cx="15302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</a:t>
            </a:r>
            <a:r>
              <a:rPr kumimoji="0" lang="en-US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декабря 2025 г.</a:t>
            </a:r>
            <a:endParaRPr kumimoji="0" lang="en-US" altLang="ru-RU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" name="AutoShape 16">
            <a:extLst>
              <a:ext uri="{FF2B5EF4-FFF2-40B4-BE49-F238E27FC236}">
                <a16:creationId xmlns:a16="http://schemas.microsoft.com/office/drawing/2014/main" xmlns="" id="{A037F9B2-AF69-4991-B346-5191DE779D3D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433660" y="2440263"/>
            <a:ext cx="2241550" cy="334962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C7C7C7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7" name="AutoShape 18">
            <a:extLst>
              <a:ext uri="{FF2B5EF4-FFF2-40B4-BE49-F238E27FC236}">
                <a16:creationId xmlns:a16="http://schemas.microsoft.com/office/drawing/2014/main" xmlns="" id="{FABAC75D-B432-4ACF-AF82-B7DD20A04F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78110" y="2491063"/>
            <a:ext cx="2157413" cy="382588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009999">
                  <a:gamma/>
                  <a:shade val="46275"/>
                  <a:invGamma/>
                </a:srgbClr>
              </a:gs>
              <a:gs pos="100000">
                <a:srgbClr val="009999"/>
              </a:gs>
            </a:gsLst>
            <a:lin ang="5400000" scaled="1"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8" name="Text Box 19">
            <a:extLst>
              <a:ext uri="{FF2B5EF4-FFF2-40B4-BE49-F238E27FC236}">
                <a16:creationId xmlns:a16="http://schemas.microsoft.com/office/drawing/2014/main" xmlns="" id="{288E4D10-A534-4640-A784-12949391436F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5526529" y="2475188"/>
            <a:ext cx="21288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Аккредитация</a:t>
            </a:r>
            <a:endParaRPr kumimoji="0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0" name="Group 70">
            <a:extLst>
              <a:ext uri="{FF2B5EF4-FFF2-40B4-BE49-F238E27FC236}">
                <a16:creationId xmlns:a16="http://schemas.microsoft.com/office/drawing/2014/main" xmlns="" id="{286A6D1D-A6D1-4F5B-BAFB-405E4D171DDA}"/>
              </a:ext>
            </a:extLst>
          </p:cNvPr>
          <p:cNvGrpSpPr>
            <a:grpSpLocks/>
          </p:cNvGrpSpPr>
          <p:nvPr/>
        </p:nvGrpSpPr>
        <p:grpSpPr bwMode="auto">
          <a:xfrm>
            <a:off x="5630911" y="4710388"/>
            <a:ext cx="1744662" cy="2190750"/>
            <a:chOff x="2459" y="2207"/>
            <a:chExt cx="1099" cy="1380"/>
          </a:xfrm>
        </p:grpSpPr>
        <p:pic>
          <p:nvPicPr>
            <p:cNvPr id="81" name="Picture 17" descr="light_shadow">
              <a:extLst>
                <a:ext uri="{FF2B5EF4-FFF2-40B4-BE49-F238E27FC236}">
                  <a16:creationId xmlns:a16="http://schemas.microsoft.com/office/drawing/2014/main" xmlns="" id="{624003CE-9A6D-4254-BE42-24A6F1DE7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78000" contras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557" y="3166"/>
              <a:ext cx="913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" name="Group 21">
              <a:extLst>
                <a:ext uri="{FF2B5EF4-FFF2-40B4-BE49-F238E27FC236}">
                  <a16:creationId xmlns:a16="http://schemas.microsoft.com/office/drawing/2014/main" xmlns="" id="{A648DDDA-324D-4E7D-8C1A-88436EFD7E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9" y="2207"/>
              <a:ext cx="1099" cy="1380"/>
              <a:chOff x="2304" y="2496"/>
              <a:chExt cx="1200" cy="1536"/>
            </a:xfrm>
          </p:grpSpPr>
          <p:pic>
            <p:nvPicPr>
              <p:cNvPr id="84" name="Picture 22" descr="circuler_1">
                <a:extLst>
                  <a:ext uri="{FF2B5EF4-FFF2-40B4-BE49-F238E27FC236}">
                    <a16:creationId xmlns:a16="http://schemas.microsoft.com/office/drawing/2014/main" xmlns="" id="{FE027A7D-25F8-452D-A65A-914EBEEE8E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" name="Oval 23">
                <a:extLst>
                  <a:ext uri="{FF2B5EF4-FFF2-40B4-BE49-F238E27FC236}">
                    <a16:creationId xmlns:a16="http://schemas.microsoft.com/office/drawing/2014/main" xmlns="" id="{62A3603C-0727-442B-8EA0-4BC04AFBCE6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86" name="Picture 24" descr="light_shadow1">
                <a:extLst>
                  <a:ext uri="{FF2B5EF4-FFF2-40B4-BE49-F238E27FC236}">
                    <a16:creationId xmlns:a16="http://schemas.microsoft.com/office/drawing/2014/main" xmlns="" id="{69F9F46D-6C61-401B-9A20-B4CCCBD612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7" name="Group 25">
                <a:extLst>
                  <a:ext uri="{FF2B5EF4-FFF2-40B4-BE49-F238E27FC236}">
                    <a16:creationId xmlns:a16="http://schemas.microsoft.com/office/drawing/2014/main" xmlns="" id="{FD4D35D0-79DE-48B5-8A89-4FE2359076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88" name="Group 26">
                  <a:extLst>
                    <a:ext uri="{FF2B5EF4-FFF2-40B4-BE49-F238E27FC236}">
                      <a16:creationId xmlns:a16="http://schemas.microsoft.com/office/drawing/2014/main" xmlns="" id="{A423EC5B-F0BF-4448-B921-8000E6CF29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94" name="AutoShape 27">
                    <a:extLst>
                      <a:ext uri="{FF2B5EF4-FFF2-40B4-BE49-F238E27FC236}">
                        <a16:creationId xmlns:a16="http://schemas.microsoft.com/office/drawing/2014/main" xmlns="" id="{06DEA47A-C8F0-4151-BF39-0EC04F178F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AutoShape 28">
                    <a:extLst>
                      <a:ext uri="{FF2B5EF4-FFF2-40B4-BE49-F238E27FC236}">
                        <a16:creationId xmlns:a16="http://schemas.microsoft.com/office/drawing/2014/main" xmlns="" id="{3859BC4A-6A45-405E-93FC-F0DD9A998C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AutoShape 29">
                    <a:extLst>
                      <a:ext uri="{FF2B5EF4-FFF2-40B4-BE49-F238E27FC236}">
                        <a16:creationId xmlns:a16="http://schemas.microsoft.com/office/drawing/2014/main" xmlns="" id="{412FFDC1-A0D6-4888-8A39-85B1B20DC6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AutoShape 30">
                    <a:extLst>
                      <a:ext uri="{FF2B5EF4-FFF2-40B4-BE49-F238E27FC236}">
                        <a16:creationId xmlns:a16="http://schemas.microsoft.com/office/drawing/2014/main" xmlns="" id="{53090D57-4C26-45B8-A482-06BEA29A93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9" name="Group 31">
                  <a:extLst>
                    <a:ext uri="{FF2B5EF4-FFF2-40B4-BE49-F238E27FC236}">
                      <a16:creationId xmlns:a16="http://schemas.microsoft.com/office/drawing/2014/main" xmlns="" id="{E60E6A3F-0851-44D2-876F-10FC08FD34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90" name="AutoShape 32">
                    <a:extLst>
                      <a:ext uri="{FF2B5EF4-FFF2-40B4-BE49-F238E27FC236}">
                        <a16:creationId xmlns:a16="http://schemas.microsoft.com/office/drawing/2014/main" xmlns="" id="{18D521FB-F144-46BF-8A46-E0573A1274E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AutoShape 33">
                    <a:extLst>
                      <a:ext uri="{FF2B5EF4-FFF2-40B4-BE49-F238E27FC236}">
                        <a16:creationId xmlns:a16="http://schemas.microsoft.com/office/drawing/2014/main" xmlns="" id="{12897437-BA86-41A5-ABCD-DA165B070F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AutoShape 34">
                    <a:extLst>
                      <a:ext uri="{FF2B5EF4-FFF2-40B4-BE49-F238E27FC236}">
                        <a16:creationId xmlns:a16="http://schemas.microsoft.com/office/drawing/2014/main" xmlns="" id="{02A71CA5-34C2-4D1D-8F13-E2A0576E59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AutoShape 35">
                    <a:extLst>
                      <a:ext uri="{FF2B5EF4-FFF2-40B4-BE49-F238E27FC236}">
                        <a16:creationId xmlns:a16="http://schemas.microsoft.com/office/drawing/2014/main" xmlns="" id="{3F2CE0E0-4318-4DE2-BBA2-9030724D99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r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alt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aramond" panose="02020404030301010803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3" name="Rectangle 67">
              <a:extLst>
                <a:ext uri="{FF2B5EF4-FFF2-40B4-BE49-F238E27FC236}">
                  <a16:creationId xmlns:a16="http://schemas.microsoft.com/office/drawing/2014/main" xmlns="" id="{7B593CFF-0608-4ADD-928B-B0724D390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1" y="2618"/>
              <a:ext cx="86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8" name="Group 26">
            <a:extLst>
              <a:ext uri="{FF2B5EF4-FFF2-40B4-BE49-F238E27FC236}">
                <a16:creationId xmlns:a16="http://schemas.microsoft.com/office/drawing/2014/main" xmlns="" id="{9CA53412-9899-42B2-84B4-252F5ED9B5EC}"/>
              </a:ext>
            </a:extLst>
          </p:cNvPr>
          <p:cNvGrpSpPr>
            <a:grpSpLocks/>
          </p:cNvGrpSpPr>
          <p:nvPr/>
        </p:nvGrpSpPr>
        <p:grpSpPr bwMode="auto">
          <a:xfrm>
            <a:off x="1212999" y="1392235"/>
            <a:ext cx="2246948" cy="727052"/>
            <a:chOff x="3745" y="1818"/>
            <a:chExt cx="382" cy="382"/>
          </a:xfrm>
        </p:grpSpPr>
        <p:sp>
          <p:nvSpPr>
            <p:cNvPr id="99" name="Oval 27">
              <a:extLst>
                <a:ext uri="{FF2B5EF4-FFF2-40B4-BE49-F238E27FC236}">
                  <a16:creationId xmlns:a16="http://schemas.microsoft.com/office/drawing/2014/main" xmlns="" id="{033B6F2A-F571-437B-B816-4C3703BF0D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rgbClr val="DE585B">
                    <a:gamma/>
                    <a:tint val="10196"/>
                    <a:invGamma/>
                  </a:srgbClr>
                </a:gs>
                <a:gs pos="50000">
                  <a:srgbClr val="DE585B"/>
                </a:gs>
                <a:gs pos="100000">
                  <a:srgbClr val="DE585B">
                    <a:gamma/>
                    <a:tint val="10196"/>
                    <a:invGamma/>
                  </a:srgbClr>
                </a:gs>
              </a:gsLst>
              <a:lin ang="5400000" scaled="1"/>
            </a:gradFill>
            <a:ln w="6350">
              <a:solidFill>
                <a:srgbClr val="DE585B"/>
              </a:solidFill>
              <a:round/>
              <a:headEnd/>
              <a:tailEnd/>
            </a:ln>
            <a:effectLst>
              <a:outerShdw dist="38100" dir="5400000" algn="ctr" rotWithShape="0">
                <a:srgbClr val="5F5F5F"/>
              </a:outerShdw>
            </a:effectLst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Oval 28">
              <a:extLst>
                <a:ext uri="{FF2B5EF4-FFF2-40B4-BE49-F238E27FC236}">
                  <a16:creationId xmlns:a16="http://schemas.microsoft.com/office/drawing/2014/main" xmlns="" id="{899A4FA8-54BD-46E5-A1F6-6C692BAD1C8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56" y="1829"/>
              <a:ext cx="357" cy="360"/>
            </a:xfrm>
            <a:prstGeom prst="ellipse">
              <a:avLst/>
            </a:prstGeom>
            <a:gradFill rotWithShape="1">
              <a:gsLst>
                <a:gs pos="0">
                  <a:srgbClr val="DE585B"/>
                </a:gs>
                <a:gs pos="50000">
                  <a:srgbClr val="DE585B">
                    <a:gamma/>
                    <a:shade val="79216"/>
                    <a:invGamma/>
                  </a:srgbClr>
                </a:gs>
                <a:gs pos="100000">
                  <a:srgbClr val="DE585B"/>
                </a:gs>
              </a:gsLst>
              <a:lin ang="5400000" scaled="1"/>
            </a:gradFill>
            <a:ln w="9525">
              <a:solidFill>
                <a:srgbClr val="DE585B">
                  <a:alpha val="2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1" name="Text Box 35">
            <a:extLst>
              <a:ext uri="{FF2B5EF4-FFF2-40B4-BE49-F238E27FC236}">
                <a16:creationId xmlns:a16="http://schemas.microsoft.com/office/drawing/2014/main" xmlns="" id="{0870AE10-2303-4CEC-B07C-432D815E7F4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27029" y="1416792"/>
            <a:ext cx="15302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января 2016 г.</a:t>
            </a:r>
            <a:endParaRPr kumimoji="0" lang="en-US" altLang="ru-RU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AutoShape 34">
            <a:extLst>
              <a:ext uri="{FF2B5EF4-FFF2-40B4-BE49-F238E27FC236}">
                <a16:creationId xmlns:a16="http://schemas.microsoft.com/office/drawing/2014/main" xmlns="" id="{1417130B-95AE-4408-BA24-36B751D166C6}"/>
              </a:ext>
            </a:extLst>
          </p:cNvPr>
          <p:cNvSpPr>
            <a:spLocks noChangeArrowheads="1"/>
          </p:cNvSpPr>
          <p:nvPr/>
        </p:nvSpPr>
        <p:spPr bwMode="blackGray">
          <a:xfrm rot="10806395" flipH="1" flipV="1">
            <a:off x="3325826" y="4300285"/>
            <a:ext cx="1296988" cy="755650"/>
          </a:xfrm>
          <a:prstGeom prst="rightArrow">
            <a:avLst>
              <a:gd name="adj1" fmla="val 46509"/>
              <a:gd name="adj2" fmla="val 37713"/>
            </a:avLst>
          </a:prstGeom>
          <a:gradFill rotWithShape="1">
            <a:gsLst>
              <a:gs pos="0">
                <a:srgbClr val="DE585B">
                  <a:gamma/>
                  <a:tint val="0"/>
                  <a:invGamma/>
                  <a:alpha val="0"/>
                </a:srgbClr>
              </a:gs>
              <a:gs pos="100000">
                <a:srgbClr val="DE585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Text Box 19">
            <a:extLst>
              <a:ext uri="{FF2B5EF4-FFF2-40B4-BE49-F238E27FC236}">
                <a16:creationId xmlns:a16="http://schemas.microsoft.com/office/drawing/2014/main" xmlns="" id="{FC42C8E5-A2DA-447A-ABCB-802D7C63B236}"/>
              </a:ext>
            </a:extLst>
          </p:cNvPr>
          <p:cNvSpPr txBox="1">
            <a:spLocks noChangeArrowheads="1"/>
          </p:cNvSpPr>
          <p:nvPr/>
        </p:nvSpPr>
        <p:spPr bwMode="white">
          <a:xfrm rot="20562293">
            <a:off x="3092102" y="3040359"/>
            <a:ext cx="21288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1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Поэтапный </a:t>
            </a:r>
            <a:r>
              <a:rPr kumimoji="0" lang="ru-RU" altLang="ru-RU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переход!</a:t>
            </a:r>
            <a:endParaRPr kumimoji="0" lang="en-US" altLang="ru-RU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" name="AutoShape 34">
            <a:extLst>
              <a:ext uri="{FF2B5EF4-FFF2-40B4-BE49-F238E27FC236}">
                <a16:creationId xmlns:a16="http://schemas.microsoft.com/office/drawing/2014/main" xmlns="" id="{0F7FFC42-3133-4C43-913A-FEEF6B5B682E}"/>
              </a:ext>
            </a:extLst>
          </p:cNvPr>
          <p:cNvSpPr>
            <a:spLocks noChangeArrowheads="1"/>
          </p:cNvSpPr>
          <p:nvPr/>
        </p:nvSpPr>
        <p:spPr bwMode="blackGray">
          <a:xfrm rot="10806395" flipH="1" flipV="1">
            <a:off x="3302909" y="1462053"/>
            <a:ext cx="1296988" cy="755650"/>
          </a:xfrm>
          <a:prstGeom prst="rightArrow">
            <a:avLst>
              <a:gd name="adj1" fmla="val 46509"/>
              <a:gd name="adj2" fmla="val 37713"/>
            </a:avLst>
          </a:prstGeom>
          <a:gradFill rotWithShape="1">
            <a:gsLst>
              <a:gs pos="0">
                <a:srgbClr val="DE585B">
                  <a:gamma/>
                  <a:tint val="0"/>
                  <a:invGamma/>
                  <a:alpha val="0"/>
                </a:srgbClr>
              </a:gs>
              <a:gs pos="100000">
                <a:srgbClr val="DE585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Rectangle 14">
            <a:extLst>
              <a:ext uri="{FF2B5EF4-FFF2-40B4-BE49-F238E27FC236}">
                <a16:creationId xmlns:a16="http://schemas.microsoft.com/office/drawing/2014/main" xmlns="" id="{7F1E3D6A-16FB-42A9-8886-ADB871E7707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657165" y="2960342"/>
            <a:ext cx="206375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Выпускники медицинских образовательных организаций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altLang="ru-RU" sz="4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Специалисты практического здравоохранения</a:t>
            </a:r>
            <a:endParaRPr kumimoji="0" lang="en-US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Rectangle 14">
            <a:extLst>
              <a:ext uri="{FF2B5EF4-FFF2-40B4-BE49-F238E27FC236}">
                <a16:creationId xmlns:a16="http://schemas.microsoft.com/office/drawing/2014/main" xmlns="" id="{658AE4AE-844E-41AD-A4FC-221B5F650C9B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492000" y="3016118"/>
            <a:ext cx="206375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Выпускники медицинских образовательных организаций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altLang="ru-RU" sz="4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Специалисты практического здравоохранения</a:t>
            </a:r>
            <a:endParaRPr kumimoji="0" lang="en-US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ectangle 2"/>
          <p:cNvSpPr txBox="1">
            <a:spLocks noChangeArrowheads="1"/>
          </p:cNvSpPr>
          <p:nvPr/>
        </p:nvSpPr>
        <p:spPr bwMode="gray">
          <a:xfrm>
            <a:off x="-108520" y="69987"/>
            <a:ext cx="8098726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dirty="0"/>
              <a:t>Допуск к </a:t>
            </a:r>
            <a:r>
              <a:rPr lang="ru-RU" altLang="ru-RU" sz="2200" dirty="0" smtClean="0"/>
              <a:t>осуществлению </a:t>
            </a:r>
          </a:p>
          <a:p>
            <a:r>
              <a:rPr lang="ru-RU" altLang="ru-RU" sz="2200" dirty="0" smtClean="0"/>
              <a:t>профессиональной </a:t>
            </a:r>
            <a:r>
              <a:rPr lang="ru-RU" altLang="ru-RU" sz="2200" dirty="0"/>
              <a:t>деятельности</a:t>
            </a:r>
            <a:endParaRPr lang="en-US" altLang="ru-RU" sz="22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2860650" y="5968655"/>
            <a:ext cx="2892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sz="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Приказ Минздрава России </a:t>
            </a:r>
            <a:r>
              <a:rPr lang="ru-RU" altLang="ru-RU" sz="800" b="1" dirty="0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№ </a:t>
            </a:r>
            <a:r>
              <a:rPr lang="ru-RU" altLang="ru-RU" sz="8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127н </a:t>
            </a:r>
            <a:r>
              <a:rPr lang="ru-RU" altLang="ru-RU" sz="800" b="1" dirty="0">
                <a:solidFill>
                  <a:srgbClr val="C00000"/>
                </a:solidFill>
                <a:cs typeface="Arial" panose="020B0604020202020204" pitchFamily="34" charset="0"/>
              </a:rPr>
              <a:t>2016 года</a:t>
            </a:r>
          </a:p>
          <a:p>
            <a:pPr>
              <a:spcBef>
                <a:spcPts val="0"/>
              </a:spcBef>
            </a:pPr>
            <a:r>
              <a:rPr lang="ru-RU" altLang="ru-RU" sz="8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«Об утверждении сроков и этапов аккредитации специалистов, а также категорий лиц, имеющих медицинское, фармацевтическое или иное образование и подлежащих аккредитации специалистов»</a:t>
            </a:r>
            <a:endParaRPr lang="ru-RU" altLang="ru-RU" sz="800" b="1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889768" y="5346954"/>
            <a:ext cx="2393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altLang="ru-RU" sz="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Федеральный закон </a:t>
            </a:r>
            <a:r>
              <a:rPr lang="ru-RU" altLang="ru-RU" sz="800" b="1" dirty="0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№ 323-ФЗ </a:t>
            </a:r>
            <a:r>
              <a:rPr lang="ru-RU" altLang="ru-RU" sz="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2011 </a:t>
            </a:r>
            <a:r>
              <a:rPr lang="ru-RU" altLang="ru-RU" sz="800" b="1" dirty="0">
                <a:solidFill>
                  <a:srgbClr val="C00000"/>
                </a:solidFill>
                <a:cs typeface="Arial" panose="020B0604020202020204" pitchFamily="34" charset="0"/>
              </a:rPr>
              <a:t>года</a:t>
            </a:r>
          </a:p>
          <a:p>
            <a:pPr>
              <a:spcBef>
                <a:spcPts val="0"/>
              </a:spcBef>
            </a:pPr>
            <a:r>
              <a:rPr lang="ru-RU" altLang="ru-RU" sz="800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«</a:t>
            </a:r>
            <a:r>
              <a:rPr lang="ru-RU" sz="800" dirty="0"/>
              <a:t>Об основах охраны здоровья граждан в Российской </a:t>
            </a:r>
            <a:r>
              <a:rPr lang="ru-RU" sz="800" dirty="0" smtClean="0"/>
              <a:t>Федерации</a:t>
            </a:r>
            <a:r>
              <a:rPr lang="ru-RU" altLang="ru-RU" sz="800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» (с изм., внесёнными ФЗ 2015 № 389-ФЗ)</a:t>
            </a:r>
            <a:endParaRPr lang="ru-RU" altLang="ru-RU" sz="800" b="1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87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26">
            <a:extLst>
              <a:ext uri="{FF2B5EF4-FFF2-40B4-BE49-F238E27FC236}">
                <a16:creationId xmlns:a16="http://schemas.microsoft.com/office/drawing/2014/main" xmlns="" id="{1CE2D28B-7010-4A61-BAD1-94F583A0F5FB}"/>
              </a:ext>
            </a:extLst>
          </p:cNvPr>
          <p:cNvGrpSpPr>
            <a:grpSpLocks/>
          </p:cNvGrpSpPr>
          <p:nvPr/>
        </p:nvGrpSpPr>
        <p:grpSpPr bwMode="auto">
          <a:xfrm>
            <a:off x="4788024" y="1412776"/>
            <a:ext cx="2246948" cy="727052"/>
            <a:chOff x="3745" y="1818"/>
            <a:chExt cx="382" cy="382"/>
          </a:xfrm>
        </p:grpSpPr>
        <p:sp>
          <p:nvSpPr>
            <p:cNvPr id="235" name="Oval 27">
              <a:extLst>
                <a:ext uri="{FF2B5EF4-FFF2-40B4-BE49-F238E27FC236}">
                  <a16:creationId xmlns:a16="http://schemas.microsoft.com/office/drawing/2014/main" xmlns="" id="{DB01709A-27EC-4564-850C-9B13D23929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rgbClr val="DE585B">
                    <a:gamma/>
                    <a:tint val="10196"/>
                    <a:invGamma/>
                  </a:srgbClr>
                </a:gs>
                <a:gs pos="50000">
                  <a:srgbClr val="DE585B"/>
                </a:gs>
                <a:gs pos="100000">
                  <a:srgbClr val="DE585B">
                    <a:gamma/>
                    <a:tint val="10196"/>
                    <a:invGamma/>
                  </a:srgbClr>
                </a:gs>
              </a:gsLst>
              <a:lin ang="5400000" scaled="1"/>
            </a:gradFill>
            <a:ln w="6350">
              <a:solidFill>
                <a:srgbClr val="DE585B"/>
              </a:solidFill>
              <a:round/>
              <a:headEnd/>
              <a:tailEnd/>
            </a:ln>
            <a:effectLst>
              <a:outerShdw dist="38100" dir="5400000" algn="ctr" rotWithShape="0">
                <a:srgbClr val="5F5F5F"/>
              </a:outerShdw>
            </a:effec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Oval 28">
              <a:extLst>
                <a:ext uri="{FF2B5EF4-FFF2-40B4-BE49-F238E27FC236}">
                  <a16:creationId xmlns:a16="http://schemas.microsoft.com/office/drawing/2014/main" xmlns="" id="{CDE07829-79E2-4CF2-BE7F-C22F57E85D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56" y="1829"/>
              <a:ext cx="357" cy="360"/>
            </a:xfrm>
            <a:prstGeom prst="ellipse">
              <a:avLst/>
            </a:prstGeom>
            <a:gradFill rotWithShape="1">
              <a:gsLst>
                <a:gs pos="0">
                  <a:srgbClr val="DE585B"/>
                </a:gs>
                <a:gs pos="50000">
                  <a:srgbClr val="DE585B">
                    <a:gamma/>
                    <a:shade val="79216"/>
                    <a:invGamma/>
                  </a:srgbClr>
                </a:gs>
                <a:gs pos="100000">
                  <a:srgbClr val="DE585B"/>
                </a:gs>
              </a:gsLst>
              <a:lin ang="5400000" scaled="1"/>
            </a:gradFill>
            <a:ln w="9525">
              <a:solidFill>
                <a:srgbClr val="DE585B">
                  <a:alpha val="2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7" name="Text Box 35">
            <a:extLst>
              <a:ext uri="{FF2B5EF4-FFF2-40B4-BE49-F238E27FC236}">
                <a16:creationId xmlns:a16="http://schemas.microsoft.com/office/drawing/2014/main" xmlns="" id="{B872F38F-8699-42CE-8EB4-B802AA73AC0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137529" y="1453136"/>
            <a:ext cx="15302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31</a:t>
            </a:r>
            <a:r>
              <a:rPr kumimoji="0" lang="en-US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ru-RU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декабря 2025 г.</a:t>
            </a:r>
            <a:endParaRPr kumimoji="0" lang="en-US" altLang="ru-RU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8" name="Group 26">
            <a:extLst>
              <a:ext uri="{FF2B5EF4-FFF2-40B4-BE49-F238E27FC236}">
                <a16:creationId xmlns:a16="http://schemas.microsoft.com/office/drawing/2014/main" xmlns="" id="{9CA53412-9899-42B2-84B4-252F5ED9B5EC}"/>
              </a:ext>
            </a:extLst>
          </p:cNvPr>
          <p:cNvGrpSpPr>
            <a:grpSpLocks/>
          </p:cNvGrpSpPr>
          <p:nvPr/>
        </p:nvGrpSpPr>
        <p:grpSpPr bwMode="auto">
          <a:xfrm>
            <a:off x="1212999" y="1392235"/>
            <a:ext cx="2246948" cy="727052"/>
            <a:chOff x="3745" y="1818"/>
            <a:chExt cx="382" cy="382"/>
          </a:xfrm>
        </p:grpSpPr>
        <p:sp>
          <p:nvSpPr>
            <p:cNvPr id="99" name="Oval 27">
              <a:extLst>
                <a:ext uri="{FF2B5EF4-FFF2-40B4-BE49-F238E27FC236}">
                  <a16:creationId xmlns:a16="http://schemas.microsoft.com/office/drawing/2014/main" xmlns="" id="{033B6F2A-F571-437B-B816-4C3703BF0D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rgbClr val="DE585B">
                    <a:gamma/>
                    <a:tint val="10196"/>
                    <a:invGamma/>
                  </a:srgbClr>
                </a:gs>
                <a:gs pos="50000">
                  <a:srgbClr val="DE585B"/>
                </a:gs>
                <a:gs pos="100000">
                  <a:srgbClr val="DE585B">
                    <a:gamma/>
                    <a:tint val="10196"/>
                    <a:invGamma/>
                  </a:srgbClr>
                </a:gs>
              </a:gsLst>
              <a:lin ang="5400000" scaled="1"/>
            </a:gradFill>
            <a:ln w="6350">
              <a:solidFill>
                <a:srgbClr val="DE585B"/>
              </a:solidFill>
              <a:round/>
              <a:headEnd/>
              <a:tailEnd/>
            </a:ln>
            <a:effectLst>
              <a:outerShdw dist="38100" dir="5400000" algn="ctr" rotWithShape="0">
                <a:srgbClr val="5F5F5F"/>
              </a:outerShdw>
            </a:effec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Oval 28">
              <a:extLst>
                <a:ext uri="{FF2B5EF4-FFF2-40B4-BE49-F238E27FC236}">
                  <a16:creationId xmlns:a16="http://schemas.microsoft.com/office/drawing/2014/main" xmlns="" id="{899A4FA8-54BD-46E5-A1F6-6C692BAD1C8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56" y="1829"/>
              <a:ext cx="357" cy="360"/>
            </a:xfrm>
            <a:prstGeom prst="ellipse">
              <a:avLst/>
            </a:prstGeom>
            <a:gradFill rotWithShape="1">
              <a:gsLst>
                <a:gs pos="0">
                  <a:srgbClr val="DE585B"/>
                </a:gs>
                <a:gs pos="50000">
                  <a:srgbClr val="DE585B">
                    <a:gamma/>
                    <a:shade val="79216"/>
                    <a:invGamma/>
                  </a:srgbClr>
                </a:gs>
                <a:gs pos="100000">
                  <a:srgbClr val="DE585B"/>
                </a:gs>
              </a:gsLst>
              <a:lin ang="5400000" scaled="1"/>
            </a:gradFill>
            <a:ln w="9525">
              <a:solidFill>
                <a:srgbClr val="DE585B">
                  <a:alpha val="2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1" name="Text Box 35">
            <a:extLst>
              <a:ext uri="{FF2B5EF4-FFF2-40B4-BE49-F238E27FC236}">
                <a16:creationId xmlns:a16="http://schemas.microsoft.com/office/drawing/2014/main" xmlns="" id="{0870AE10-2303-4CEC-B07C-432D815E7F4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27029" y="1416792"/>
            <a:ext cx="15302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1 </a:t>
            </a:r>
            <a:r>
              <a:rPr kumimoji="0" lang="ru-RU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января 2016 г.</a:t>
            </a:r>
            <a:endParaRPr kumimoji="0" lang="en-US" altLang="ru-RU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7" name="AutoShape 34">
            <a:extLst>
              <a:ext uri="{FF2B5EF4-FFF2-40B4-BE49-F238E27FC236}">
                <a16:creationId xmlns:a16="http://schemas.microsoft.com/office/drawing/2014/main" xmlns="" id="{0F7FFC42-3133-4C43-913A-FEEF6B5B682E}"/>
              </a:ext>
            </a:extLst>
          </p:cNvPr>
          <p:cNvSpPr>
            <a:spLocks noChangeArrowheads="1"/>
          </p:cNvSpPr>
          <p:nvPr/>
        </p:nvSpPr>
        <p:spPr bwMode="blackGray">
          <a:xfrm rot="10806395" flipH="1" flipV="1">
            <a:off x="3302909" y="1462053"/>
            <a:ext cx="1296988" cy="755650"/>
          </a:xfrm>
          <a:prstGeom prst="rightArrow">
            <a:avLst>
              <a:gd name="adj1" fmla="val 46509"/>
              <a:gd name="adj2" fmla="val 37713"/>
            </a:avLst>
          </a:prstGeom>
          <a:gradFill rotWithShape="1">
            <a:gsLst>
              <a:gs pos="0">
                <a:srgbClr val="DE585B">
                  <a:gamma/>
                  <a:tint val="0"/>
                  <a:invGamma/>
                  <a:alpha val="0"/>
                </a:srgbClr>
              </a:gs>
              <a:gs pos="100000">
                <a:srgbClr val="DE585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8" name="AutoShape 25">
            <a:extLst>
              <a:ext uri="{FF2B5EF4-FFF2-40B4-BE49-F238E27FC236}">
                <a16:creationId xmlns:a16="http://schemas.microsoft.com/office/drawing/2014/main" xmlns="" id="{85F87DF6-BDA4-4CF8-9816-593AABAA1C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7116" y="2750972"/>
            <a:ext cx="2520280" cy="5921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565656"/>
              </a:gs>
              <a:gs pos="52703">
                <a:srgbClr val="6E8CAE"/>
              </a:gs>
              <a:gs pos="27000">
                <a:srgbClr val="445E7A"/>
              </a:gs>
            </a:gsLst>
            <a:lin ang="0" scaled="1"/>
          </a:gradFill>
          <a:ln w="28575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grpSp>
        <p:nvGrpSpPr>
          <p:cNvPr id="59" name="Group 26">
            <a:extLst>
              <a:ext uri="{FF2B5EF4-FFF2-40B4-BE49-F238E27FC236}">
                <a16:creationId xmlns:a16="http://schemas.microsoft.com/office/drawing/2014/main" xmlns="" id="{9AB72145-7997-4A0B-8F52-03CBAEE9F708}"/>
              </a:ext>
            </a:extLst>
          </p:cNvPr>
          <p:cNvGrpSpPr>
            <a:grpSpLocks/>
          </p:cNvGrpSpPr>
          <p:nvPr/>
        </p:nvGrpSpPr>
        <p:grpSpPr bwMode="auto">
          <a:xfrm>
            <a:off x="284227" y="2716985"/>
            <a:ext cx="552450" cy="584200"/>
            <a:chOff x="2959" y="1568"/>
            <a:chExt cx="454" cy="480"/>
          </a:xfrm>
        </p:grpSpPr>
        <p:grpSp>
          <p:nvGrpSpPr>
            <p:cNvPr id="60" name="Group 27">
              <a:extLst>
                <a:ext uri="{FF2B5EF4-FFF2-40B4-BE49-F238E27FC236}">
                  <a16:creationId xmlns:a16="http://schemas.microsoft.com/office/drawing/2014/main" xmlns="" id="{97CF7ED5-15BF-4E1D-93FE-4F888ADD24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62" name="Picture 28" descr="light_shadow">
                <a:extLst>
                  <a:ext uri="{FF2B5EF4-FFF2-40B4-BE49-F238E27FC236}">
                    <a16:creationId xmlns:a16="http://schemas.microsoft.com/office/drawing/2014/main" xmlns="" id="{028C5FB6-5E63-480E-872D-C889EDC7C3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lum bright="-78000" contrast="-7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29" descr="circuler_1">
                <a:extLst>
                  <a:ext uri="{FF2B5EF4-FFF2-40B4-BE49-F238E27FC236}">
                    <a16:creationId xmlns:a16="http://schemas.microsoft.com/office/drawing/2014/main" xmlns="" id="{16CA4DD1-DE65-4079-83ED-A20D668154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4" name="Oval 30">
                <a:extLst>
                  <a:ext uri="{FF2B5EF4-FFF2-40B4-BE49-F238E27FC236}">
                    <a16:creationId xmlns:a16="http://schemas.microsoft.com/office/drawing/2014/main" xmlns="" id="{7F697527-D4F9-4DB1-A77A-1565004EE87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6" cy="1018"/>
              </a:xfrm>
              <a:prstGeom prst="ellipse">
                <a:avLst/>
              </a:prstGeom>
              <a:gradFill rotWithShape="1">
                <a:gsLst>
                  <a:gs pos="0">
                    <a:srgbClr val="C47C40">
                      <a:gamma/>
                      <a:shade val="36078"/>
                      <a:invGamma/>
                      <a:alpha val="89999"/>
                    </a:srgbClr>
                  </a:gs>
                  <a:gs pos="50000">
                    <a:srgbClr val="C47C40">
                      <a:alpha val="55000"/>
                    </a:srgbClr>
                  </a:gs>
                  <a:gs pos="100000">
                    <a:srgbClr val="C47C40">
                      <a:gamma/>
                      <a:shade val="36078"/>
                      <a:invGamma/>
                      <a:alpha val="89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</a:endParaRPr>
              </a:p>
            </p:txBody>
          </p:sp>
        </p:grpSp>
        <p:pic>
          <p:nvPicPr>
            <p:cNvPr id="61" name="Picture 31" descr="Picture2">
              <a:extLst>
                <a:ext uri="{FF2B5EF4-FFF2-40B4-BE49-F238E27FC236}">
                  <a16:creationId xmlns:a16="http://schemas.microsoft.com/office/drawing/2014/main" xmlns="" id="{4C089F2D-4A99-4119-8678-A01247765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" name="Rectangle 32">
            <a:extLst>
              <a:ext uri="{FF2B5EF4-FFF2-40B4-BE49-F238E27FC236}">
                <a16:creationId xmlns:a16="http://schemas.microsoft.com/office/drawing/2014/main" xmlns="" id="{F2723B1A-CB85-4F5C-AD65-E2636F3405A9}"/>
              </a:ext>
            </a:extLst>
          </p:cNvPr>
          <p:cNvSpPr>
            <a:spLocks noChangeArrowheads="1"/>
          </p:cNvSpPr>
          <p:nvPr/>
        </p:nvSpPr>
        <p:spPr bwMode="gray">
          <a:xfrm>
            <a:off x="916773" y="2763474"/>
            <a:ext cx="1096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60001"/>
                      </a:schemeClr>
                    </a:gs>
                    <a:gs pos="100000">
                      <a:srgbClr val="FCF0ED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ru-RU" altLang="ru-RU" sz="2400" dirty="0">
                <a:solidFill>
                  <a:srgbClr val="FFFFFF"/>
                </a:solidFill>
                <a:cs typeface="Arial" panose="020B0604020202020204" pitchFamily="34" charset="0"/>
              </a:rPr>
              <a:t>Этап </a:t>
            </a:r>
            <a:r>
              <a:rPr lang="en-US" altLang="ru-RU" sz="2800" dirty="0">
                <a:solidFill>
                  <a:srgbClr val="FFFFFF"/>
                </a:solidFill>
                <a:cs typeface="Arial" panose="020B0604020202020204" pitchFamily="34" charset="0"/>
              </a:rPr>
              <a:t>I</a:t>
            </a:r>
            <a:endParaRPr lang="en-US" altLang="ru-RU" sz="2400" b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6" name="AutoShape 25">
            <a:extLst>
              <a:ext uri="{FF2B5EF4-FFF2-40B4-BE49-F238E27FC236}">
                <a16:creationId xmlns:a16="http://schemas.microsoft.com/office/drawing/2014/main" xmlns="" id="{D44CABDA-9C13-4FAE-A77E-45D1AF5E02A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1640" y="4597532"/>
            <a:ext cx="2520280" cy="5921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565656"/>
              </a:gs>
              <a:gs pos="52703">
                <a:srgbClr val="6E8CAE"/>
              </a:gs>
              <a:gs pos="27000">
                <a:srgbClr val="445E7A"/>
              </a:gs>
            </a:gsLst>
            <a:lin ang="0" scaled="1"/>
          </a:gradFill>
          <a:ln w="28575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grpSp>
        <p:nvGrpSpPr>
          <p:cNvPr id="69" name="Group 34">
            <a:extLst>
              <a:ext uri="{FF2B5EF4-FFF2-40B4-BE49-F238E27FC236}">
                <a16:creationId xmlns:a16="http://schemas.microsoft.com/office/drawing/2014/main" xmlns="" id="{12F5E77F-1B6A-4EE6-91A0-9D227909865E}"/>
              </a:ext>
            </a:extLst>
          </p:cNvPr>
          <p:cNvGrpSpPr>
            <a:grpSpLocks/>
          </p:cNvGrpSpPr>
          <p:nvPr/>
        </p:nvGrpSpPr>
        <p:grpSpPr bwMode="auto">
          <a:xfrm>
            <a:off x="327903" y="4572042"/>
            <a:ext cx="552450" cy="584200"/>
            <a:chOff x="2959" y="1568"/>
            <a:chExt cx="454" cy="480"/>
          </a:xfrm>
        </p:grpSpPr>
        <p:grpSp>
          <p:nvGrpSpPr>
            <p:cNvPr id="70" name="Group 35">
              <a:extLst>
                <a:ext uri="{FF2B5EF4-FFF2-40B4-BE49-F238E27FC236}">
                  <a16:creationId xmlns:a16="http://schemas.microsoft.com/office/drawing/2014/main" xmlns="" id="{5CEB6F2F-5C4B-4E9A-934C-2A0C03D520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72" name="Picture 36" descr="light_shadow">
                <a:extLst>
                  <a:ext uri="{FF2B5EF4-FFF2-40B4-BE49-F238E27FC236}">
                    <a16:creationId xmlns:a16="http://schemas.microsoft.com/office/drawing/2014/main" xmlns="" id="{9D29ABBC-7273-4834-9ECD-B8598A2728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lum bright="-78000" contrast="-7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Picture 37" descr="circuler_1">
                <a:extLst>
                  <a:ext uri="{FF2B5EF4-FFF2-40B4-BE49-F238E27FC236}">
                    <a16:creationId xmlns:a16="http://schemas.microsoft.com/office/drawing/2014/main" xmlns="" id="{6B0FDC5E-CFD4-4BD9-9082-0C76B45A80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Oval 38">
                <a:extLst>
                  <a:ext uri="{FF2B5EF4-FFF2-40B4-BE49-F238E27FC236}">
                    <a16:creationId xmlns:a16="http://schemas.microsoft.com/office/drawing/2014/main" xmlns="" id="{77CB0BB8-1A0D-4BC5-9816-BBB9DBA982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6" cy="1018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folHlink">
                      <a:alpha val="55000"/>
                    </a:schemeClr>
                  </a:gs>
                  <a:gs pos="10000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b="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pic>
          <p:nvPicPr>
            <p:cNvPr id="71" name="Picture 39" descr="Picture2">
              <a:extLst>
                <a:ext uri="{FF2B5EF4-FFF2-40B4-BE49-F238E27FC236}">
                  <a16:creationId xmlns:a16="http://schemas.microsoft.com/office/drawing/2014/main" xmlns="" id="{163AA814-B57A-4AEC-B7B8-3D59B6520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7" name="Rectangle 32">
            <a:extLst>
              <a:ext uri="{FF2B5EF4-FFF2-40B4-BE49-F238E27FC236}">
                <a16:creationId xmlns:a16="http://schemas.microsoft.com/office/drawing/2014/main" xmlns="" id="{89DCF014-FC9B-452B-9852-7E332A52C2B1}"/>
              </a:ext>
            </a:extLst>
          </p:cNvPr>
          <p:cNvSpPr>
            <a:spLocks noChangeArrowheads="1"/>
          </p:cNvSpPr>
          <p:nvPr/>
        </p:nvSpPr>
        <p:spPr bwMode="gray">
          <a:xfrm>
            <a:off x="943494" y="4631492"/>
            <a:ext cx="11961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60001"/>
                      </a:schemeClr>
                    </a:gs>
                    <a:gs pos="100000">
                      <a:srgbClr val="FCF0ED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ru-RU" altLang="ru-RU" sz="2400" dirty="0">
                <a:solidFill>
                  <a:srgbClr val="FFFFFF"/>
                </a:solidFill>
                <a:cs typeface="Arial" panose="020B0604020202020204" pitchFamily="34" charset="0"/>
              </a:rPr>
              <a:t>Этап </a:t>
            </a:r>
            <a:r>
              <a:rPr lang="en-US" altLang="ru-RU" sz="2800" dirty="0">
                <a:solidFill>
                  <a:srgbClr val="FFFFFF"/>
                </a:solidFill>
                <a:cs typeface="Arial" panose="020B0604020202020204" pitchFamily="34" charset="0"/>
              </a:rPr>
              <a:t>II</a:t>
            </a:r>
            <a:endParaRPr lang="en-US" altLang="ru-RU" sz="2400" b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68861ED-FE36-42B1-8D56-38279ED2706F}"/>
              </a:ext>
            </a:extLst>
          </p:cNvPr>
          <p:cNvSpPr/>
          <p:nvPr/>
        </p:nvSpPr>
        <p:spPr>
          <a:xfrm>
            <a:off x="3257698" y="2990023"/>
            <a:ext cx="4983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33333"/>
                </a:solidFill>
                <a:latin typeface="Tahoma" panose="020B0604030504040204" pitchFamily="34" charset="0"/>
              </a:rPr>
              <a:t>выпускники вузов, освоившие после </a:t>
            </a:r>
          </a:p>
          <a:p>
            <a:r>
              <a:rPr lang="ru-RU" sz="1600" b="1" dirty="0">
                <a:solidFill>
                  <a:srgbClr val="333333"/>
                </a:solidFill>
                <a:latin typeface="Tahoma" panose="020B0604030504040204" pitchFamily="34" charset="0"/>
              </a:rPr>
              <a:t>1 января 2016 года  программы ВО в соответствии с ФГОС по специальностям «Стоматология» и «Фармация» (уровень специалитета)</a:t>
            </a:r>
            <a:endParaRPr lang="ru-RU" sz="16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FF56FF7-97D9-4E99-9F4D-B70C0B22C6D9}"/>
              </a:ext>
            </a:extLst>
          </p:cNvPr>
          <p:cNvSpPr/>
          <p:nvPr/>
        </p:nvSpPr>
        <p:spPr>
          <a:xfrm>
            <a:off x="3257698" y="487314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333333"/>
                </a:solidFill>
                <a:latin typeface="Tahoma" panose="020B0604030504040204" pitchFamily="34" charset="0"/>
              </a:rPr>
              <a:t>выпускники вузов, освоившие после </a:t>
            </a:r>
          </a:p>
          <a:p>
            <a:r>
              <a:rPr lang="ru-RU" sz="1600" b="1" dirty="0">
                <a:solidFill>
                  <a:srgbClr val="333333"/>
                </a:solidFill>
                <a:latin typeface="Tahoma" panose="020B0604030504040204" pitchFamily="34" charset="0"/>
              </a:rPr>
              <a:t>1 января 2017 года другие программы ВМО в соответствии с ФГОС (уровень специалитета)</a:t>
            </a:r>
          </a:p>
        </p:txBody>
      </p:sp>
      <p:sp>
        <p:nvSpPr>
          <p:cNvPr id="120" name="Text Box 19">
            <a:extLst>
              <a:ext uri="{FF2B5EF4-FFF2-40B4-BE49-F238E27FC236}">
                <a16:creationId xmlns:a16="http://schemas.microsoft.com/office/drawing/2014/main" xmlns="" id="{3284DA07-B947-41C2-9611-2CE6B56BA94D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771800" y="2666218"/>
            <a:ext cx="34812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dirty="0">
                <a:solidFill>
                  <a:srgbClr val="C00000"/>
                </a:solidFill>
                <a:cs typeface="Arial" panose="020B0604020202020204" pitchFamily="34" charset="0"/>
              </a:rPr>
              <a:t>С 1 января 2016 года!</a:t>
            </a:r>
            <a:endParaRPr lang="en-US" altLang="ru-RU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21" name="Text Box 19">
            <a:extLst>
              <a:ext uri="{FF2B5EF4-FFF2-40B4-BE49-F238E27FC236}">
                <a16:creationId xmlns:a16="http://schemas.microsoft.com/office/drawing/2014/main" xmlns="" id="{D3DBFA8D-24EF-428B-A24E-779538DB5027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774288" y="4545994"/>
            <a:ext cx="34812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dirty="0">
                <a:solidFill>
                  <a:srgbClr val="C00000"/>
                </a:solidFill>
                <a:cs typeface="Arial" panose="020B0604020202020204" pitchFamily="34" charset="0"/>
              </a:rPr>
              <a:t>С 1 января 2017 года!</a:t>
            </a:r>
            <a:endParaRPr lang="en-US" altLang="ru-RU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 bwMode="gray">
          <a:xfrm>
            <a:off x="-108520" y="69987"/>
            <a:ext cx="8098726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dirty="0" smtClean="0"/>
              <a:t>Допуск к осуществлению </a:t>
            </a:r>
          </a:p>
          <a:p>
            <a:r>
              <a:rPr lang="ru-RU" altLang="ru-RU" sz="2200" dirty="0" smtClean="0"/>
              <a:t>профессиональной деятельности</a:t>
            </a:r>
            <a:endParaRPr lang="en-US" altLang="ru-RU" sz="2200" dirty="0"/>
          </a:p>
        </p:txBody>
      </p:sp>
    </p:spTree>
    <p:extLst>
      <p:ext uri="{BB962C8B-B14F-4D97-AF65-F5344CB8AC3E}">
        <p14:creationId xmlns:p14="http://schemas.microsoft.com/office/powerpoint/2010/main" val="1688266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26">
            <a:extLst>
              <a:ext uri="{FF2B5EF4-FFF2-40B4-BE49-F238E27FC236}">
                <a16:creationId xmlns:a16="http://schemas.microsoft.com/office/drawing/2014/main" xmlns="" id="{1CE2D28B-7010-4A61-BAD1-94F583A0F5FB}"/>
              </a:ext>
            </a:extLst>
          </p:cNvPr>
          <p:cNvGrpSpPr>
            <a:grpSpLocks/>
          </p:cNvGrpSpPr>
          <p:nvPr/>
        </p:nvGrpSpPr>
        <p:grpSpPr bwMode="auto">
          <a:xfrm>
            <a:off x="4788024" y="1214102"/>
            <a:ext cx="2246948" cy="727052"/>
            <a:chOff x="3745" y="1818"/>
            <a:chExt cx="382" cy="382"/>
          </a:xfrm>
        </p:grpSpPr>
        <p:sp>
          <p:nvSpPr>
            <p:cNvPr id="235" name="Oval 27">
              <a:extLst>
                <a:ext uri="{FF2B5EF4-FFF2-40B4-BE49-F238E27FC236}">
                  <a16:creationId xmlns:a16="http://schemas.microsoft.com/office/drawing/2014/main" xmlns="" id="{DB01709A-27EC-4564-850C-9B13D23929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rgbClr val="DE585B">
                    <a:gamma/>
                    <a:tint val="10196"/>
                    <a:invGamma/>
                  </a:srgbClr>
                </a:gs>
                <a:gs pos="50000">
                  <a:srgbClr val="DE585B"/>
                </a:gs>
                <a:gs pos="100000">
                  <a:srgbClr val="DE585B">
                    <a:gamma/>
                    <a:tint val="10196"/>
                    <a:invGamma/>
                  </a:srgbClr>
                </a:gs>
              </a:gsLst>
              <a:lin ang="5400000" scaled="1"/>
            </a:gradFill>
            <a:ln w="6350">
              <a:solidFill>
                <a:srgbClr val="DE585B"/>
              </a:solidFill>
              <a:round/>
              <a:headEnd/>
              <a:tailEnd/>
            </a:ln>
            <a:effectLst>
              <a:outerShdw dist="38100" dir="5400000" algn="ctr" rotWithShape="0">
                <a:srgbClr val="5F5F5F"/>
              </a:outerShdw>
            </a:effec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Oval 28">
              <a:extLst>
                <a:ext uri="{FF2B5EF4-FFF2-40B4-BE49-F238E27FC236}">
                  <a16:creationId xmlns:a16="http://schemas.microsoft.com/office/drawing/2014/main" xmlns="" id="{CDE07829-79E2-4CF2-BE7F-C22F57E85D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56" y="1829"/>
              <a:ext cx="357" cy="360"/>
            </a:xfrm>
            <a:prstGeom prst="ellipse">
              <a:avLst/>
            </a:prstGeom>
            <a:gradFill rotWithShape="1">
              <a:gsLst>
                <a:gs pos="0">
                  <a:srgbClr val="DE585B"/>
                </a:gs>
                <a:gs pos="50000">
                  <a:srgbClr val="DE585B">
                    <a:gamma/>
                    <a:shade val="79216"/>
                    <a:invGamma/>
                  </a:srgbClr>
                </a:gs>
                <a:gs pos="100000">
                  <a:srgbClr val="DE585B"/>
                </a:gs>
              </a:gsLst>
              <a:lin ang="5400000" scaled="1"/>
            </a:gradFill>
            <a:ln w="9525">
              <a:solidFill>
                <a:srgbClr val="DE585B">
                  <a:alpha val="2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7" name="Text Box 35">
            <a:extLst>
              <a:ext uri="{FF2B5EF4-FFF2-40B4-BE49-F238E27FC236}">
                <a16:creationId xmlns:a16="http://schemas.microsoft.com/office/drawing/2014/main" xmlns="" id="{B872F38F-8699-42CE-8EB4-B802AA73AC0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137529" y="1254462"/>
            <a:ext cx="15302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31</a:t>
            </a:r>
            <a:r>
              <a:rPr kumimoji="0" lang="en-US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ru-RU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декабря 2025 г.</a:t>
            </a:r>
            <a:endParaRPr kumimoji="0" lang="en-US" altLang="ru-RU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8" name="Group 26">
            <a:extLst>
              <a:ext uri="{FF2B5EF4-FFF2-40B4-BE49-F238E27FC236}">
                <a16:creationId xmlns:a16="http://schemas.microsoft.com/office/drawing/2014/main" xmlns="" id="{9CA53412-9899-42B2-84B4-252F5ED9B5EC}"/>
              </a:ext>
            </a:extLst>
          </p:cNvPr>
          <p:cNvGrpSpPr>
            <a:grpSpLocks/>
          </p:cNvGrpSpPr>
          <p:nvPr/>
        </p:nvGrpSpPr>
        <p:grpSpPr bwMode="auto">
          <a:xfrm>
            <a:off x="1212999" y="1193561"/>
            <a:ext cx="2246948" cy="727052"/>
            <a:chOff x="3745" y="1818"/>
            <a:chExt cx="382" cy="382"/>
          </a:xfrm>
        </p:grpSpPr>
        <p:sp>
          <p:nvSpPr>
            <p:cNvPr id="99" name="Oval 27">
              <a:extLst>
                <a:ext uri="{FF2B5EF4-FFF2-40B4-BE49-F238E27FC236}">
                  <a16:creationId xmlns:a16="http://schemas.microsoft.com/office/drawing/2014/main" xmlns="" id="{033B6F2A-F571-437B-B816-4C3703BF0D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rgbClr val="DE585B">
                    <a:gamma/>
                    <a:tint val="10196"/>
                    <a:invGamma/>
                  </a:srgbClr>
                </a:gs>
                <a:gs pos="50000">
                  <a:srgbClr val="DE585B"/>
                </a:gs>
                <a:gs pos="100000">
                  <a:srgbClr val="DE585B">
                    <a:gamma/>
                    <a:tint val="10196"/>
                    <a:invGamma/>
                  </a:srgbClr>
                </a:gs>
              </a:gsLst>
              <a:lin ang="5400000" scaled="1"/>
            </a:gradFill>
            <a:ln w="6350">
              <a:solidFill>
                <a:srgbClr val="DE585B"/>
              </a:solidFill>
              <a:round/>
              <a:headEnd/>
              <a:tailEnd/>
            </a:ln>
            <a:effectLst>
              <a:outerShdw dist="38100" dir="5400000" algn="ctr" rotWithShape="0">
                <a:srgbClr val="5F5F5F"/>
              </a:outerShdw>
            </a:effec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Oval 28">
              <a:extLst>
                <a:ext uri="{FF2B5EF4-FFF2-40B4-BE49-F238E27FC236}">
                  <a16:creationId xmlns:a16="http://schemas.microsoft.com/office/drawing/2014/main" xmlns="" id="{899A4FA8-54BD-46E5-A1F6-6C692BAD1C8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56" y="1829"/>
              <a:ext cx="357" cy="360"/>
            </a:xfrm>
            <a:prstGeom prst="ellipse">
              <a:avLst/>
            </a:prstGeom>
            <a:gradFill rotWithShape="1">
              <a:gsLst>
                <a:gs pos="0">
                  <a:srgbClr val="DE585B"/>
                </a:gs>
                <a:gs pos="50000">
                  <a:srgbClr val="DE585B">
                    <a:gamma/>
                    <a:shade val="79216"/>
                    <a:invGamma/>
                  </a:srgbClr>
                </a:gs>
                <a:gs pos="100000">
                  <a:srgbClr val="DE585B"/>
                </a:gs>
              </a:gsLst>
              <a:lin ang="5400000" scaled="1"/>
            </a:gradFill>
            <a:ln w="9525">
              <a:solidFill>
                <a:srgbClr val="DE585B">
                  <a:alpha val="2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1" name="Text Box 35">
            <a:extLst>
              <a:ext uri="{FF2B5EF4-FFF2-40B4-BE49-F238E27FC236}">
                <a16:creationId xmlns:a16="http://schemas.microsoft.com/office/drawing/2014/main" xmlns="" id="{0870AE10-2303-4CEC-B07C-432D815E7F4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27029" y="1218118"/>
            <a:ext cx="15302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1 </a:t>
            </a:r>
            <a:r>
              <a:rPr kumimoji="0" lang="ru-RU" alt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января 2016 г.</a:t>
            </a:r>
            <a:endParaRPr kumimoji="0" lang="en-US" altLang="ru-RU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7" name="AutoShape 34">
            <a:extLst>
              <a:ext uri="{FF2B5EF4-FFF2-40B4-BE49-F238E27FC236}">
                <a16:creationId xmlns:a16="http://schemas.microsoft.com/office/drawing/2014/main" xmlns="" id="{0F7FFC42-3133-4C43-913A-FEEF6B5B682E}"/>
              </a:ext>
            </a:extLst>
          </p:cNvPr>
          <p:cNvSpPr>
            <a:spLocks noChangeArrowheads="1"/>
          </p:cNvSpPr>
          <p:nvPr/>
        </p:nvSpPr>
        <p:spPr bwMode="blackGray">
          <a:xfrm rot="10806395" flipH="1" flipV="1">
            <a:off x="3302909" y="1263379"/>
            <a:ext cx="1296988" cy="755650"/>
          </a:xfrm>
          <a:prstGeom prst="rightArrow">
            <a:avLst>
              <a:gd name="adj1" fmla="val 46509"/>
              <a:gd name="adj2" fmla="val 37713"/>
            </a:avLst>
          </a:prstGeom>
          <a:gradFill rotWithShape="1">
            <a:gsLst>
              <a:gs pos="0">
                <a:srgbClr val="DE585B">
                  <a:gamma/>
                  <a:tint val="0"/>
                  <a:invGamma/>
                  <a:alpha val="0"/>
                </a:srgbClr>
              </a:gs>
              <a:gs pos="100000">
                <a:srgbClr val="DE585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8" name="AutoShape 25">
            <a:extLst>
              <a:ext uri="{FF2B5EF4-FFF2-40B4-BE49-F238E27FC236}">
                <a16:creationId xmlns:a16="http://schemas.microsoft.com/office/drawing/2014/main" xmlns="" id="{85F87DF6-BDA4-4CF8-9816-593AABAA1C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1269" y="2262198"/>
            <a:ext cx="2520280" cy="5921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565656"/>
              </a:gs>
              <a:gs pos="52703">
                <a:srgbClr val="6E8CAE"/>
              </a:gs>
              <a:gs pos="27000">
                <a:srgbClr val="445E7A"/>
              </a:gs>
            </a:gsLst>
            <a:lin ang="0" scaled="1"/>
          </a:gradFill>
          <a:ln w="28575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grpSp>
        <p:nvGrpSpPr>
          <p:cNvPr id="59" name="Group 26">
            <a:extLst>
              <a:ext uri="{FF2B5EF4-FFF2-40B4-BE49-F238E27FC236}">
                <a16:creationId xmlns:a16="http://schemas.microsoft.com/office/drawing/2014/main" xmlns="" id="{9AB72145-7997-4A0B-8F52-03CBAEE9F708}"/>
              </a:ext>
            </a:extLst>
          </p:cNvPr>
          <p:cNvGrpSpPr>
            <a:grpSpLocks/>
          </p:cNvGrpSpPr>
          <p:nvPr/>
        </p:nvGrpSpPr>
        <p:grpSpPr bwMode="auto">
          <a:xfrm>
            <a:off x="408380" y="2228211"/>
            <a:ext cx="552450" cy="584200"/>
            <a:chOff x="2959" y="1568"/>
            <a:chExt cx="454" cy="480"/>
          </a:xfrm>
        </p:grpSpPr>
        <p:grpSp>
          <p:nvGrpSpPr>
            <p:cNvPr id="60" name="Group 27">
              <a:extLst>
                <a:ext uri="{FF2B5EF4-FFF2-40B4-BE49-F238E27FC236}">
                  <a16:creationId xmlns:a16="http://schemas.microsoft.com/office/drawing/2014/main" xmlns="" id="{97CF7ED5-15BF-4E1D-93FE-4F888ADD24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62" name="Picture 28" descr="light_shadow">
                <a:extLst>
                  <a:ext uri="{FF2B5EF4-FFF2-40B4-BE49-F238E27FC236}">
                    <a16:creationId xmlns:a16="http://schemas.microsoft.com/office/drawing/2014/main" xmlns="" id="{028C5FB6-5E63-480E-872D-C889EDC7C3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lum bright="-78000" contrast="-7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29" descr="circuler_1">
                <a:extLst>
                  <a:ext uri="{FF2B5EF4-FFF2-40B4-BE49-F238E27FC236}">
                    <a16:creationId xmlns:a16="http://schemas.microsoft.com/office/drawing/2014/main" xmlns="" id="{16CA4DD1-DE65-4079-83ED-A20D668154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4" name="Oval 30">
                <a:extLst>
                  <a:ext uri="{FF2B5EF4-FFF2-40B4-BE49-F238E27FC236}">
                    <a16:creationId xmlns:a16="http://schemas.microsoft.com/office/drawing/2014/main" xmlns="" id="{7F697527-D4F9-4DB1-A77A-1565004EE87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6" cy="1018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</a:endParaRPr>
              </a:p>
            </p:txBody>
          </p:sp>
        </p:grpSp>
        <p:pic>
          <p:nvPicPr>
            <p:cNvPr id="61" name="Picture 31" descr="Picture2">
              <a:extLst>
                <a:ext uri="{FF2B5EF4-FFF2-40B4-BE49-F238E27FC236}">
                  <a16:creationId xmlns:a16="http://schemas.microsoft.com/office/drawing/2014/main" xmlns="" id="{4C089F2D-4A99-4119-8678-A01247765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" name="Rectangle 32">
            <a:extLst>
              <a:ext uri="{FF2B5EF4-FFF2-40B4-BE49-F238E27FC236}">
                <a16:creationId xmlns:a16="http://schemas.microsoft.com/office/drawing/2014/main" xmlns="" id="{F2723B1A-CB85-4F5C-AD65-E2636F3405A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0926" y="2274700"/>
            <a:ext cx="12955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60001"/>
                      </a:schemeClr>
                    </a:gs>
                    <a:gs pos="100000">
                      <a:srgbClr val="FCF0ED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ru-RU" altLang="ru-RU" sz="2400" dirty="0">
                <a:solidFill>
                  <a:srgbClr val="FFFFFF"/>
                </a:solidFill>
                <a:cs typeface="Arial" panose="020B0604020202020204" pitchFamily="34" charset="0"/>
              </a:rPr>
              <a:t>Этап </a:t>
            </a:r>
            <a:r>
              <a:rPr lang="en-US" altLang="ru-RU" sz="2800" dirty="0">
                <a:solidFill>
                  <a:srgbClr val="FFFFFF"/>
                </a:solidFill>
                <a:cs typeface="Arial" panose="020B0604020202020204" pitchFamily="34" charset="0"/>
              </a:rPr>
              <a:t>III</a:t>
            </a:r>
            <a:endParaRPr lang="en-US" altLang="ru-RU" sz="2400" b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68861ED-FE36-42B1-8D56-38279ED2706F}"/>
              </a:ext>
            </a:extLst>
          </p:cNvPr>
          <p:cNvSpPr/>
          <p:nvPr/>
        </p:nvSpPr>
        <p:spPr>
          <a:xfrm>
            <a:off x="408380" y="2970798"/>
            <a:ext cx="7763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333333"/>
                </a:solidFill>
                <a:latin typeface="Tahoma" panose="020B0604030504040204" pitchFamily="34" charset="0"/>
              </a:rPr>
              <a:t>лица, освоившие после 1 января 2018 года программы</a:t>
            </a:r>
            <a:r>
              <a:rPr lang="en-US" sz="1600" b="1" dirty="0">
                <a:solidFill>
                  <a:srgbClr val="333333"/>
                </a:solidFill>
                <a:latin typeface="Tahoma" panose="020B0604030504040204" pitchFamily="34" charset="0"/>
              </a:rPr>
              <a:t> </a:t>
            </a:r>
            <a:r>
              <a:rPr lang="ru-RU" sz="1600" b="1" dirty="0">
                <a:solidFill>
                  <a:srgbClr val="333333"/>
                </a:solidFill>
                <a:latin typeface="Tahoma" panose="020B0604030504040204" pitchFamily="34" charset="0"/>
              </a:rPr>
              <a:t>высшего медицинского и  фармацевтического образования в соответствии с ФГОС</a:t>
            </a:r>
            <a:r>
              <a:rPr lang="en-US" sz="1600" b="1" dirty="0">
                <a:solidFill>
                  <a:srgbClr val="333333"/>
                </a:solidFill>
                <a:latin typeface="Tahoma" panose="020B0604030504040204" pitchFamily="34" charset="0"/>
              </a:rPr>
              <a:t> </a:t>
            </a:r>
            <a:r>
              <a:rPr lang="ru-RU" sz="1600" dirty="0">
                <a:solidFill>
                  <a:srgbClr val="333333"/>
                </a:solidFill>
                <a:latin typeface="Tahoma" panose="020B0604030504040204" pitchFamily="34" charset="0"/>
              </a:rPr>
              <a:t>(уровни ординатуры, бакалавриата, магистратуры);</a:t>
            </a:r>
            <a:endParaRPr lang="ru-RU" sz="1600" dirty="0"/>
          </a:p>
        </p:txBody>
      </p:sp>
      <p:sp>
        <p:nvSpPr>
          <p:cNvPr id="120" name="Text Box 19">
            <a:extLst>
              <a:ext uri="{FF2B5EF4-FFF2-40B4-BE49-F238E27FC236}">
                <a16:creationId xmlns:a16="http://schemas.microsoft.com/office/drawing/2014/main" xmlns="" id="{3284DA07-B947-41C2-9611-2CE6B56BA94D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895953" y="2389363"/>
            <a:ext cx="34812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dirty="0">
                <a:solidFill>
                  <a:srgbClr val="C00000"/>
                </a:solidFill>
                <a:cs typeface="Arial" panose="020B0604020202020204" pitchFamily="34" charset="0"/>
              </a:rPr>
              <a:t>С 1 января 201</a:t>
            </a:r>
            <a:r>
              <a:rPr lang="en-US" altLang="ru-RU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  <a:r>
              <a:rPr lang="ru-RU" altLang="ru-RU" dirty="0">
                <a:solidFill>
                  <a:srgbClr val="C00000"/>
                </a:solidFill>
                <a:cs typeface="Arial" panose="020B0604020202020204" pitchFamily="34" charset="0"/>
              </a:rPr>
              <a:t> года!</a:t>
            </a:r>
            <a:endParaRPr lang="en-US" altLang="ru-RU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4065582-A9CC-4681-8E8A-D4CBA36D1A20}"/>
              </a:ext>
            </a:extLst>
          </p:cNvPr>
          <p:cNvSpPr/>
          <p:nvPr/>
        </p:nvSpPr>
        <p:spPr>
          <a:xfrm>
            <a:off x="384130" y="3836880"/>
            <a:ext cx="77874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C00000"/>
                </a:solidFill>
                <a:latin typeface="Tahoma" panose="020B0604030504040204" pitchFamily="34" charset="0"/>
              </a:rPr>
              <a:t>лица, освоившие после 1 января 2018 года программы</a:t>
            </a:r>
          </a:p>
          <a:p>
            <a:pPr marL="269875"/>
            <a:r>
              <a:rPr lang="ru-RU" sz="1600" b="1" dirty="0">
                <a:solidFill>
                  <a:srgbClr val="C00000"/>
                </a:solidFill>
                <a:latin typeface="Tahoma" panose="020B0604030504040204" pitchFamily="34" charset="0"/>
              </a:rPr>
              <a:t>среднего медицинского и фармацевтического образования в соответствии с ФГОС;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4D0108F-1068-45B5-A4D7-E8AC51E9DDD0}"/>
              </a:ext>
            </a:extLst>
          </p:cNvPr>
          <p:cNvSpPr/>
          <p:nvPr/>
        </p:nvSpPr>
        <p:spPr>
          <a:xfrm>
            <a:off x="355892" y="4680557"/>
            <a:ext cx="7815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333333"/>
                </a:solidFill>
                <a:latin typeface="Tahoma" panose="020B0604030504040204" pitchFamily="34" charset="0"/>
              </a:rPr>
              <a:t>лица, освоившие после 1 января 2018 года программы профессиональной переподготовки;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A5A7F0B-FA2D-4428-8539-176976881CDA}"/>
              </a:ext>
            </a:extLst>
          </p:cNvPr>
          <p:cNvSpPr/>
          <p:nvPr/>
        </p:nvSpPr>
        <p:spPr>
          <a:xfrm>
            <a:off x="343172" y="5286823"/>
            <a:ext cx="7828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333333"/>
                </a:solidFill>
                <a:latin typeface="Tahoma" panose="020B0604030504040204" pitchFamily="34" charset="0"/>
              </a:rPr>
              <a:t>лица, освоившие после 1 января 2018 года иные</a:t>
            </a:r>
          </a:p>
          <a:p>
            <a:pPr marL="269875"/>
            <a:r>
              <a:rPr lang="ru-RU" sz="1600" b="1" dirty="0">
                <a:solidFill>
                  <a:srgbClr val="333333"/>
                </a:solidFill>
                <a:latin typeface="Tahoma" panose="020B0604030504040204" pitchFamily="34" charset="0"/>
              </a:rPr>
              <a:t>программы высшего образования в соответствии с ФГОС;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CB12B2FB-F7E8-4002-BDD1-59B85E30F5CC}"/>
              </a:ext>
            </a:extLst>
          </p:cNvPr>
          <p:cNvSpPr/>
          <p:nvPr/>
        </p:nvSpPr>
        <p:spPr>
          <a:xfrm>
            <a:off x="357796" y="5893089"/>
            <a:ext cx="78138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rgbClr val="333333"/>
                </a:solidFill>
                <a:latin typeface="Tahoma" panose="020B0604030504040204" pitchFamily="34" charset="0"/>
              </a:rPr>
              <a:t>лица, получившие после 1 января 2018 года</a:t>
            </a:r>
          </a:p>
          <a:p>
            <a:pPr marL="269875"/>
            <a:r>
              <a:rPr lang="ru-RU" sz="1600" b="1" dirty="0">
                <a:solidFill>
                  <a:srgbClr val="333333"/>
                </a:solidFill>
                <a:latin typeface="Tahoma" panose="020B0604030504040204" pitchFamily="34" charset="0"/>
              </a:rPr>
              <a:t>медицинское и фармацевтическое образование в иностранных государствах</a:t>
            </a: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gray">
          <a:xfrm>
            <a:off x="-108520" y="69987"/>
            <a:ext cx="8098726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Mongolian Baiti" panose="03000500000000000000" pitchFamily="66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200" dirty="0"/>
              <a:t>Допуск к </a:t>
            </a:r>
            <a:r>
              <a:rPr lang="ru-RU" altLang="ru-RU" sz="2200" dirty="0" smtClean="0"/>
              <a:t>осуществлению </a:t>
            </a:r>
          </a:p>
          <a:p>
            <a:r>
              <a:rPr lang="ru-RU" altLang="ru-RU" sz="2200" dirty="0" smtClean="0"/>
              <a:t>профессиональной </a:t>
            </a:r>
            <a:r>
              <a:rPr lang="ru-RU" altLang="ru-RU" sz="2200" dirty="0"/>
              <a:t>деятельности</a:t>
            </a:r>
            <a:endParaRPr lang="en-US" altLang="ru-RU" sz="2200" dirty="0"/>
          </a:p>
        </p:txBody>
      </p:sp>
    </p:spTree>
    <p:extLst>
      <p:ext uri="{BB962C8B-B14F-4D97-AF65-F5344CB8AC3E}">
        <p14:creationId xmlns:p14="http://schemas.microsoft.com/office/powerpoint/2010/main" val="416145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C8D4E2"/>
      </a:lt1>
      <a:dk2>
        <a:srgbClr val="015465"/>
      </a:dk2>
      <a:lt2>
        <a:srgbClr val="808080"/>
      </a:lt2>
      <a:accent1>
        <a:srgbClr val="B96F81"/>
      </a:accent1>
      <a:accent2>
        <a:srgbClr val="84B75D"/>
      </a:accent2>
      <a:accent3>
        <a:srgbClr val="E0E6EE"/>
      </a:accent3>
      <a:accent4>
        <a:srgbClr val="000000"/>
      </a:accent4>
      <a:accent5>
        <a:srgbClr val="D9BBC1"/>
      </a:accent5>
      <a:accent6>
        <a:srgbClr val="77A653"/>
      </a:accent6>
      <a:hlink>
        <a:srgbClr val="B88A68"/>
      </a:hlink>
      <a:folHlink>
        <a:srgbClr val="91A7C1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Глянец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C8D4E2"/>
        </a:lt1>
        <a:dk2>
          <a:srgbClr val="015465"/>
        </a:dk2>
        <a:lt2>
          <a:srgbClr val="808080"/>
        </a:lt2>
        <a:accent1>
          <a:srgbClr val="B96F81"/>
        </a:accent1>
        <a:accent2>
          <a:srgbClr val="84B75D"/>
        </a:accent2>
        <a:accent3>
          <a:srgbClr val="E0E6EE"/>
        </a:accent3>
        <a:accent4>
          <a:srgbClr val="000000"/>
        </a:accent4>
        <a:accent5>
          <a:srgbClr val="D9BBC1"/>
        </a:accent5>
        <a:accent6>
          <a:srgbClr val="77A653"/>
        </a:accent6>
        <a:hlink>
          <a:srgbClr val="B88A68"/>
        </a:hlink>
        <a:folHlink>
          <a:srgbClr val="91A7C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CCE1C9"/>
        </a:lt1>
        <a:dk2>
          <a:srgbClr val="660066"/>
        </a:dk2>
        <a:lt2>
          <a:srgbClr val="808080"/>
        </a:lt2>
        <a:accent1>
          <a:srgbClr val="8F7AC4"/>
        </a:accent1>
        <a:accent2>
          <a:srgbClr val="D79E5F"/>
        </a:accent2>
        <a:accent3>
          <a:srgbClr val="E2EEE1"/>
        </a:accent3>
        <a:accent4>
          <a:srgbClr val="000000"/>
        </a:accent4>
        <a:accent5>
          <a:srgbClr val="C6BEDE"/>
        </a:accent5>
        <a:accent6>
          <a:srgbClr val="C38F55"/>
        </a:accent6>
        <a:hlink>
          <a:srgbClr val="6494BC"/>
        </a:hlink>
        <a:folHlink>
          <a:srgbClr val="A6BD9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E3D9D3"/>
        </a:lt1>
        <a:dk2>
          <a:srgbClr val="A50021"/>
        </a:dk2>
        <a:lt2>
          <a:srgbClr val="808080"/>
        </a:lt2>
        <a:accent1>
          <a:srgbClr val="5E87CA"/>
        </a:accent1>
        <a:accent2>
          <a:srgbClr val="B75D86"/>
        </a:accent2>
        <a:accent3>
          <a:srgbClr val="EFE9E6"/>
        </a:accent3>
        <a:accent4>
          <a:srgbClr val="000000"/>
        </a:accent4>
        <a:accent5>
          <a:srgbClr val="B6C3E1"/>
        </a:accent5>
        <a:accent6>
          <a:srgbClr val="A65379"/>
        </a:accent6>
        <a:hlink>
          <a:srgbClr val="5DB648"/>
        </a:hlink>
        <a:folHlink>
          <a:srgbClr val="C2A29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583TGp_business_light_ani</Template>
  <TotalTime>1783</TotalTime>
  <Words>1330</Words>
  <Application>Microsoft Macintosh PowerPoint</Application>
  <PresentationFormat>Экран (4:3)</PresentationFormat>
  <Paragraphs>246</Paragraphs>
  <Slides>35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48" baseType="lpstr">
      <vt:lpstr>Arial Black</vt:lpstr>
      <vt:lpstr>Calibri</vt:lpstr>
      <vt:lpstr>Calibri Light</vt:lpstr>
      <vt:lpstr>Garamond</vt:lpstr>
      <vt:lpstr>Mongolian Baiti</vt:lpstr>
      <vt:lpstr>Tahoma</vt:lpstr>
      <vt:lpstr>Times New Roman</vt:lpstr>
      <vt:lpstr>Verdana</vt:lpstr>
      <vt:lpstr>Wingdings</vt:lpstr>
      <vt:lpstr>Arial</vt:lpstr>
      <vt:lpstr>Default Design</vt:lpstr>
      <vt:lpstr>Специальное оформление</vt:lpstr>
      <vt:lpstr>1_Специальное оформление</vt:lpstr>
      <vt:lpstr>Непрерывное медицинское образование средних медицинских работников.  Современный подход в РФ Филимонова Т.В., инструктор-методист  Учебного центра для медицинских работников- Медицинского симуляционного центра Боткинской больницы 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Guild Design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Татьяна Филимонова</dc:creator>
  <cp:lastModifiedBy>Филимонова Татьяна</cp:lastModifiedBy>
  <cp:revision>166</cp:revision>
  <dcterms:created xsi:type="dcterms:W3CDTF">2016-12-03T10:05:51Z</dcterms:created>
  <dcterms:modified xsi:type="dcterms:W3CDTF">2017-10-29T00:43:57Z</dcterms:modified>
</cp:coreProperties>
</file>