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289" r:id="rId8"/>
    <p:sldId id="290" r:id="rId9"/>
    <p:sldId id="291" r:id="rId10"/>
    <p:sldId id="292" r:id="rId11"/>
    <p:sldId id="294" r:id="rId12"/>
    <p:sldId id="295" r:id="rId13"/>
    <p:sldId id="296" r:id="rId14"/>
    <p:sldId id="307" r:id="rId15"/>
    <p:sldId id="303" r:id="rId16"/>
    <p:sldId id="304" r:id="rId17"/>
    <p:sldId id="297" r:id="rId18"/>
    <p:sldId id="300" r:id="rId19"/>
    <p:sldId id="305" r:id="rId20"/>
    <p:sldId id="306" r:id="rId21"/>
    <p:sldId id="301" r:id="rId22"/>
    <p:sldId id="28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B050"/>
    <a:srgbClr val="FF9966"/>
    <a:srgbClr val="FFFF99"/>
    <a:srgbClr val="99FF99"/>
    <a:srgbClr val="FF0000"/>
    <a:srgbClr val="00B0F0"/>
    <a:srgbClr val="3399FF"/>
    <a:srgbClr val="0033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427418-1BB6-45A8-8701-572DED7A0D0C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3834BBA-E1F3-41CD-9F1E-C92CDE76FBD8}">
      <dgm:prSet phldrT="[Текст]"/>
      <dgm:spPr/>
      <dgm:t>
        <a:bodyPr/>
        <a:lstStyle/>
        <a:p>
          <a:r>
            <a:rPr lang="ru-RU" dirty="0" smtClean="0"/>
            <a:t>2003</a:t>
          </a:r>
          <a:endParaRPr lang="ru-RU" dirty="0"/>
        </a:p>
      </dgm:t>
    </dgm:pt>
    <dgm:pt modelId="{BC1DCAFF-B019-4BD3-914E-D53A0124A5E5}" type="parTrans" cxnId="{BC321719-A416-4277-BFC4-D457F5AE40E5}">
      <dgm:prSet/>
      <dgm:spPr/>
      <dgm:t>
        <a:bodyPr/>
        <a:lstStyle/>
        <a:p>
          <a:endParaRPr lang="ru-RU"/>
        </a:p>
      </dgm:t>
    </dgm:pt>
    <dgm:pt modelId="{444F3CC9-7464-4219-80D9-A4730A188209}" type="sibTrans" cxnId="{BC321719-A416-4277-BFC4-D457F5AE40E5}">
      <dgm:prSet/>
      <dgm:spPr/>
      <dgm:t>
        <a:bodyPr/>
        <a:lstStyle/>
        <a:p>
          <a:endParaRPr lang="ru-RU"/>
        </a:p>
      </dgm:t>
    </dgm:pt>
    <dgm:pt modelId="{41D5823E-81DD-4C20-9DF9-A3E121DBB250}">
      <dgm:prSet phldrT="[Текст]" custT="1"/>
      <dgm:spPr/>
      <dgm:t>
        <a:bodyPr/>
        <a:lstStyle/>
        <a:p>
          <a:r>
            <a:rPr lang="ru-RU" sz="1800" dirty="0" smtClean="0"/>
            <a:t>Введен университетский уровень подготовки для медицинских сестер и акушерок</a:t>
          </a:r>
          <a:endParaRPr lang="ru-RU" sz="1800" dirty="0"/>
        </a:p>
      </dgm:t>
    </dgm:pt>
    <dgm:pt modelId="{A9A42269-7331-41D6-9378-1652FC06574D}" type="parTrans" cxnId="{F05DE003-BDF2-4A42-A44E-0423A525F4DC}">
      <dgm:prSet/>
      <dgm:spPr/>
      <dgm:t>
        <a:bodyPr/>
        <a:lstStyle/>
        <a:p>
          <a:endParaRPr lang="ru-RU"/>
        </a:p>
      </dgm:t>
    </dgm:pt>
    <dgm:pt modelId="{04EDD70E-52B4-4750-BADB-5C588942B5E9}" type="sibTrans" cxnId="{F05DE003-BDF2-4A42-A44E-0423A525F4DC}">
      <dgm:prSet/>
      <dgm:spPr/>
      <dgm:t>
        <a:bodyPr/>
        <a:lstStyle/>
        <a:p>
          <a:endParaRPr lang="ru-RU"/>
        </a:p>
      </dgm:t>
    </dgm:pt>
    <dgm:pt modelId="{5A814471-EAE8-42BD-95A6-04DB7B38C238}">
      <dgm:prSet phldrT="[Текст]"/>
      <dgm:spPr/>
      <dgm:t>
        <a:bodyPr/>
        <a:lstStyle/>
        <a:p>
          <a:r>
            <a:rPr lang="ru-RU" dirty="0" smtClean="0"/>
            <a:t>2012</a:t>
          </a:r>
          <a:endParaRPr lang="ru-RU" dirty="0"/>
        </a:p>
      </dgm:t>
    </dgm:pt>
    <dgm:pt modelId="{113277A9-78A9-44C4-97E2-0CBFA621F8D7}" type="parTrans" cxnId="{69E5458F-C9A8-45A0-80FF-9B6C3AC00D24}">
      <dgm:prSet/>
      <dgm:spPr/>
      <dgm:t>
        <a:bodyPr/>
        <a:lstStyle/>
        <a:p>
          <a:endParaRPr lang="ru-RU"/>
        </a:p>
      </dgm:t>
    </dgm:pt>
    <dgm:pt modelId="{668211DB-B96B-4B89-B031-5D69A7886EAB}" type="sibTrans" cxnId="{69E5458F-C9A8-45A0-80FF-9B6C3AC00D24}">
      <dgm:prSet/>
      <dgm:spPr/>
      <dgm:t>
        <a:bodyPr/>
        <a:lstStyle/>
        <a:p>
          <a:endParaRPr lang="ru-RU"/>
        </a:p>
      </dgm:t>
    </dgm:pt>
    <dgm:pt modelId="{CA20B33B-8299-40F5-82EB-466C45E1D041}">
      <dgm:prSet phldrT="[Текст]" custT="1"/>
      <dgm:spPr/>
      <dgm:t>
        <a:bodyPr/>
        <a:lstStyle/>
        <a:p>
          <a:r>
            <a:rPr lang="ru-RU" sz="1600" dirty="0" smtClean="0"/>
            <a:t>Установлены принципы кадрового обеспечения терапевтических и хирургических отделений для взрослых </a:t>
          </a:r>
          <a:endParaRPr lang="ru-RU" sz="1600" dirty="0"/>
        </a:p>
      </dgm:t>
    </dgm:pt>
    <dgm:pt modelId="{413A01BF-8E87-4E85-8736-DC496926D3ED}" type="parTrans" cxnId="{60E44095-91A4-469A-84AC-5966FE4F56EF}">
      <dgm:prSet/>
      <dgm:spPr/>
      <dgm:t>
        <a:bodyPr/>
        <a:lstStyle/>
        <a:p>
          <a:endParaRPr lang="ru-RU"/>
        </a:p>
      </dgm:t>
    </dgm:pt>
    <dgm:pt modelId="{A604AA40-D9F2-42F8-98B5-2620067E09F9}" type="sibTrans" cxnId="{60E44095-91A4-469A-84AC-5966FE4F56EF}">
      <dgm:prSet/>
      <dgm:spPr/>
      <dgm:t>
        <a:bodyPr/>
        <a:lstStyle/>
        <a:p>
          <a:endParaRPr lang="ru-RU"/>
        </a:p>
      </dgm:t>
    </dgm:pt>
    <dgm:pt modelId="{20DC574D-2456-4E9A-8A25-456D12C5DBFC}">
      <dgm:prSet phldrT="[Текст]"/>
      <dgm:spPr/>
      <dgm:t>
        <a:bodyPr/>
        <a:lstStyle/>
        <a:p>
          <a:r>
            <a:rPr lang="ru-RU" dirty="0" smtClean="0"/>
            <a:t>2013</a:t>
          </a:r>
          <a:endParaRPr lang="ru-RU" dirty="0"/>
        </a:p>
      </dgm:t>
    </dgm:pt>
    <dgm:pt modelId="{CA00253D-6DA8-4204-85B3-5ED9CDEB8A36}" type="parTrans" cxnId="{E3F390E9-944B-44F4-8819-B5899F3DF8D6}">
      <dgm:prSet/>
      <dgm:spPr/>
      <dgm:t>
        <a:bodyPr/>
        <a:lstStyle/>
        <a:p>
          <a:endParaRPr lang="ru-RU"/>
        </a:p>
      </dgm:t>
    </dgm:pt>
    <dgm:pt modelId="{08A7A302-0FF8-4C25-9B61-6FEF55FBB2E8}" type="sibTrans" cxnId="{E3F390E9-944B-44F4-8819-B5899F3DF8D6}">
      <dgm:prSet/>
      <dgm:spPr/>
      <dgm:t>
        <a:bodyPr/>
        <a:lstStyle/>
        <a:p>
          <a:endParaRPr lang="ru-RU"/>
        </a:p>
      </dgm:t>
    </dgm:pt>
    <dgm:pt modelId="{CD701120-E4C7-4F94-8DEF-C19DD61DDE97}">
      <dgm:prSet phldrT="[Текст]" custT="1"/>
      <dgm:spPr/>
      <dgm:t>
        <a:bodyPr/>
        <a:lstStyle/>
        <a:p>
          <a:r>
            <a:rPr lang="ru-RU" sz="1600" dirty="0" smtClean="0"/>
            <a:t>Правительством Уэльса выделено 10 млн. фунтов регулярного финансирования для дополнительных сестринских должностей</a:t>
          </a:r>
          <a:endParaRPr lang="ru-RU" sz="1600" dirty="0"/>
        </a:p>
      </dgm:t>
    </dgm:pt>
    <dgm:pt modelId="{F99448BA-D045-4238-AA15-35AE43AED2CD}" type="parTrans" cxnId="{0E318114-E58D-4FDA-AFF8-838C3CC43493}">
      <dgm:prSet/>
      <dgm:spPr/>
      <dgm:t>
        <a:bodyPr/>
        <a:lstStyle/>
        <a:p>
          <a:endParaRPr lang="ru-RU"/>
        </a:p>
      </dgm:t>
    </dgm:pt>
    <dgm:pt modelId="{E6C048FE-F152-4BD2-8344-DBFF0D9EE316}" type="sibTrans" cxnId="{0E318114-E58D-4FDA-AFF8-838C3CC43493}">
      <dgm:prSet/>
      <dgm:spPr/>
      <dgm:t>
        <a:bodyPr/>
        <a:lstStyle/>
        <a:p>
          <a:endParaRPr lang="ru-RU"/>
        </a:p>
      </dgm:t>
    </dgm:pt>
    <dgm:pt modelId="{3768B223-17A3-4751-9E00-68EC7970E159}">
      <dgm:prSet/>
      <dgm:spPr/>
      <dgm:t>
        <a:bodyPr/>
        <a:lstStyle/>
        <a:p>
          <a:r>
            <a:rPr lang="ru-RU" dirty="0" smtClean="0"/>
            <a:t>2014</a:t>
          </a:r>
          <a:endParaRPr lang="ru-RU" dirty="0"/>
        </a:p>
      </dgm:t>
    </dgm:pt>
    <dgm:pt modelId="{62FAF4E1-6E5C-403B-9AB1-C730E0CF252A}" type="parTrans" cxnId="{6B464C20-5C82-4BBA-9707-62E3059A599D}">
      <dgm:prSet/>
      <dgm:spPr/>
      <dgm:t>
        <a:bodyPr/>
        <a:lstStyle/>
        <a:p>
          <a:endParaRPr lang="ru-RU"/>
        </a:p>
      </dgm:t>
    </dgm:pt>
    <dgm:pt modelId="{8601460D-C721-4F3A-90BA-23612B8432B5}" type="sibTrans" cxnId="{6B464C20-5C82-4BBA-9707-62E3059A599D}">
      <dgm:prSet/>
      <dgm:spPr/>
      <dgm:t>
        <a:bodyPr/>
        <a:lstStyle/>
        <a:p>
          <a:endParaRPr lang="ru-RU"/>
        </a:p>
      </dgm:t>
    </dgm:pt>
    <dgm:pt modelId="{C7C68A2F-9C28-41DB-BA46-1F3BDEBCB45F}">
      <dgm:prSet/>
      <dgm:spPr/>
      <dgm:t>
        <a:bodyPr/>
        <a:lstStyle/>
        <a:p>
          <a:r>
            <a:rPr lang="ru-RU" dirty="0" smtClean="0"/>
            <a:t>2016</a:t>
          </a:r>
          <a:endParaRPr lang="ru-RU" dirty="0"/>
        </a:p>
      </dgm:t>
    </dgm:pt>
    <dgm:pt modelId="{185FA173-B8F8-4364-95D2-815F48C76703}" type="parTrans" cxnId="{2EE875CD-7768-4D79-B7DB-EFDC8833C134}">
      <dgm:prSet/>
      <dgm:spPr/>
      <dgm:t>
        <a:bodyPr/>
        <a:lstStyle/>
        <a:p>
          <a:endParaRPr lang="ru-RU"/>
        </a:p>
      </dgm:t>
    </dgm:pt>
    <dgm:pt modelId="{AA74B2E6-369B-4064-804F-91BC6C306608}" type="sibTrans" cxnId="{2EE875CD-7768-4D79-B7DB-EFDC8833C134}">
      <dgm:prSet/>
      <dgm:spPr/>
      <dgm:t>
        <a:bodyPr/>
        <a:lstStyle/>
        <a:p>
          <a:endParaRPr lang="ru-RU"/>
        </a:p>
      </dgm:t>
    </dgm:pt>
    <dgm:pt modelId="{D39F5454-848D-4232-92C3-2140A80A2FE0}">
      <dgm:prSet custT="1"/>
      <dgm:spPr/>
      <dgm:t>
        <a:bodyPr/>
        <a:lstStyle/>
        <a:p>
          <a:r>
            <a:rPr lang="ru-RU" sz="1600" dirty="0" smtClean="0"/>
            <a:t>разработка инструмента планирования кадров/нагрузки медсестер в других клинических отделениях</a:t>
          </a:r>
          <a:endParaRPr lang="ru-RU" sz="1600" dirty="0"/>
        </a:p>
      </dgm:t>
    </dgm:pt>
    <dgm:pt modelId="{ED2AF493-B6E2-4168-9BFC-CE69F8E153CB}" type="parTrans" cxnId="{981CAAB5-8248-42ED-8862-8220A4DE8B92}">
      <dgm:prSet/>
      <dgm:spPr/>
      <dgm:t>
        <a:bodyPr/>
        <a:lstStyle/>
        <a:p>
          <a:endParaRPr lang="ru-RU"/>
        </a:p>
      </dgm:t>
    </dgm:pt>
    <dgm:pt modelId="{C999A8D4-E04C-4A7F-8D09-88B71AE412EC}" type="sibTrans" cxnId="{981CAAB5-8248-42ED-8862-8220A4DE8B92}">
      <dgm:prSet/>
      <dgm:spPr/>
      <dgm:t>
        <a:bodyPr/>
        <a:lstStyle/>
        <a:p>
          <a:endParaRPr lang="ru-RU"/>
        </a:p>
      </dgm:t>
    </dgm:pt>
    <dgm:pt modelId="{EEF6B821-152E-4A63-9C50-D15ED615F9C7}">
      <dgm:prSet custT="1"/>
      <dgm:spPr/>
      <dgm:t>
        <a:bodyPr/>
        <a:lstStyle/>
        <a:p>
          <a:endParaRPr lang="ru-RU" sz="1600"/>
        </a:p>
      </dgm:t>
    </dgm:pt>
    <dgm:pt modelId="{EEEDAB9E-3198-48CE-88DD-A1F79B1CCEFC}" type="parTrans" cxnId="{6552AD2E-CFAE-4CE1-9EA4-8E7C1E97B248}">
      <dgm:prSet/>
      <dgm:spPr/>
      <dgm:t>
        <a:bodyPr/>
        <a:lstStyle/>
        <a:p>
          <a:endParaRPr lang="ru-RU"/>
        </a:p>
      </dgm:t>
    </dgm:pt>
    <dgm:pt modelId="{AA0A5FEB-FFA1-4BC6-AA55-98A14919BF3B}" type="sibTrans" cxnId="{6552AD2E-CFAE-4CE1-9EA4-8E7C1E97B248}">
      <dgm:prSet/>
      <dgm:spPr/>
      <dgm:t>
        <a:bodyPr/>
        <a:lstStyle/>
        <a:p>
          <a:endParaRPr lang="ru-RU"/>
        </a:p>
      </dgm:t>
    </dgm:pt>
    <dgm:pt modelId="{B7494988-0A0A-4767-8C54-363D9C28A749}">
      <dgm:prSet custT="1"/>
      <dgm:spPr/>
      <dgm:t>
        <a:bodyPr/>
        <a:lstStyle/>
        <a:p>
          <a:r>
            <a:rPr lang="ru-RU" sz="1800" dirty="0" smtClean="0"/>
            <a:t>принят Закон об уровнях кадрового обеспечения сестринским персоналом</a:t>
          </a:r>
          <a:endParaRPr lang="ru-RU" sz="1800" dirty="0"/>
        </a:p>
      </dgm:t>
    </dgm:pt>
    <dgm:pt modelId="{04353A2C-974F-4ED3-A75A-020D43B624E0}" type="parTrans" cxnId="{764932DC-5928-4DDD-B1D7-5EDB0BE16324}">
      <dgm:prSet/>
      <dgm:spPr/>
      <dgm:t>
        <a:bodyPr/>
        <a:lstStyle/>
        <a:p>
          <a:endParaRPr lang="ru-RU"/>
        </a:p>
      </dgm:t>
    </dgm:pt>
    <dgm:pt modelId="{064C576F-0928-4DCC-A0C1-D2399D3021DD}" type="sibTrans" cxnId="{764932DC-5928-4DDD-B1D7-5EDB0BE16324}">
      <dgm:prSet/>
      <dgm:spPr/>
      <dgm:t>
        <a:bodyPr/>
        <a:lstStyle/>
        <a:p>
          <a:endParaRPr lang="ru-RU"/>
        </a:p>
      </dgm:t>
    </dgm:pt>
    <dgm:pt modelId="{387A689B-8225-4319-BCA2-2D32344F32C2}">
      <dgm:prSet custT="1"/>
      <dgm:spPr/>
      <dgm:t>
        <a:bodyPr/>
        <a:lstStyle/>
        <a:p>
          <a:endParaRPr lang="ru-RU" sz="1800"/>
        </a:p>
      </dgm:t>
    </dgm:pt>
    <dgm:pt modelId="{4B074CC8-ADC7-4135-85F3-9304F1D78AA0}" type="parTrans" cxnId="{4D15EFA3-ABAE-4BD6-BAFE-2C5C4BDA731D}">
      <dgm:prSet/>
      <dgm:spPr/>
      <dgm:t>
        <a:bodyPr/>
        <a:lstStyle/>
        <a:p>
          <a:endParaRPr lang="ru-RU"/>
        </a:p>
      </dgm:t>
    </dgm:pt>
    <dgm:pt modelId="{FBE1A211-B36C-4FC8-B0EA-2EF299A1FB07}" type="sibTrans" cxnId="{4D15EFA3-ABAE-4BD6-BAFE-2C5C4BDA731D}">
      <dgm:prSet/>
      <dgm:spPr/>
      <dgm:t>
        <a:bodyPr/>
        <a:lstStyle/>
        <a:p>
          <a:endParaRPr lang="ru-RU"/>
        </a:p>
      </dgm:t>
    </dgm:pt>
    <dgm:pt modelId="{691185BA-DE0A-4526-BCAA-4B9B88D1B1FC}">
      <dgm:prSet custT="1"/>
      <dgm:spPr/>
      <dgm:t>
        <a:bodyPr/>
        <a:lstStyle/>
        <a:p>
          <a:endParaRPr lang="ru-RU" sz="1600"/>
        </a:p>
      </dgm:t>
    </dgm:pt>
    <dgm:pt modelId="{5ADB88E1-177A-40C2-98A4-6BCF2092651A}" type="parTrans" cxnId="{68FC16D8-CEBB-4593-8B31-C254227755AC}">
      <dgm:prSet/>
      <dgm:spPr/>
      <dgm:t>
        <a:bodyPr/>
        <a:lstStyle/>
        <a:p>
          <a:endParaRPr lang="ru-RU"/>
        </a:p>
      </dgm:t>
    </dgm:pt>
    <dgm:pt modelId="{C87A45D3-56AB-46AD-9812-B901758154E6}" type="sibTrans" cxnId="{68FC16D8-CEBB-4593-8B31-C254227755AC}">
      <dgm:prSet/>
      <dgm:spPr/>
      <dgm:t>
        <a:bodyPr/>
        <a:lstStyle/>
        <a:p>
          <a:endParaRPr lang="ru-RU"/>
        </a:p>
      </dgm:t>
    </dgm:pt>
    <dgm:pt modelId="{2AF71E49-2431-4502-9401-A685572B35CB}">
      <dgm:prSet custT="1"/>
      <dgm:spPr/>
      <dgm:t>
        <a:bodyPr/>
        <a:lstStyle/>
        <a:p>
          <a:endParaRPr lang="ru-RU" sz="1800"/>
        </a:p>
      </dgm:t>
    </dgm:pt>
    <dgm:pt modelId="{AAA55ED3-92E1-4D1D-9C6B-BAFBA3B82353}" type="parTrans" cxnId="{B3EB7DE8-F8AC-4E7A-ABE6-4A800E469AAA}">
      <dgm:prSet/>
      <dgm:spPr/>
      <dgm:t>
        <a:bodyPr/>
        <a:lstStyle/>
        <a:p>
          <a:endParaRPr lang="ru-RU"/>
        </a:p>
      </dgm:t>
    </dgm:pt>
    <dgm:pt modelId="{226D0F46-6880-43BB-8F81-932B7A4296A7}" type="sibTrans" cxnId="{B3EB7DE8-F8AC-4E7A-ABE6-4A800E469AAA}">
      <dgm:prSet/>
      <dgm:spPr/>
      <dgm:t>
        <a:bodyPr/>
        <a:lstStyle/>
        <a:p>
          <a:endParaRPr lang="ru-RU"/>
        </a:p>
      </dgm:t>
    </dgm:pt>
    <dgm:pt modelId="{0D9C343D-6BEA-4CF8-834C-6590390A8CD0}" type="pres">
      <dgm:prSet presAssocID="{76427418-1BB6-45A8-8701-572DED7A0D0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CE1A49-A520-4A4E-B79C-9E87DE1FF132}" type="pres">
      <dgm:prSet presAssocID="{13834BBA-E1F3-41CD-9F1E-C92CDE76FBD8}" presName="composite" presStyleCnt="0"/>
      <dgm:spPr/>
    </dgm:pt>
    <dgm:pt modelId="{5F57229F-9BE1-44E6-A5D6-933245409ACC}" type="pres">
      <dgm:prSet presAssocID="{13834BBA-E1F3-41CD-9F1E-C92CDE76FBD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F9453-E809-4629-9AEE-381F04DE5339}" type="pres">
      <dgm:prSet presAssocID="{13834BBA-E1F3-41CD-9F1E-C92CDE76FBD8}" presName="descendantText" presStyleLbl="alignAcc1" presStyleIdx="0" presStyleCnt="5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1574E-82E7-4675-8772-3F6CD49414E4}" type="pres">
      <dgm:prSet presAssocID="{444F3CC9-7464-4219-80D9-A4730A188209}" presName="sp" presStyleCnt="0"/>
      <dgm:spPr/>
    </dgm:pt>
    <dgm:pt modelId="{20B8BAA6-1935-4281-BD02-9412388646D5}" type="pres">
      <dgm:prSet presAssocID="{5A814471-EAE8-42BD-95A6-04DB7B38C238}" presName="composite" presStyleCnt="0"/>
      <dgm:spPr/>
    </dgm:pt>
    <dgm:pt modelId="{E5CEC4CE-7BC1-4732-9D2D-D725998DAB01}" type="pres">
      <dgm:prSet presAssocID="{5A814471-EAE8-42BD-95A6-04DB7B38C23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401C45-3060-4357-85BA-13993F4A0982}" type="pres">
      <dgm:prSet presAssocID="{5A814471-EAE8-42BD-95A6-04DB7B38C23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CBC725-66A7-41B8-8EA6-33ADCB1E0804}" type="pres">
      <dgm:prSet presAssocID="{668211DB-B96B-4B89-B031-5D69A7886EAB}" presName="sp" presStyleCnt="0"/>
      <dgm:spPr/>
    </dgm:pt>
    <dgm:pt modelId="{BBCDC06E-7340-41ED-9119-20B5D37EC4FB}" type="pres">
      <dgm:prSet presAssocID="{20DC574D-2456-4E9A-8A25-456D12C5DBFC}" presName="composite" presStyleCnt="0"/>
      <dgm:spPr/>
    </dgm:pt>
    <dgm:pt modelId="{40674C8A-F4EE-43FB-B7C8-8FDC1AB4379A}" type="pres">
      <dgm:prSet presAssocID="{20DC574D-2456-4E9A-8A25-456D12C5DBF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E08AD0-695D-49BE-817A-32E7DBC3AD12}" type="pres">
      <dgm:prSet presAssocID="{20DC574D-2456-4E9A-8A25-456D12C5DBF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9A723-56E6-43A9-BFC8-A437FE284842}" type="pres">
      <dgm:prSet presAssocID="{08A7A302-0FF8-4C25-9B61-6FEF55FBB2E8}" presName="sp" presStyleCnt="0"/>
      <dgm:spPr/>
    </dgm:pt>
    <dgm:pt modelId="{25B99122-06A3-4FD2-9DA5-E702159E8667}" type="pres">
      <dgm:prSet presAssocID="{3768B223-17A3-4751-9E00-68EC7970E159}" presName="composite" presStyleCnt="0"/>
      <dgm:spPr/>
    </dgm:pt>
    <dgm:pt modelId="{490ACD10-1832-48AD-BCCE-293241C8F761}" type="pres">
      <dgm:prSet presAssocID="{3768B223-17A3-4751-9E00-68EC7970E159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31ECA8-D867-41E2-A954-8A1469C89CFA}" type="pres">
      <dgm:prSet presAssocID="{3768B223-17A3-4751-9E00-68EC7970E159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EDA69-2260-48B1-9C6E-4005D9A9B0FD}" type="pres">
      <dgm:prSet presAssocID="{8601460D-C721-4F3A-90BA-23612B8432B5}" presName="sp" presStyleCnt="0"/>
      <dgm:spPr/>
    </dgm:pt>
    <dgm:pt modelId="{96385D8D-930E-43F9-AA9F-D8AB1D6AF58E}" type="pres">
      <dgm:prSet presAssocID="{C7C68A2F-9C28-41DB-BA46-1F3BDEBCB45F}" presName="composite" presStyleCnt="0"/>
      <dgm:spPr/>
    </dgm:pt>
    <dgm:pt modelId="{57C61982-9A47-4FF2-8DB2-2E6D9BD3B7E3}" type="pres">
      <dgm:prSet presAssocID="{C7C68A2F-9C28-41DB-BA46-1F3BDEBCB45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004ADC-6830-4E82-8F7D-BE660CD1242F}" type="pres">
      <dgm:prSet presAssocID="{C7C68A2F-9C28-41DB-BA46-1F3BDEBCB45F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BD4984-BDFC-420F-9FA4-3D8D3204EC63}" type="presOf" srcId="{C7C68A2F-9C28-41DB-BA46-1F3BDEBCB45F}" destId="{57C61982-9A47-4FF2-8DB2-2E6D9BD3B7E3}" srcOrd="0" destOrd="0" presId="urn:microsoft.com/office/officeart/2005/8/layout/chevron2"/>
    <dgm:cxn modelId="{B3EB7DE8-F8AC-4E7A-ABE6-4A800E469AAA}" srcId="{C7C68A2F-9C28-41DB-BA46-1F3BDEBCB45F}" destId="{2AF71E49-2431-4502-9401-A685572B35CB}" srcOrd="0" destOrd="0" parTransId="{AAA55ED3-92E1-4D1D-9C6B-BAFBA3B82353}" sibTransId="{226D0F46-6880-43BB-8F81-932B7A4296A7}"/>
    <dgm:cxn modelId="{EBF33961-50F4-4950-851E-81988D2A21FD}" type="presOf" srcId="{5A814471-EAE8-42BD-95A6-04DB7B38C238}" destId="{E5CEC4CE-7BC1-4732-9D2D-D725998DAB01}" srcOrd="0" destOrd="0" presId="urn:microsoft.com/office/officeart/2005/8/layout/chevron2"/>
    <dgm:cxn modelId="{2EE875CD-7768-4D79-B7DB-EFDC8833C134}" srcId="{76427418-1BB6-45A8-8701-572DED7A0D0C}" destId="{C7C68A2F-9C28-41DB-BA46-1F3BDEBCB45F}" srcOrd="4" destOrd="0" parTransId="{185FA173-B8F8-4364-95D2-815F48C76703}" sibTransId="{AA74B2E6-369B-4064-804F-91BC6C306608}"/>
    <dgm:cxn modelId="{E3F390E9-944B-44F4-8819-B5899F3DF8D6}" srcId="{76427418-1BB6-45A8-8701-572DED7A0D0C}" destId="{20DC574D-2456-4E9A-8A25-456D12C5DBFC}" srcOrd="2" destOrd="0" parTransId="{CA00253D-6DA8-4204-85B3-5ED9CDEB8A36}" sibTransId="{08A7A302-0FF8-4C25-9B61-6FEF55FBB2E8}"/>
    <dgm:cxn modelId="{ACFE6463-428D-4D14-9758-F6CE9D6A1FB0}" type="presOf" srcId="{387A689B-8225-4319-BCA2-2D32344F32C2}" destId="{E4004ADC-6830-4E82-8F7D-BE660CD1242F}" srcOrd="0" destOrd="2" presId="urn:microsoft.com/office/officeart/2005/8/layout/chevron2"/>
    <dgm:cxn modelId="{6D693193-4E37-4AD5-B114-96678E0FCE8A}" type="presOf" srcId="{D39F5454-848D-4232-92C3-2140A80A2FE0}" destId="{2B31ECA8-D867-41E2-A954-8A1469C89CFA}" srcOrd="0" destOrd="1" presId="urn:microsoft.com/office/officeart/2005/8/layout/chevron2"/>
    <dgm:cxn modelId="{69E5458F-C9A8-45A0-80FF-9B6C3AC00D24}" srcId="{76427418-1BB6-45A8-8701-572DED7A0D0C}" destId="{5A814471-EAE8-42BD-95A6-04DB7B38C238}" srcOrd="1" destOrd="0" parTransId="{113277A9-78A9-44C4-97E2-0CBFA621F8D7}" sibTransId="{668211DB-B96B-4B89-B031-5D69A7886EAB}"/>
    <dgm:cxn modelId="{06EE7D30-7875-4C64-937D-99A86D84B5E4}" type="presOf" srcId="{2AF71E49-2431-4502-9401-A685572B35CB}" destId="{E4004ADC-6830-4E82-8F7D-BE660CD1242F}" srcOrd="0" destOrd="0" presId="urn:microsoft.com/office/officeart/2005/8/layout/chevron2"/>
    <dgm:cxn modelId="{B448B956-470D-4ECF-971B-D8C8115B1A93}" type="presOf" srcId="{CA20B33B-8299-40F5-82EB-466C45E1D041}" destId="{1A401C45-3060-4357-85BA-13993F4A0982}" srcOrd="0" destOrd="0" presId="urn:microsoft.com/office/officeart/2005/8/layout/chevron2"/>
    <dgm:cxn modelId="{A95B997F-731D-4389-AEE1-D1CA8EF0003F}" type="presOf" srcId="{13834BBA-E1F3-41CD-9F1E-C92CDE76FBD8}" destId="{5F57229F-9BE1-44E6-A5D6-933245409ACC}" srcOrd="0" destOrd="0" presId="urn:microsoft.com/office/officeart/2005/8/layout/chevron2"/>
    <dgm:cxn modelId="{6552AD2E-CFAE-4CE1-9EA4-8E7C1E97B248}" srcId="{3768B223-17A3-4751-9E00-68EC7970E159}" destId="{EEF6B821-152E-4A63-9C50-D15ED615F9C7}" srcOrd="2" destOrd="0" parTransId="{EEEDAB9E-3198-48CE-88DD-A1F79B1CCEFC}" sibTransId="{AA0A5FEB-FFA1-4BC6-AA55-98A14919BF3B}"/>
    <dgm:cxn modelId="{4F4020CE-3325-4A13-88E9-E89E99157705}" type="presOf" srcId="{20DC574D-2456-4E9A-8A25-456D12C5DBFC}" destId="{40674C8A-F4EE-43FB-B7C8-8FDC1AB4379A}" srcOrd="0" destOrd="0" presId="urn:microsoft.com/office/officeart/2005/8/layout/chevron2"/>
    <dgm:cxn modelId="{7FEBCCA7-6F83-422D-8151-6F7E187FAB26}" type="presOf" srcId="{3768B223-17A3-4751-9E00-68EC7970E159}" destId="{490ACD10-1832-48AD-BCCE-293241C8F761}" srcOrd="0" destOrd="0" presId="urn:microsoft.com/office/officeart/2005/8/layout/chevron2"/>
    <dgm:cxn modelId="{F0ADD675-50B5-424C-86D9-45E6F8D064D3}" type="presOf" srcId="{41D5823E-81DD-4C20-9DF9-A3E121DBB250}" destId="{FBFF9453-E809-4629-9AEE-381F04DE5339}" srcOrd="0" destOrd="0" presId="urn:microsoft.com/office/officeart/2005/8/layout/chevron2"/>
    <dgm:cxn modelId="{F05DE003-BDF2-4A42-A44E-0423A525F4DC}" srcId="{13834BBA-E1F3-41CD-9F1E-C92CDE76FBD8}" destId="{41D5823E-81DD-4C20-9DF9-A3E121DBB250}" srcOrd="0" destOrd="0" parTransId="{A9A42269-7331-41D6-9378-1652FC06574D}" sibTransId="{04EDD70E-52B4-4750-BADB-5C588942B5E9}"/>
    <dgm:cxn modelId="{63331BF4-F31E-4C64-B2D5-ED73E7C70611}" type="presOf" srcId="{691185BA-DE0A-4526-BCAA-4B9B88D1B1FC}" destId="{2B31ECA8-D867-41E2-A954-8A1469C89CFA}" srcOrd="0" destOrd="0" presId="urn:microsoft.com/office/officeart/2005/8/layout/chevron2"/>
    <dgm:cxn modelId="{471B28AE-A473-4580-81CD-3A38CE90E870}" type="presOf" srcId="{76427418-1BB6-45A8-8701-572DED7A0D0C}" destId="{0D9C343D-6BEA-4CF8-834C-6590390A8CD0}" srcOrd="0" destOrd="0" presId="urn:microsoft.com/office/officeart/2005/8/layout/chevron2"/>
    <dgm:cxn modelId="{4D15EFA3-ABAE-4BD6-BAFE-2C5C4BDA731D}" srcId="{C7C68A2F-9C28-41DB-BA46-1F3BDEBCB45F}" destId="{387A689B-8225-4319-BCA2-2D32344F32C2}" srcOrd="2" destOrd="0" parTransId="{4B074CC8-ADC7-4135-85F3-9304F1D78AA0}" sibTransId="{FBE1A211-B36C-4FC8-B0EA-2EF299A1FB07}"/>
    <dgm:cxn modelId="{6B464C20-5C82-4BBA-9707-62E3059A599D}" srcId="{76427418-1BB6-45A8-8701-572DED7A0D0C}" destId="{3768B223-17A3-4751-9E00-68EC7970E159}" srcOrd="3" destOrd="0" parTransId="{62FAF4E1-6E5C-403B-9AB1-C730E0CF252A}" sibTransId="{8601460D-C721-4F3A-90BA-23612B8432B5}"/>
    <dgm:cxn modelId="{981CAAB5-8248-42ED-8862-8220A4DE8B92}" srcId="{3768B223-17A3-4751-9E00-68EC7970E159}" destId="{D39F5454-848D-4232-92C3-2140A80A2FE0}" srcOrd="1" destOrd="0" parTransId="{ED2AF493-B6E2-4168-9BFC-CE69F8E153CB}" sibTransId="{C999A8D4-E04C-4A7F-8D09-88B71AE412EC}"/>
    <dgm:cxn modelId="{764932DC-5928-4DDD-B1D7-5EDB0BE16324}" srcId="{C7C68A2F-9C28-41DB-BA46-1F3BDEBCB45F}" destId="{B7494988-0A0A-4767-8C54-363D9C28A749}" srcOrd="1" destOrd="0" parTransId="{04353A2C-974F-4ED3-A75A-020D43B624E0}" sibTransId="{064C576F-0928-4DCC-A0C1-D2399D3021DD}"/>
    <dgm:cxn modelId="{0E318114-E58D-4FDA-AFF8-838C3CC43493}" srcId="{20DC574D-2456-4E9A-8A25-456D12C5DBFC}" destId="{CD701120-E4C7-4F94-8DEF-C19DD61DDE97}" srcOrd="0" destOrd="0" parTransId="{F99448BA-D045-4238-AA15-35AE43AED2CD}" sibTransId="{E6C048FE-F152-4BD2-8344-DBFF0D9EE316}"/>
    <dgm:cxn modelId="{60E44095-91A4-469A-84AC-5966FE4F56EF}" srcId="{5A814471-EAE8-42BD-95A6-04DB7B38C238}" destId="{CA20B33B-8299-40F5-82EB-466C45E1D041}" srcOrd="0" destOrd="0" parTransId="{413A01BF-8E87-4E85-8736-DC496926D3ED}" sibTransId="{A604AA40-D9F2-42F8-98B5-2620067E09F9}"/>
    <dgm:cxn modelId="{B4DDD643-7EAE-4F78-94E2-71CC0EF104F2}" type="presOf" srcId="{CD701120-E4C7-4F94-8DEF-C19DD61DDE97}" destId="{E9E08AD0-695D-49BE-817A-32E7DBC3AD12}" srcOrd="0" destOrd="0" presId="urn:microsoft.com/office/officeart/2005/8/layout/chevron2"/>
    <dgm:cxn modelId="{E1AC0EF2-3B0A-4DDB-9F96-83B4768109AD}" type="presOf" srcId="{B7494988-0A0A-4767-8C54-363D9C28A749}" destId="{E4004ADC-6830-4E82-8F7D-BE660CD1242F}" srcOrd="0" destOrd="1" presId="urn:microsoft.com/office/officeart/2005/8/layout/chevron2"/>
    <dgm:cxn modelId="{BC258677-6A09-4C4A-9FA7-CA03FC7EB663}" type="presOf" srcId="{EEF6B821-152E-4A63-9C50-D15ED615F9C7}" destId="{2B31ECA8-D867-41E2-A954-8A1469C89CFA}" srcOrd="0" destOrd="2" presId="urn:microsoft.com/office/officeart/2005/8/layout/chevron2"/>
    <dgm:cxn modelId="{BC321719-A416-4277-BFC4-D457F5AE40E5}" srcId="{76427418-1BB6-45A8-8701-572DED7A0D0C}" destId="{13834BBA-E1F3-41CD-9F1E-C92CDE76FBD8}" srcOrd="0" destOrd="0" parTransId="{BC1DCAFF-B019-4BD3-914E-D53A0124A5E5}" sibTransId="{444F3CC9-7464-4219-80D9-A4730A188209}"/>
    <dgm:cxn modelId="{68FC16D8-CEBB-4593-8B31-C254227755AC}" srcId="{3768B223-17A3-4751-9E00-68EC7970E159}" destId="{691185BA-DE0A-4526-BCAA-4B9B88D1B1FC}" srcOrd="0" destOrd="0" parTransId="{5ADB88E1-177A-40C2-98A4-6BCF2092651A}" sibTransId="{C87A45D3-56AB-46AD-9812-B901758154E6}"/>
    <dgm:cxn modelId="{AE4EAA0D-02B9-489F-96EE-31CAF11789C0}" type="presParOf" srcId="{0D9C343D-6BEA-4CF8-834C-6590390A8CD0}" destId="{30CE1A49-A520-4A4E-B79C-9E87DE1FF132}" srcOrd="0" destOrd="0" presId="urn:microsoft.com/office/officeart/2005/8/layout/chevron2"/>
    <dgm:cxn modelId="{0EEEC410-8C17-4BBA-B0AF-F06C00BCA260}" type="presParOf" srcId="{30CE1A49-A520-4A4E-B79C-9E87DE1FF132}" destId="{5F57229F-9BE1-44E6-A5D6-933245409ACC}" srcOrd="0" destOrd="0" presId="urn:microsoft.com/office/officeart/2005/8/layout/chevron2"/>
    <dgm:cxn modelId="{37E00A3F-5177-42CF-A18D-3299DD51ABC6}" type="presParOf" srcId="{30CE1A49-A520-4A4E-B79C-9E87DE1FF132}" destId="{FBFF9453-E809-4629-9AEE-381F04DE5339}" srcOrd="1" destOrd="0" presId="urn:microsoft.com/office/officeart/2005/8/layout/chevron2"/>
    <dgm:cxn modelId="{7C7395A6-F4A2-4F6F-96A0-3C1141C5817A}" type="presParOf" srcId="{0D9C343D-6BEA-4CF8-834C-6590390A8CD0}" destId="{6891574E-82E7-4675-8772-3F6CD49414E4}" srcOrd="1" destOrd="0" presId="urn:microsoft.com/office/officeart/2005/8/layout/chevron2"/>
    <dgm:cxn modelId="{781CDC7D-120C-4D0E-8519-C29975D799B0}" type="presParOf" srcId="{0D9C343D-6BEA-4CF8-834C-6590390A8CD0}" destId="{20B8BAA6-1935-4281-BD02-9412388646D5}" srcOrd="2" destOrd="0" presId="urn:microsoft.com/office/officeart/2005/8/layout/chevron2"/>
    <dgm:cxn modelId="{9C6CB557-728E-4832-A86A-C0761309C8C4}" type="presParOf" srcId="{20B8BAA6-1935-4281-BD02-9412388646D5}" destId="{E5CEC4CE-7BC1-4732-9D2D-D725998DAB01}" srcOrd="0" destOrd="0" presId="urn:microsoft.com/office/officeart/2005/8/layout/chevron2"/>
    <dgm:cxn modelId="{F67535D0-BAEB-4FCB-BAEE-83C10D7DA555}" type="presParOf" srcId="{20B8BAA6-1935-4281-BD02-9412388646D5}" destId="{1A401C45-3060-4357-85BA-13993F4A0982}" srcOrd="1" destOrd="0" presId="urn:microsoft.com/office/officeart/2005/8/layout/chevron2"/>
    <dgm:cxn modelId="{39B39E7A-321E-4CE6-9BB3-C49BC4CC3F71}" type="presParOf" srcId="{0D9C343D-6BEA-4CF8-834C-6590390A8CD0}" destId="{D6CBC725-66A7-41B8-8EA6-33ADCB1E0804}" srcOrd="3" destOrd="0" presId="urn:microsoft.com/office/officeart/2005/8/layout/chevron2"/>
    <dgm:cxn modelId="{C21F981F-C39A-485A-9266-2F1A412B0B68}" type="presParOf" srcId="{0D9C343D-6BEA-4CF8-834C-6590390A8CD0}" destId="{BBCDC06E-7340-41ED-9119-20B5D37EC4FB}" srcOrd="4" destOrd="0" presId="urn:microsoft.com/office/officeart/2005/8/layout/chevron2"/>
    <dgm:cxn modelId="{511ABB09-CDCA-487D-ABC3-4DEA1B93D76C}" type="presParOf" srcId="{BBCDC06E-7340-41ED-9119-20B5D37EC4FB}" destId="{40674C8A-F4EE-43FB-B7C8-8FDC1AB4379A}" srcOrd="0" destOrd="0" presId="urn:microsoft.com/office/officeart/2005/8/layout/chevron2"/>
    <dgm:cxn modelId="{ED2E5180-0C8D-457B-A260-DDEBE94E63F7}" type="presParOf" srcId="{BBCDC06E-7340-41ED-9119-20B5D37EC4FB}" destId="{E9E08AD0-695D-49BE-817A-32E7DBC3AD12}" srcOrd="1" destOrd="0" presId="urn:microsoft.com/office/officeart/2005/8/layout/chevron2"/>
    <dgm:cxn modelId="{529C883D-6572-4BFF-BE1E-926D556A86C6}" type="presParOf" srcId="{0D9C343D-6BEA-4CF8-834C-6590390A8CD0}" destId="{DE49A723-56E6-43A9-BFC8-A437FE284842}" srcOrd="5" destOrd="0" presId="urn:microsoft.com/office/officeart/2005/8/layout/chevron2"/>
    <dgm:cxn modelId="{DDF79639-ED37-4D4A-8188-11E2A724B7E6}" type="presParOf" srcId="{0D9C343D-6BEA-4CF8-834C-6590390A8CD0}" destId="{25B99122-06A3-4FD2-9DA5-E702159E8667}" srcOrd="6" destOrd="0" presId="urn:microsoft.com/office/officeart/2005/8/layout/chevron2"/>
    <dgm:cxn modelId="{4962199F-5F8B-4B89-AA4C-F942EFDF20F8}" type="presParOf" srcId="{25B99122-06A3-4FD2-9DA5-E702159E8667}" destId="{490ACD10-1832-48AD-BCCE-293241C8F761}" srcOrd="0" destOrd="0" presId="urn:microsoft.com/office/officeart/2005/8/layout/chevron2"/>
    <dgm:cxn modelId="{0FB13BEE-E734-4362-B866-E03410488388}" type="presParOf" srcId="{25B99122-06A3-4FD2-9DA5-E702159E8667}" destId="{2B31ECA8-D867-41E2-A954-8A1469C89CFA}" srcOrd="1" destOrd="0" presId="urn:microsoft.com/office/officeart/2005/8/layout/chevron2"/>
    <dgm:cxn modelId="{F59E8D85-8757-4030-8517-56B3840E99EC}" type="presParOf" srcId="{0D9C343D-6BEA-4CF8-834C-6590390A8CD0}" destId="{2F0EDA69-2260-48B1-9C6E-4005D9A9B0FD}" srcOrd="7" destOrd="0" presId="urn:microsoft.com/office/officeart/2005/8/layout/chevron2"/>
    <dgm:cxn modelId="{56AB5132-7912-4B98-9617-FDDE54CB0CA3}" type="presParOf" srcId="{0D9C343D-6BEA-4CF8-834C-6590390A8CD0}" destId="{96385D8D-930E-43F9-AA9F-D8AB1D6AF58E}" srcOrd="8" destOrd="0" presId="urn:microsoft.com/office/officeart/2005/8/layout/chevron2"/>
    <dgm:cxn modelId="{75143DC4-C30B-4905-9F7F-0AC26CF1FA15}" type="presParOf" srcId="{96385D8D-930E-43F9-AA9F-D8AB1D6AF58E}" destId="{57C61982-9A47-4FF2-8DB2-2E6D9BD3B7E3}" srcOrd="0" destOrd="0" presId="urn:microsoft.com/office/officeart/2005/8/layout/chevron2"/>
    <dgm:cxn modelId="{DC851C65-A59C-4266-BE56-3939A251E2EF}" type="presParOf" srcId="{96385D8D-930E-43F9-AA9F-D8AB1D6AF58E}" destId="{E4004ADC-6830-4E82-8F7D-BE660CD124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0EA8F8-D283-40C8-8266-4416F6426617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</dgm:pt>
    <dgm:pt modelId="{D519C6A4-3B83-4424-A4CF-3CAF787DBF71}">
      <dgm:prSet phldrT="[Текст]"/>
      <dgm:spPr/>
      <dgm:t>
        <a:bodyPr/>
        <a:lstStyle/>
        <a:p>
          <a:r>
            <a:rPr lang="ru-RU" b="1" dirty="0" smtClean="0"/>
            <a:t>Система сортировки поступающих пациентов с использованием цветных браслетов</a:t>
          </a:r>
          <a:endParaRPr lang="ru-RU" b="1" dirty="0"/>
        </a:p>
      </dgm:t>
    </dgm:pt>
    <dgm:pt modelId="{E2A129B0-1FA5-4EA0-AA73-146C62194C94}" type="parTrans" cxnId="{BD4D8EB8-8AFA-4DAD-9626-91104EE67FB8}">
      <dgm:prSet/>
      <dgm:spPr/>
      <dgm:t>
        <a:bodyPr/>
        <a:lstStyle/>
        <a:p>
          <a:endParaRPr lang="ru-RU"/>
        </a:p>
      </dgm:t>
    </dgm:pt>
    <dgm:pt modelId="{4F29FA1E-7335-4254-962A-F2A194C5FD5D}" type="sibTrans" cxnId="{BD4D8EB8-8AFA-4DAD-9626-91104EE67FB8}">
      <dgm:prSet/>
      <dgm:spPr/>
      <dgm:t>
        <a:bodyPr/>
        <a:lstStyle/>
        <a:p>
          <a:endParaRPr lang="ru-RU"/>
        </a:p>
      </dgm:t>
    </dgm:pt>
    <dgm:pt modelId="{779784A0-C0DA-4DF1-9CE7-7C1773E69A66}" type="pres">
      <dgm:prSet presAssocID="{B00EA8F8-D283-40C8-8266-4416F6426617}" presName="linear" presStyleCnt="0">
        <dgm:presLayoutVars>
          <dgm:dir/>
          <dgm:resizeHandles val="exact"/>
        </dgm:presLayoutVars>
      </dgm:prSet>
      <dgm:spPr/>
    </dgm:pt>
    <dgm:pt modelId="{D9858E27-83C5-42D4-88E9-A736983D65FE}" type="pres">
      <dgm:prSet presAssocID="{D519C6A4-3B83-4424-A4CF-3CAF787DBF71}" presName="comp" presStyleCnt="0"/>
      <dgm:spPr/>
    </dgm:pt>
    <dgm:pt modelId="{EDAA8F6D-8907-4485-AD10-0E6E9422FF3B}" type="pres">
      <dgm:prSet presAssocID="{D519C6A4-3B83-4424-A4CF-3CAF787DBF71}" presName="box" presStyleLbl="node1" presStyleIdx="0" presStyleCnt="1" custLinFactNeighborX="-1311" custLinFactNeighborY="17487"/>
      <dgm:spPr/>
      <dgm:t>
        <a:bodyPr/>
        <a:lstStyle/>
        <a:p>
          <a:endParaRPr lang="ru-RU"/>
        </a:p>
      </dgm:t>
    </dgm:pt>
    <dgm:pt modelId="{DC631261-5695-49A4-BE02-50F041650365}" type="pres">
      <dgm:prSet presAssocID="{D519C6A4-3B83-4424-A4CF-3CAF787DBF71}" presName="img" presStyleLbl="fgImgPlace1" presStyleIdx="0" presStyleCnt="1" custScaleX="110196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likonovyj-braslet-promo-1-6691766.jpg"/>
        </a:ext>
      </dgm:extLst>
    </dgm:pt>
    <dgm:pt modelId="{5D5D87B6-68CA-4B3E-81D8-1ED85D315178}" type="pres">
      <dgm:prSet presAssocID="{D519C6A4-3B83-4424-A4CF-3CAF787DBF71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4D8EB8-8AFA-4DAD-9626-91104EE67FB8}" srcId="{B00EA8F8-D283-40C8-8266-4416F6426617}" destId="{D519C6A4-3B83-4424-A4CF-3CAF787DBF71}" srcOrd="0" destOrd="0" parTransId="{E2A129B0-1FA5-4EA0-AA73-146C62194C94}" sibTransId="{4F29FA1E-7335-4254-962A-F2A194C5FD5D}"/>
    <dgm:cxn modelId="{86600D0B-B23E-46F7-85A6-7EC9E625821A}" type="presOf" srcId="{D519C6A4-3B83-4424-A4CF-3CAF787DBF71}" destId="{EDAA8F6D-8907-4485-AD10-0E6E9422FF3B}" srcOrd="0" destOrd="0" presId="urn:microsoft.com/office/officeart/2005/8/layout/vList4"/>
    <dgm:cxn modelId="{08E5D89E-72B0-4851-82BA-A9B90F41109E}" type="presOf" srcId="{D519C6A4-3B83-4424-A4CF-3CAF787DBF71}" destId="{5D5D87B6-68CA-4B3E-81D8-1ED85D315178}" srcOrd="1" destOrd="0" presId="urn:microsoft.com/office/officeart/2005/8/layout/vList4"/>
    <dgm:cxn modelId="{B1CBCBBF-5D51-4BF3-B1CE-09DD7F819764}" type="presOf" srcId="{B00EA8F8-D283-40C8-8266-4416F6426617}" destId="{779784A0-C0DA-4DF1-9CE7-7C1773E69A66}" srcOrd="0" destOrd="0" presId="urn:microsoft.com/office/officeart/2005/8/layout/vList4"/>
    <dgm:cxn modelId="{C1C6503A-BB08-47D8-9BF8-497EA8FE422B}" type="presParOf" srcId="{779784A0-C0DA-4DF1-9CE7-7C1773E69A66}" destId="{D9858E27-83C5-42D4-88E9-A736983D65FE}" srcOrd="0" destOrd="0" presId="urn:microsoft.com/office/officeart/2005/8/layout/vList4"/>
    <dgm:cxn modelId="{10BE5A17-5E4B-4C08-BCEB-CCE0BF0E4245}" type="presParOf" srcId="{D9858E27-83C5-42D4-88E9-A736983D65FE}" destId="{EDAA8F6D-8907-4485-AD10-0E6E9422FF3B}" srcOrd="0" destOrd="0" presId="urn:microsoft.com/office/officeart/2005/8/layout/vList4"/>
    <dgm:cxn modelId="{F190846E-3A4D-4A72-BAC7-91768399E708}" type="presParOf" srcId="{D9858E27-83C5-42D4-88E9-A736983D65FE}" destId="{DC631261-5695-49A4-BE02-50F041650365}" srcOrd="1" destOrd="0" presId="urn:microsoft.com/office/officeart/2005/8/layout/vList4"/>
    <dgm:cxn modelId="{AB1EAC42-DCFE-4150-BF3C-FDF0368A74B9}" type="presParOf" srcId="{D9858E27-83C5-42D4-88E9-A736983D65FE}" destId="{5D5D87B6-68CA-4B3E-81D8-1ED85D31517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7229F-9BE1-44E6-A5D6-933245409ACC}">
      <dsp:nvSpPr>
        <dsp:cNvPr id="0" name=""/>
        <dsp:cNvSpPr/>
      </dsp:nvSpPr>
      <dsp:spPr>
        <a:xfrm rot="5400000">
          <a:off x="-188636" y="192019"/>
          <a:ext cx="1257574" cy="88030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2003</a:t>
          </a:r>
          <a:endParaRPr lang="ru-RU" sz="2400" kern="1200" dirty="0"/>
        </a:p>
      </dsp:txBody>
      <dsp:txXfrm rot="-5400000">
        <a:off x="0" y="443534"/>
        <a:ext cx="880302" cy="377272"/>
      </dsp:txXfrm>
    </dsp:sp>
    <dsp:sp modelId="{FBFF9453-E809-4629-9AEE-381F04DE5339}">
      <dsp:nvSpPr>
        <dsp:cNvPr id="0" name=""/>
        <dsp:cNvSpPr/>
      </dsp:nvSpPr>
      <dsp:spPr>
        <a:xfrm rot="5400000">
          <a:off x="2556891" y="-1673206"/>
          <a:ext cx="817423" cy="4170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Введен университетский уровень подготовки для медицинских сестер и акушерок</a:t>
          </a:r>
          <a:endParaRPr lang="ru-RU" sz="1800" kern="1200" dirty="0"/>
        </a:p>
      </dsp:txBody>
      <dsp:txXfrm rot="-5400000">
        <a:off x="880303" y="43285"/>
        <a:ext cx="4130698" cy="737617"/>
      </dsp:txXfrm>
    </dsp:sp>
    <dsp:sp modelId="{E5CEC4CE-7BC1-4732-9D2D-D725998DAB01}">
      <dsp:nvSpPr>
        <dsp:cNvPr id="0" name=""/>
        <dsp:cNvSpPr/>
      </dsp:nvSpPr>
      <dsp:spPr>
        <a:xfrm rot="5400000">
          <a:off x="-188636" y="1334096"/>
          <a:ext cx="1257574" cy="88030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2012</a:t>
          </a:r>
          <a:endParaRPr lang="ru-RU" sz="2400" kern="1200" dirty="0"/>
        </a:p>
      </dsp:txBody>
      <dsp:txXfrm rot="-5400000">
        <a:off x="0" y="1585611"/>
        <a:ext cx="880302" cy="377272"/>
      </dsp:txXfrm>
    </dsp:sp>
    <dsp:sp modelId="{1A401C45-3060-4357-85BA-13993F4A0982}">
      <dsp:nvSpPr>
        <dsp:cNvPr id="0" name=""/>
        <dsp:cNvSpPr/>
      </dsp:nvSpPr>
      <dsp:spPr>
        <a:xfrm rot="5400000">
          <a:off x="2556891" y="-531129"/>
          <a:ext cx="817423" cy="4170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Установлены принципы кадрового обеспечения терапевтических и хирургических отделений для взрослых </a:t>
          </a:r>
          <a:endParaRPr lang="ru-RU" sz="1600" kern="1200" dirty="0"/>
        </a:p>
      </dsp:txBody>
      <dsp:txXfrm rot="-5400000">
        <a:off x="880303" y="1185362"/>
        <a:ext cx="4130698" cy="737617"/>
      </dsp:txXfrm>
    </dsp:sp>
    <dsp:sp modelId="{40674C8A-F4EE-43FB-B7C8-8FDC1AB4379A}">
      <dsp:nvSpPr>
        <dsp:cNvPr id="0" name=""/>
        <dsp:cNvSpPr/>
      </dsp:nvSpPr>
      <dsp:spPr>
        <a:xfrm rot="5400000">
          <a:off x="-188636" y="2476173"/>
          <a:ext cx="1257574" cy="88030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2013</a:t>
          </a:r>
          <a:endParaRPr lang="ru-RU" sz="2400" kern="1200" dirty="0"/>
        </a:p>
      </dsp:txBody>
      <dsp:txXfrm rot="-5400000">
        <a:off x="0" y="2727688"/>
        <a:ext cx="880302" cy="377272"/>
      </dsp:txXfrm>
    </dsp:sp>
    <dsp:sp modelId="{E9E08AD0-695D-49BE-817A-32E7DBC3AD12}">
      <dsp:nvSpPr>
        <dsp:cNvPr id="0" name=""/>
        <dsp:cNvSpPr/>
      </dsp:nvSpPr>
      <dsp:spPr>
        <a:xfrm rot="5400000">
          <a:off x="2556891" y="610948"/>
          <a:ext cx="817423" cy="4170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Правительством Уэльса выделено 10 млн. фунтов регулярного финансирования для дополнительных сестринских должностей</a:t>
          </a:r>
          <a:endParaRPr lang="ru-RU" sz="1600" kern="1200" dirty="0"/>
        </a:p>
      </dsp:txBody>
      <dsp:txXfrm rot="-5400000">
        <a:off x="880303" y="2327440"/>
        <a:ext cx="4130698" cy="737617"/>
      </dsp:txXfrm>
    </dsp:sp>
    <dsp:sp modelId="{490ACD10-1832-48AD-BCCE-293241C8F761}">
      <dsp:nvSpPr>
        <dsp:cNvPr id="0" name=""/>
        <dsp:cNvSpPr/>
      </dsp:nvSpPr>
      <dsp:spPr>
        <a:xfrm rot="5400000">
          <a:off x="-188636" y="3618250"/>
          <a:ext cx="1257574" cy="88030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2014</a:t>
          </a:r>
          <a:endParaRPr lang="ru-RU" sz="2400" kern="1200" dirty="0"/>
        </a:p>
      </dsp:txBody>
      <dsp:txXfrm rot="-5400000">
        <a:off x="0" y="3869765"/>
        <a:ext cx="880302" cy="377272"/>
      </dsp:txXfrm>
    </dsp:sp>
    <dsp:sp modelId="{2B31ECA8-D867-41E2-A954-8A1469C89CFA}">
      <dsp:nvSpPr>
        <dsp:cNvPr id="0" name=""/>
        <dsp:cNvSpPr/>
      </dsp:nvSpPr>
      <dsp:spPr>
        <a:xfrm rot="5400000">
          <a:off x="2556891" y="1753025"/>
          <a:ext cx="817423" cy="4170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разработка инструмента планирования кадров/нагрузки медсестер в других клинических отделениях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/>
        </a:p>
      </dsp:txBody>
      <dsp:txXfrm rot="-5400000">
        <a:off x="880303" y="3469517"/>
        <a:ext cx="4130698" cy="737617"/>
      </dsp:txXfrm>
    </dsp:sp>
    <dsp:sp modelId="{57C61982-9A47-4FF2-8DB2-2E6D9BD3B7E3}">
      <dsp:nvSpPr>
        <dsp:cNvPr id="0" name=""/>
        <dsp:cNvSpPr/>
      </dsp:nvSpPr>
      <dsp:spPr>
        <a:xfrm rot="5400000">
          <a:off x="-188636" y="4760327"/>
          <a:ext cx="1257574" cy="880302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2016</a:t>
          </a:r>
          <a:endParaRPr lang="ru-RU" sz="2400" kern="1200" dirty="0"/>
        </a:p>
      </dsp:txBody>
      <dsp:txXfrm rot="-5400000">
        <a:off x="0" y="5011842"/>
        <a:ext cx="880302" cy="377272"/>
      </dsp:txXfrm>
    </dsp:sp>
    <dsp:sp modelId="{E4004ADC-6830-4E82-8F7D-BE660CD1242F}">
      <dsp:nvSpPr>
        <dsp:cNvPr id="0" name=""/>
        <dsp:cNvSpPr/>
      </dsp:nvSpPr>
      <dsp:spPr>
        <a:xfrm rot="5400000">
          <a:off x="2556891" y="2895102"/>
          <a:ext cx="817423" cy="4170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принят Закон об уровнях кадрового обеспечения сестринским персоналом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/>
        </a:p>
      </dsp:txBody>
      <dsp:txXfrm rot="-5400000">
        <a:off x="880303" y="4611594"/>
        <a:ext cx="4130698" cy="7376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2F015-D540-4717-9D89-FFE620FB1F64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D957B-424A-43B2-A0FD-1F1602043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70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16F43-4B4C-4AF1-8477-B5EE0A9A5005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F7E03-2EC4-4532-8049-F3BE8E533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59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F5E40-2F71-42B1-A38B-AA6210598439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3EE4F-7486-490D-9BF7-D4443A03C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65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780CB-D868-4CA5-B1C0-59CB61AA1651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BDC59-375A-4CC4-B958-7487D0BFB4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46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4FBF1-31B7-44CF-B4D1-E29C45346B02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A63C8-E66E-4BD1-A93E-D80F84E7F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77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DBE89-0C60-43F5-A965-8452005C4E67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4E906-BE0D-4D46-AD9D-A3C59DEA3C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82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7E784-197B-4E77-A6B9-B267C8B80BD3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0A83C-0917-4858-9B50-2CF8CDFA6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25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27D5A-387B-47C9-AE8D-9E0962327E85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9A641-01FC-4837-9353-A2CB272C8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57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A3F81-F7C6-4D30-88EC-F8E280D41807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6C13D-FDBD-41DB-A20A-9811552E3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58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BB2D6-CFBE-43EC-B526-AA0E3D526859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F687-F610-450D-ABA5-FD975760A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16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675E9-97BB-40DF-BD88-964593C38709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91F30-8310-4888-8674-A69F2BE03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68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5A49AA-239D-4E14-818B-1B28F4EE36AC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E8E2CF-FBFE-444C-BF1E-ADE24E728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5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4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мои документы\Мои документы\РАМС\КОНГРЕСС 2017\НА САЙТ ПОСЛЕ КОНГРЕССА\DSC_607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35123"/>
            <a:ext cx="9144000" cy="6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" y="3815223"/>
            <a:ext cx="9144000" cy="272474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580112" y="3907562"/>
            <a:ext cx="3404692" cy="236986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000" b="1" dirty="0"/>
              <a:t>Саркисова В.А. </a:t>
            </a:r>
            <a:r>
              <a:rPr lang="ru-RU" altLang="ru-RU" sz="1600" b="1" dirty="0"/>
              <a:t/>
            </a:r>
            <a:br>
              <a:rPr lang="ru-RU" altLang="ru-RU" sz="1600" b="1" dirty="0"/>
            </a:br>
            <a:r>
              <a:rPr lang="ru-RU" altLang="ru-RU" sz="1600" b="1" dirty="0"/>
              <a:t>президент Общероссийской общественной организации «Ассоциация медицинских сестер России»</a:t>
            </a:r>
            <a:br>
              <a:rPr lang="ru-RU" altLang="ru-RU" sz="1600" b="1" dirty="0"/>
            </a:br>
            <a:r>
              <a:rPr lang="ru-RU" altLang="ru-RU" sz="1600" b="1" dirty="0"/>
              <a:t>председатель Европейского форума сестринских и акушерских </a:t>
            </a:r>
            <a:r>
              <a:rPr lang="ru-RU" altLang="ru-RU" sz="1600" b="1" dirty="0" smtClean="0"/>
              <a:t>ассоциаций</a:t>
            </a:r>
          </a:p>
          <a:p>
            <a:endParaRPr lang="ru-RU" alt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815223"/>
            <a:ext cx="549941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Расширение роли сестринского персонала: мировой опыт и перспективы для российского здравоохранения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6911" y="5634723"/>
            <a:ext cx="1475656" cy="90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31178"/>
            <a:ext cx="5854700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K:\мои документы\Мои документы\РАМС\КОНГРЕСС 2017\ДОКЛАД\Report-1-Ru_Page_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1440160" cy="2035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979712" y="900368"/>
            <a:ext cx="4104456" cy="1088472"/>
          </a:xfrm>
          <a:solidFill>
            <a:srgbClr val="FFFFCC">
              <a:alpha val="61176"/>
            </a:srgbClr>
          </a:solidFill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Тенденции безусловной вероятности смерти людей в возрасте от 30 до 69 лет от четырех основных групп НИЗ в государствах – членах Европейского региона ВОЗ, 1990-2015гг.</a:t>
            </a:r>
            <a:endParaRPr lang="ru-RU" sz="16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0" y="49188"/>
            <a:ext cx="9144000" cy="787524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altLang="ru-RU" sz="2400" b="1" dirty="0" smtClean="0">
                <a:solidFill>
                  <a:srgbClr val="0033CC"/>
                </a:solidFill>
              </a:rPr>
              <a:t>Сравнительные данные по рискам преждевременной смертности</a:t>
            </a:r>
          </a:p>
        </p:txBody>
      </p:sp>
      <p:pic>
        <p:nvPicPr>
          <p:cNvPr id="15" name="Picture 3" descr="K:\мои документы\Мои документы\РАМС\КОНГРЕСС 2017\ДОКЛАД\Report-1-Ru_Page_05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24" t="27662" r="73330" b="56982"/>
          <a:stretch/>
        </p:blipFill>
        <p:spPr bwMode="auto">
          <a:xfrm>
            <a:off x="497165" y="4089605"/>
            <a:ext cx="1738354" cy="230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K:\мои документы\Мои документы\РАМС\КОНГРЕСС 2017\ДОКЛАД\Report-1-Ru_Page_05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807" t="59021" r="7098" b="25207"/>
          <a:stretch/>
        </p:blipFill>
        <p:spPr bwMode="auto">
          <a:xfrm>
            <a:off x="4166560" y="4082899"/>
            <a:ext cx="1383905" cy="235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K:\мои документы\Мои документы\РАМС\КОНГРЕСС 2017\ДОКЛАД\Report-1-Ru_Page_04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01" t="43621" r="75476" b="40792"/>
          <a:stretch/>
        </p:blipFill>
        <p:spPr bwMode="auto">
          <a:xfrm>
            <a:off x="5623835" y="4082899"/>
            <a:ext cx="1414574" cy="232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K:\мои документы\Мои документы\РАМС\КОНГРЕСС 2017\ДОКЛАД\Report-1-Ru_Page_05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562" t="11434" r="46076" b="72828"/>
          <a:stretch/>
        </p:blipFill>
        <p:spPr bwMode="auto">
          <a:xfrm>
            <a:off x="2503865" y="3999614"/>
            <a:ext cx="1526347" cy="236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827584" y="4890946"/>
            <a:ext cx="750658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27584" y="5373216"/>
            <a:ext cx="750658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27584" y="5733256"/>
            <a:ext cx="75065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10028" y="44371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Мужчины 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7110028" y="497198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Оба пола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7110028" y="538621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Женщины 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157748" y="907120"/>
            <a:ext cx="2986252" cy="1077218"/>
          </a:xfrm>
          <a:prstGeom prst="rect">
            <a:avLst/>
          </a:prstGeom>
          <a:solidFill>
            <a:srgbClr val="FF0000">
              <a:alpha val="14118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Страны СНГ отстают от 15 стран ЕС в плане снижения смертности от предотвратимых НИЗ на 2 поколения…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041572" y="2060848"/>
            <a:ext cx="6405257" cy="923330"/>
          </a:xfrm>
          <a:prstGeom prst="rect">
            <a:avLst/>
          </a:prstGeom>
          <a:solidFill>
            <a:srgbClr val="0033CC">
              <a:alpha val="12157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Необходимы серьезные меры по укреплению роли медицинской сестры, фельдшера, акушерки </a:t>
            </a:r>
            <a:br>
              <a:rPr lang="ru-RU" dirty="0" smtClean="0"/>
            </a:br>
            <a:r>
              <a:rPr lang="ru-RU" dirty="0" smtClean="0"/>
              <a:t>в профилактике неинфекционных заболеваний</a:t>
            </a:r>
            <a:endParaRPr lang="ru-RU" dirty="0"/>
          </a:p>
        </p:txBody>
      </p:sp>
      <p:pic>
        <p:nvPicPr>
          <p:cNvPr id="30" name="Picture 2" descr="C:\Users\Natasha\Documents\Мои документы\РАМС\КОНФЕРЕНЦИИ МАТЕРИАЛЫ\ОТЧЕТНО-ВЫБОРНАЯ КОНФЕРЕНЦИЯ\ПРЕЗЕНТАЦИИ ГОТОВЫЕ\rotate.gif"/>
          <p:cNvPicPr>
            <a:picLocks noChangeAspect="1" noChangeArrowheads="1" noCrop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105149"/>
            <a:ext cx="864096" cy="83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Выноска 1 2"/>
          <p:cNvSpPr/>
          <p:nvPr/>
        </p:nvSpPr>
        <p:spPr>
          <a:xfrm>
            <a:off x="1187624" y="3239208"/>
            <a:ext cx="1213988" cy="648072"/>
          </a:xfrm>
          <a:prstGeom prst="borderCallout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7,3 медсестры на 1000 населения</a:t>
            </a:r>
            <a:endParaRPr lang="ru-RU" sz="1200" b="1" dirty="0"/>
          </a:p>
        </p:txBody>
      </p:sp>
      <p:sp>
        <p:nvSpPr>
          <p:cNvPr id="27" name="Выноска 1 26"/>
          <p:cNvSpPr/>
          <p:nvPr/>
        </p:nvSpPr>
        <p:spPr>
          <a:xfrm>
            <a:off x="2904383" y="3239208"/>
            <a:ext cx="1213988" cy="648072"/>
          </a:xfrm>
          <a:prstGeom prst="borderCallout1">
            <a:avLst>
              <a:gd name="adj1" fmla="val 18750"/>
              <a:gd name="adj2" fmla="val -8333"/>
              <a:gd name="adj3" fmla="val 108545"/>
              <a:gd name="adj4" fmla="val -3340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16,7 медсестер на 1000 населения</a:t>
            </a:r>
            <a:endParaRPr lang="ru-RU" sz="1200" b="1" dirty="0"/>
          </a:p>
        </p:txBody>
      </p:sp>
      <p:sp>
        <p:nvSpPr>
          <p:cNvPr id="28" name="Выноска 1 27"/>
          <p:cNvSpPr/>
          <p:nvPr/>
        </p:nvSpPr>
        <p:spPr>
          <a:xfrm>
            <a:off x="4555879" y="3240561"/>
            <a:ext cx="1213988" cy="648072"/>
          </a:xfrm>
          <a:prstGeom prst="borderCallout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17,4 медсестры на 1000 населения</a:t>
            </a:r>
            <a:endParaRPr lang="ru-RU" sz="1200" b="1" dirty="0"/>
          </a:p>
        </p:txBody>
      </p:sp>
      <p:sp>
        <p:nvSpPr>
          <p:cNvPr id="29" name="Выноска 1 28"/>
          <p:cNvSpPr/>
          <p:nvPr/>
        </p:nvSpPr>
        <p:spPr>
          <a:xfrm>
            <a:off x="6228184" y="3246772"/>
            <a:ext cx="1213988" cy="648072"/>
          </a:xfrm>
          <a:prstGeom prst="borderCallout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16,3 медсестры на 1000 населения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55390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764704"/>
            <a:ext cx="9144001" cy="609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0" y="49188"/>
            <a:ext cx="9144000" cy="499492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altLang="ru-RU" sz="3600" b="1" dirty="0">
                <a:solidFill>
                  <a:srgbClr val="0033CC"/>
                </a:solidFill>
              </a:rPr>
              <a:t>Сравнительные </a:t>
            </a:r>
            <a:r>
              <a:rPr lang="ru-RU" altLang="ru-RU" sz="3600" b="1" dirty="0" smtClean="0">
                <a:solidFill>
                  <a:srgbClr val="0033CC"/>
                </a:solidFill>
              </a:rPr>
              <a:t>данные исходов лечения</a:t>
            </a:r>
          </a:p>
        </p:txBody>
      </p:sp>
      <p:pic>
        <p:nvPicPr>
          <p:cNvPr id="5127" name="Picture 7" descr="http://ldihealtheconomist.com/media/he000021_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088" y="1124744"/>
            <a:ext cx="175428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82088" y="3480916"/>
            <a:ext cx="1754289" cy="338554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Д-р Линда </a:t>
            </a:r>
            <a:r>
              <a:rPr lang="ru-RU" sz="1600" dirty="0" err="1" smtClean="0"/>
              <a:t>Айкен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021469" y="1154789"/>
            <a:ext cx="4854787" cy="923330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Повышение нагрузки на медсестер хирургического отд. свыше 4 пациентов на 1 человека ведет к росту риска смертности на 7%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021470" y="2121281"/>
            <a:ext cx="4854786" cy="923330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Повышение пропорции сестер-бакалавров на каждые 10% ведет к снижению риска смертности на 7%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021470" y="3111341"/>
            <a:ext cx="4854786" cy="923330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Необходимы инвестиции в поддержку сестринского персонала, дополнительные должности, образование, условия труда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01559" y="4591384"/>
            <a:ext cx="6700043" cy="923330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Снижение нежелательных последствий лечения, сокращение смертности, достигаемые при имеющемся или даже сниженном объеме затрат!</a:t>
            </a:r>
            <a:endParaRPr lang="ru-RU" dirty="0"/>
          </a:p>
        </p:txBody>
      </p:sp>
      <p:sp>
        <p:nvSpPr>
          <p:cNvPr id="15" name="Равнобедренный треугольник 14"/>
          <p:cNvSpPr/>
          <p:nvPr/>
        </p:nvSpPr>
        <p:spPr>
          <a:xfrm flipH="1" flipV="1">
            <a:off x="201559" y="4116935"/>
            <a:ext cx="6674697" cy="474449"/>
          </a:xfrm>
          <a:prstGeom prst="triangle">
            <a:avLst>
              <a:gd name="adj" fmla="val 4961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ый треугольник 1"/>
          <p:cNvSpPr/>
          <p:nvPr/>
        </p:nvSpPr>
        <p:spPr>
          <a:xfrm flipH="1">
            <a:off x="6444208" y="4620525"/>
            <a:ext cx="2699792" cy="2237475"/>
          </a:xfrm>
          <a:prstGeom prst="rtTriangl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839744" y="5262457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США</a:t>
            </a:r>
          </a:p>
          <a:p>
            <a:pPr algn="r"/>
            <a:r>
              <a:rPr lang="ru-RU" b="1" dirty="0" smtClean="0"/>
              <a:t>Европа</a:t>
            </a:r>
          </a:p>
          <a:p>
            <a:pPr algn="r"/>
            <a:r>
              <a:rPr lang="ru-RU" b="1" dirty="0" smtClean="0"/>
              <a:t>Китай</a:t>
            </a:r>
          </a:p>
          <a:p>
            <a:pPr algn="r"/>
            <a:r>
              <a:rPr lang="ru-RU" b="1" dirty="0" smtClean="0"/>
              <a:t>Австралия </a:t>
            </a:r>
          </a:p>
          <a:p>
            <a:pPr algn="r"/>
            <a:r>
              <a:rPr lang="ru-RU" b="1" dirty="0" smtClean="0"/>
              <a:t>Латинская Америка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7308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he-1.ru/uploads/posts/2014-08/na-modernizaciyu-sistemy-zdravoohraneniya-kryma-vydelili-38-mlrd-rub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754379"/>
            <a:ext cx="9144001" cy="610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676"/>
            <a:ext cx="9144000" cy="6906054"/>
          </a:xfrm>
          <a:prstGeom prst="rect">
            <a:avLst/>
          </a:prstGeom>
        </p:spPr>
      </p:pic>
      <p:sp>
        <p:nvSpPr>
          <p:cNvPr id="3" name="Шестиугольник 2"/>
          <p:cNvSpPr/>
          <p:nvPr/>
        </p:nvSpPr>
        <p:spPr>
          <a:xfrm rot="1767916">
            <a:off x="126238" y="2427311"/>
            <a:ext cx="2514690" cy="2134077"/>
          </a:xfrm>
          <a:prstGeom prst="hexagon">
            <a:avLst>
              <a:gd name="adj" fmla="val 29214"/>
              <a:gd name="vf" fmla="val 115470"/>
            </a:avLst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245" y="2813983"/>
            <a:ext cx="21966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Повышение эффективности стационарного звена</a:t>
            </a:r>
            <a:endParaRPr lang="ru-RU" sz="2000" b="1" dirty="0"/>
          </a:p>
        </p:txBody>
      </p:sp>
      <p:sp>
        <p:nvSpPr>
          <p:cNvPr id="18" name="Шестиугольник 17"/>
          <p:cNvSpPr/>
          <p:nvPr/>
        </p:nvSpPr>
        <p:spPr>
          <a:xfrm rot="1767916">
            <a:off x="6486490" y="2427311"/>
            <a:ext cx="2514690" cy="2134077"/>
          </a:xfrm>
          <a:prstGeom prst="hexagon">
            <a:avLst>
              <a:gd name="adj" fmla="val 29214"/>
              <a:gd name="vf" fmla="val 115470"/>
            </a:avLst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стиугольник 18"/>
          <p:cNvSpPr/>
          <p:nvPr/>
        </p:nvSpPr>
        <p:spPr>
          <a:xfrm rot="1767916">
            <a:off x="3314655" y="2427312"/>
            <a:ext cx="2514690" cy="2134077"/>
          </a:xfrm>
          <a:prstGeom prst="hexagon">
            <a:avLst>
              <a:gd name="adj" fmla="val 29214"/>
              <a:gd name="vf" fmla="val 115470"/>
            </a:avLst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645499" y="2690873"/>
            <a:ext cx="21966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Развитие общественного сектора здравоохранения</a:t>
            </a:r>
            <a:endParaRPr lang="ru-RU" sz="20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473662" y="2924944"/>
            <a:ext cx="21966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Повышение эффективности первичного звена</a:t>
            </a:r>
            <a:endParaRPr lang="ru-RU" sz="2000" b="1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0" y="116632"/>
            <a:ext cx="9144000" cy="100811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600" b="1" dirty="0" smtClean="0">
                <a:solidFill>
                  <a:srgbClr val="0033CC"/>
                </a:solidFill>
              </a:rPr>
              <a:t>Приоритетные направления совершенствования здравоохранения</a:t>
            </a:r>
          </a:p>
        </p:txBody>
      </p:sp>
    </p:spTree>
    <p:extLst>
      <p:ext uri="{BB962C8B-B14F-4D97-AF65-F5344CB8AC3E}">
        <p14:creationId xmlns:p14="http://schemas.microsoft.com/office/powerpoint/2010/main" val="271957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K:\ФОТО ВОЗ 2016\RUSSIAN NURSES FOR WHO\9 TIUMEN ROBOT ASSISTED SURGERY\AAA_9407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20688"/>
            <a:ext cx="9144000" cy="623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676"/>
            <a:ext cx="3059832" cy="6906054"/>
          </a:xfrm>
          <a:prstGeom prst="rect">
            <a:avLst/>
          </a:prstGeom>
        </p:spPr>
      </p:pic>
      <p:sp>
        <p:nvSpPr>
          <p:cNvPr id="3" name="Шестиугольник 2"/>
          <p:cNvSpPr/>
          <p:nvPr/>
        </p:nvSpPr>
        <p:spPr>
          <a:xfrm rot="1767916">
            <a:off x="136851" y="2406227"/>
            <a:ext cx="2568028" cy="2152700"/>
          </a:xfrm>
          <a:prstGeom prst="hexagon">
            <a:avLst>
              <a:gd name="adj" fmla="val 29214"/>
              <a:gd name="vf" fmla="val 115470"/>
            </a:avLst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245" y="2813983"/>
            <a:ext cx="23425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Повышение эффективности стационарного звена</a:t>
            </a:r>
            <a:endParaRPr lang="ru-RU" sz="2400" b="1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0" y="116632"/>
            <a:ext cx="9144000" cy="864096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 b="1" dirty="0">
                <a:solidFill>
                  <a:srgbClr val="0033CC"/>
                </a:solidFill>
              </a:rPr>
              <a:t>Приоритетные направления совершенствования здравоохранения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64088" y="1300514"/>
            <a:ext cx="3384375" cy="646331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Сокращение сроков ожидания плановой госпитализации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70350" y="2455433"/>
            <a:ext cx="3384375" cy="646331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Сокращение длительности  госпитализации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388799" y="3573016"/>
            <a:ext cx="3384375" cy="646331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Повышение результативности стационарного лечения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388800" y="4653136"/>
            <a:ext cx="3384375" cy="646331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Сокращение нежелательных исходов лечения</a:t>
            </a:r>
            <a:endParaRPr lang="ru-RU" dirty="0"/>
          </a:p>
        </p:txBody>
      </p:sp>
      <p:sp>
        <p:nvSpPr>
          <p:cNvPr id="4" name="Нашивка 3"/>
          <p:cNvSpPr/>
          <p:nvPr/>
        </p:nvSpPr>
        <p:spPr>
          <a:xfrm rot="5400000">
            <a:off x="6843190" y="1734144"/>
            <a:ext cx="438694" cy="864096"/>
          </a:xfrm>
          <a:prstGeom prst="chevron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Нашивка 23"/>
          <p:cNvSpPr/>
          <p:nvPr/>
        </p:nvSpPr>
        <p:spPr>
          <a:xfrm rot="5400000">
            <a:off x="6843190" y="2889063"/>
            <a:ext cx="438694" cy="864096"/>
          </a:xfrm>
          <a:prstGeom prst="chevron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Нашивка 24"/>
          <p:cNvSpPr/>
          <p:nvPr/>
        </p:nvSpPr>
        <p:spPr>
          <a:xfrm rot="5400000">
            <a:off x="6884558" y="4001741"/>
            <a:ext cx="438694" cy="864096"/>
          </a:xfrm>
          <a:prstGeom prst="chevron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49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418058"/>
          </a:xfrm>
        </p:spPr>
        <p:txBody>
          <a:bodyPr/>
          <a:lstStyle/>
          <a:p>
            <a:r>
              <a:rPr lang="ru-RU" sz="2400" b="1" dirty="0" smtClean="0"/>
              <a:t>Примеры российской практики: БСМП г. Петрозаводска</a:t>
            </a:r>
            <a:endParaRPr lang="ru-RU" sz="2400" b="1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96"/>
          <a:stretch/>
        </p:blipFill>
        <p:spPr bwMode="auto">
          <a:xfrm>
            <a:off x="0" y="1642447"/>
            <a:ext cx="9144000" cy="520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163965819"/>
              </p:ext>
            </p:extLst>
          </p:nvPr>
        </p:nvGraphicFramePr>
        <p:xfrm>
          <a:off x="249066" y="5445224"/>
          <a:ext cx="3602853" cy="1235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287287" y="2492653"/>
            <a:ext cx="1656184" cy="1105288"/>
          </a:xfrm>
          <a:prstGeom prst="roundRect">
            <a:avLst>
              <a:gd name="adj" fmla="val 10000"/>
            </a:avLst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41000" r="-4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Скругленный прямоугольник 14"/>
          <p:cNvSpPr/>
          <p:nvPr/>
        </p:nvSpPr>
        <p:spPr>
          <a:xfrm>
            <a:off x="2210075" y="2492896"/>
            <a:ext cx="1512168" cy="1123108"/>
          </a:xfrm>
          <a:prstGeom prst="roundRect">
            <a:avLst>
              <a:gd name="adj" fmla="val 10000"/>
            </a:avLst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Скругленный прямоугольник 15"/>
          <p:cNvSpPr/>
          <p:nvPr/>
        </p:nvSpPr>
        <p:spPr>
          <a:xfrm>
            <a:off x="308408" y="3772022"/>
            <a:ext cx="1584176" cy="1034817"/>
          </a:xfrm>
          <a:prstGeom prst="roundRect">
            <a:avLst>
              <a:gd name="adj" fmla="val 10000"/>
            </a:avLst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Скругленный прямоугольник 16"/>
          <p:cNvSpPr/>
          <p:nvPr/>
        </p:nvSpPr>
        <p:spPr>
          <a:xfrm>
            <a:off x="2195736" y="3780009"/>
            <a:ext cx="1540847" cy="1053321"/>
          </a:xfrm>
          <a:prstGeom prst="roundRect">
            <a:avLst>
              <a:gd name="adj" fmla="val 10000"/>
            </a:avLst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Равнобедренный треугольник 18"/>
          <p:cNvSpPr/>
          <p:nvPr/>
        </p:nvSpPr>
        <p:spPr>
          <a:xfrm flipH="1" flipV="1">
            <a:off x="264706" y="4993004"/>
            <a:ext cx="3587213" cy="349094"/>
          </a:xfrm>
          <a:prstGeom prst="triangle">
            <a:avLst>
              <a:gd name="adj" fmla="val 4961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26782" y="980728"/>
            <a:ext cx="3625137" cy="1323439"/>
          </a:xfrm>
          <a:prstGeom prst="rect">
            <a:avLst/>
          </a:prstGeom>
          <a:solidFill>
            <a:srgbClr val="FFFF99">
              <a:alpha val="65098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Медицинские сестры приемного покоя оценивают пациентов с применением шкал  по показателям: боль, самообслуживание, риск пролежней, риск падений, когнитивные функции</a:t>
            </a:r>
            <a:endParaRPr lang="ru-RU" sz="1600" dirty="0"/>
          </a:p>
        </p:txBody>
      </p:sp>
      <p:sp>
        <p:nvSpPr>
          <p:cNvPr id="21" name="Текст 4"/>
          <p:cNvSpPr txBox="1">
            <a:spLocks/>
          </p:cNvSpPr>
          <p:nvPr/>
        </p:nvSpPr>
        <p:spPr>
          <a:xfrm>
            <a:off x="4113731" y="5488243"/>
            <a:ext cx="4680520" cy="1224136"/>
          </a:xfrm>
          <a:prstGeom prst="rect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/>
              <a:t>Браслет красного цвета – наличие аллергических реакций</a:t>
            </a:r>
          </a:p>
          <a:p>
            <a:pPr marL="0" indent="0">
              <a:buNone/>
            </a:pPr>
            <a:r>
              <a:rPr lang="ru-RU" sz="1400" dirty="0" smtClean="0"/>
              <a:t>Браслет желтого цвета – средний и высокий риск падения</a:t>
            </a:r>
          </a:p>
          <a:p>
            <a:pPr marL="0" indent="0">
              <a:buNone/>
            </a:pPr>
            <a:r>
              <a:rPr lang="ru-RU" sz="1400" dirty="0" smtClean="0"/>
              <a:t>Браслет белого цвета – нарушения памяти</a:t>
            </a:r>
          </a:p>
          <a:p>
            <a:pPr marL="0" indent="0">
              <a:buNone/>
            </a:pPr>
            <a:r>
              <a:rPr lang="ru-RU" sz="1400" dirty="0" smtClean="0"/>
              <a:t>Браслет оранжевого цвета – наличие сахарного диабета</a:t>
            </a:r>
            <a:endParaRPr lang="ru-RU" sz="1400" dirty="0"/>
          </a:p>
        </p:txBody>
      </p:sp>
      <p:sp>
        <p:nvSpPr>
          <p:cNvPr id="22" name="Равнобедренный треугольник 21"/>
          <p:cNvSpPr/>
          <p:nvPr/>
        </p:nvSpPr>
        <p:spPr>
          <a:xfrm flipH="1">
            <a:off x="4113730" y="4993004"/>
            <a:ext cx="4680519" cy="349094"/>
          </a:xfrm>
          <a:prstGeom prst="triangle">
            <a:avLst>
              <a:gd name="adj" fmla="val 4961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427984" y="980728"/>
            <a:ext cx="4032448" cy="1323439"/>
          </a:xfrm>
          <a:prstGeom prst="rect">
            <a:avLst/>
          </a:prstGeom>
          <a:solidFill>
            <a:srgbClr val="FFFF99">
              <a:alpha val="65098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Медицинские сестры отдела сестринской помощи реализуют план мероприятий по уходу в зависимости от дефицита возможностей пациента и в рамках 3 вариантов программы ухода</a:t>
            </a:r>
            <a:endParaRPr lang="ru-RU" sz="16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93533" y="2549415"/>
            <a:ext cx="1512168" cy="10330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Повышение качества жизни пациентов</a:t>
            </a:r>
            <a:endParaRPr lang="ru-RU" sz="14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26679" y="2564904"/>
            <a:ext cx="1512168" cy="103303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Снижение числа травм при перемещении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678579" y="3772022"/>
            <a:ext cx="1512168" cy="10330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Снижение частоты возникновения пролежней</a:t>
            </a:r>
            <a:endParaRPr lang="ru-RU" sz="14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444208" y="3766244"/>
            <a:ext cx="1512168" cy="10330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Снижение числа жалоб пациентов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84084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K:\мои документы\Мои документы\ФОТО 2013\ХИМИОТЕРАПИЯ СПБ\ПРОФЕССИОНАЛЬНЫЕ\DSC_715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5055" y="449288"/>
            <a:ext cx="9156817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-36511" y="0"/>
            <a:ext cx="9180512" cy="931540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 b="1" dirty="0" smtClean="0">
                <a:solidFill>
                  <a:srgbClr val="0033CC"/>
                </a:solidFill>
              </a:rPr>
              <a:t>Опыт расширения роли сестринского персонала: онкологическая служба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029" y="1196752"/>
            <a:ext cx="2264731" cy="523220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Профилактика побочных эффектов химиотерапии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7028" y="1864669"/>
            <a:ext cx="2264731" cy="523220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Расчет дозировки препаратов для х/т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64160" y="1196752"/>
            <a:ext cx="2264731" cy="523220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Разработка сестринской документации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64160" y="1864669"/>
            <a:ext cx="2264731" cy="523220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Ведение дневника пациента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32040" y="1198438"/>
            <a:ext cx="2264731" cy="523220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Венозные осложнения х/т, наблюдение и контроль</a:t>
            </a:r>
            <a:endParaRPr lang="ru-RU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32040" y="1864669"/>
            <a:ext cx="2264731" cy="523220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Создание методического руководства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64159" y="2492896"/>
            <a:ext cx="2264731" cy="523220"/>
          </a:xfrm>
          <a:prstGeom prst="rect">
            <a:avLst/>
          </a:prstGeom>
          <a:solidFill>
            <a:srgbClr val="FFFFCC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Формирование спец. Секции РАМС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64271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:\мои документы\Мои документы\ФОТО 2013\ТБ ИССЛЕДОВАНИЯ ФЕВР 2013 БУЧКО\DSC03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69813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49187"/>
            <a:ext cx="9144000" cy="1018455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600" b="1" dirty="0">
                <a:solidFill>
                  <a:srgbClr val="0033CC"/>
                </a:solidFill>
              </a:rPr>
              <a:t>Опыт расширения роли сестринского персонала: </a:t>
            </a:r>
            <a:r>
              <a:rPr lang="ru-RU" altLang="ru-RU" sz="3600" b="1" dirty="0" smtClean="0">
                <a:solidFill>
                  <a:srgbClr val="0033CC"/>
                </a:solidFill>
              </a:rPr>
              <a:t>фтизиатрическая служба</a:t>
            </a:r>
            <a:endParaRPr lang="ru-RU" altLang="ru-RU" sz="3600" b="1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778" y="1196752"/>
            <a:ext cx="2264731" cy="523220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Роль медсестры в лечении пациента с ТБ, МЛУ-ТБ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7028" y="1844824"/>
            <a:ext cx="2264731" cy="523220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Обучены тысячи медсестер по всей стране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444826" y="1196752"/>
            <a:ext cx="2343197" cy="523220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Работа с пациентом, членами семьи, обществом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44000" y="1844824"/>
            <a:ext cx="2343197" cy="523220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Исследования и доказательная практика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826286" y="1196752"/>
            <a:ext cx="1983594" cy="523220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Приверженность лечению и отрывы</a:t>
            </a:r>
            <a:endParaRPr lang="ru-RU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18419" y="1844824"/>
            <a:ext cx="1965969" cy="523220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Особенности оказания помощи детям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56398" y="1196752"/>
            <a:ext cx="2264731" cy="523220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Профилактика побочных эффектов</a:t>
            </a:r>
            <a:endParaRPr lang="ru-RU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37169" y="1844824"/>
            <a:ext cx="2264731" cy="523220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Создание </a:t>
            </a:r>
            <a:r>
              <a:rPr lang="ru-RU" sz="1400" b="1" dirty="0" err="1" smtClean="0"/>
              <a:t>специали-зированной</a:t>
            </a:r>
            <a:r>
              <a:rPr lang="ru-RU" sz="1400" b="1" dirty="0" smtClean="0"/>
              <a:t> секции РАМС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40643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K:\ФОТО ВОЗ 2016\1\МОСКВА ЮЛИЯ 52\DSC_10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10308"/>
            <a:ext cx="9144000" cy="60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-171400"/>
            <a:ext cx="2933721" cy="6544506"/>
          </a:xfrm>
          <a:prstGeom prst="rect">
            <a:avLst/>
          </a:prstGeom>
        </p:spPr>
      </p:pic>
      <p:sp>
        <p:nvSpPr>
          <p:cNvPr id="19" name="Шестиугольник 18"/>
          <p:cNvSpPr/>
          <p:nvPr/>
        </p:nvSpPr>
        <p:spPr>
          <a:xfrm rot="1767916">
            <a:off x="447429" y="2122955"/>
            <a:ext cx="2439724" cy="2027696"/>
          </a:xfrm>
          <a:prstGeom prst="hexagon">
            <a:avLst>
              <a:gd name="adj" fmla="val 29214"/>
              <a:gd name="vf" fmla="val 115470"/>
            </a:avLst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20042" y="2628971"/>
            <a:ext cx="21966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Повышение эффективности первичного звена</a:t>
            </a:r>
            <a:endParaRPr lang="ru-RU" sz="2000" b="1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0" y="116632"/>
            <a:ext cx="9144000" cy="100811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600" b="1" dirty="0" smtClean="0">
                <a:solidFill>
                  <a:srgbClr val="0033CC"/>
                </a:solidFill>
              </a:rPr>
              <a:t>Приоритетные направления совершенствования здравоохранения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3847" y="1300513"/>
            <a:ext cx="3384375" cy="646331"/>
          </a:xfrm>
          <a:prstGeom prst="rect">
            <a:avLst/>
          </a:prstGeom>
          <a:solidFill>
            <a:srgbClr val="FFFFFF">
              <a:alpha val="85882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Ведение групп пациентов с хроническими заболеваниями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203848" y="2582343"/>
            <a:ext cx="3384375" cy="646331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Укрепление патронажной помощи для всех пациентов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203848" y="3764984"/>
            <a:ext cx="3384375" cy="646331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Укрепление лечебной функции первичного звена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228076" y="4992879"/>
            <a:ext cx="3384375" cy="1200329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Координация оказания помощи – поликлиника – стационар – социальные службы – дома сестринского ухода…</a:t>
            </a:r>
            <a:endParaRPr lang="ru-RU" dirty="0"/>
          </a:p>
        </p:txBody>
      </p:sp>
      <p:sp>
        <p:nvSpPr>
          <p:cNvPr id="17" name="Нашивка 16"/>
          <p:cNvSpPr/>
          <p:nvPr/>
        </p:nvSpPr>
        <p:spPr>
          <a:xfrm rot="5400000">
            <a:off x="4676687" y="1848147"/>
            <a:ext cx="438694" cy="864096"/>
          </a:xfrm>
          <a:prstGeom prst="chevron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 rot="5400000">
            <a:off x="4666733" y="3063378"/>
            <a:ext cx="438694" cy="864096"/>
          </a:xfrm>
          <a:prstGeom prst="chevron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Нашивка 23"/>
          <p:cNvSpPr/>
          <p:nvPr/>
        </p:nvSpPr>
        <p:spPr>
          <a:xfrm rot="5400000">
            <a:off x="4709170" y="4292743"/>
            <a:ext cx="438694" cy="864096"/>
          </a:xfrm>
          <a:prstGeom prst="chevron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1520" y="4781248"/>
            <a:ext cx="2933721" cy="1969770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3200" dirty="0"/>
          </a:p>
        </p:txBody>
      </p:sp>
      <p:pic>
        <p:nvPicPr>
          <p:cNvPr id="27" name="Picture 2" descr="K:\мои документы\Мои документы\ФОТО 2017\АЛМАТЫ\_MG_9177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7980" y="4883938"/>
            <a:ext cx="2800800" cy="1764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9770" y="4505444"/>
            <a:ext cx="2933721" cy="738664"/>
          </a:xfrm>
          <a:prstGeom prst="rect">
            <a:avLst/>
          </a:prstGeom>
          <a:solidFill>
            <a:srgbClr val="FFFFFF">
              <a:alpha val="6705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Группа советников регионального директора ВОЗ по первичному здравоохранению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99742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" y="0"/>
            <a:ext cx="9142580" cy="685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785"/>
          <a:stretch/>
        </p:blipFill>
        <p:spPr>
          <a:xfrm>
            <a:off x="251520" y="-100435"/>
            <a:ext cx="2854295" cy="6906054"/>
          </a:xfrm>
          <a:prstGeom prst="rect">
            <a:avLst/>
          </a:prstGeom>
        </p:spPr>
      </p:pic>
      <p:sp>
        <p:nvSpPr>
          <p:cNvPr id="18" name="Шестиугольник 17"/>
          <p:cNvSpPr/>
          <p:nvPr/>
        </p:nvSpPr>
        <p:spPr>
          <a:xfrm rot="1767916">
            <a:off x="469744" y="2325290"/>
            <a:ext cx="2514690" cy="2134077"/>
          </a:xfrm>
          <a:prstGeom prst="hexagon">
            <a:avLst>
              <a:gd name="adj" fmla="val 29214"/>
              <a:gd name="vf" fmla="val 115470"/>
            </a:avLst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80329" y="2690873"/>
            <a:ext cx="21966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Развитие общественного сектора здравоохранения</a:t>
            </a:r>
            <a:endParaRPr lang="ru-RU" sz="2000" b="1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0" y="116632"/>
            <a:ext cx="9144000" cy="100811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600" b="1" dirty="0" smtClean="0">
                <a:solidFill>
                  <a:srgbClr val="0033CC"/>
                </a:solidFill>
              </a:rPr>
              <a:t>Приоритетные направления совершенствования здравоохранения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87565" y="1383159"/>
            <a:ext cx="2868612" cy="923330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Приближение помощи к школьникам, студентам, работающим гражданам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87565" y="2810494"/>
            <a:ext cx="2868612" cy="923330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Сохранение здоровья, обучение, контроль хронических заболеваний</a:t>
            </a:r>
            <a:endParaRPr lang="ru-RU" dirty="0"/>
          </a:p>
        </p:txBody>
      </p:sp>
      <p:sp>
        <p:nvSpPr>
          <p:cNvPr id="10" name="Шестиугольник 9"/>
          <p:cNvSpPr/>
          <p:nvPr/>
        </p:nvSpPr>
        <p:spPr>
          <a:xfrm>
            <a:off x="911417" y="5421795"/>
            <a:ext cx="1544758" cy="936104"/>
          </a:xfrm>
          <a:prstGeom prst="hexagon">
            <a:avLst/>
          </a:prstGeom>
          <a:solidFill>
            <a:srgbClr val="FFFFFF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Физическая активность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2456175" y="4939833"/>
            <a:ext cx="1544758" cy="936104"/>
          </a:xfrm>
          <a:prstGeom prst="hexagon">
            <a:avLst/>
          </a:prstGeom>
          <a:solidFill>
            <a:srgbClr val="FFFFFF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Режим труда и отдыха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7077095" y="5517232"/>
            <a:ext cx="1544758" cy="936104"/>
          </a:xfrm>
          <a:prstGeom prst="hexagon">
            <a:avLst/>
          </a:prstGeom>
          <a:solidFill>
            <a:srgbClr val="FFFFFF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Правильное питание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5545691" y="4939833"/>
            <a:ext cx="1544758" cy="936104"/>
          </a:xfrm>
          <a:prstGeom prst="hexagon">
            <a:avLst/>
          </a:prstGeom>
          <a:solidFill>
            <a:srgbClr val="FFFFFF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Профилактика зависимостей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4067944" y="4409555"/>
            <a:ext cx="1544758" cy="936104"/>
          </a:xfrm>
          <a:prstGeom prst="hexagon">
            <a:avLst/>
          </a:prstGeom>
          <a:solidFill>
            <a:srgbClr val="FFFFFF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Самостоятельная роль медсестры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5400000">
            <a:off x="4502524" y="2099475"/>
            <a:ext cx="438694" cy="864096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 rot="5400000">
            <a:off x="4553965" y="3582264"/>
            <a:ext cx="438694" cy="864096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9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729504"/>
            <a:ext cx="9144000" cy="612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-47115" y="49188"/>
            <a:ext cx="9191115" cy="787524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 b="1" dirty="0">
                <a:solidFill>
                  <a:srgbClr val="0033CC"/>
                </a:solidFill>
              </a:rPr>
              <a:t>Приоритетные направления совершенствования здравоохранения</a:t>
            </a:r>
          </a:p>
        </p:txBody>
      </p:sp>
      <p:sp>
        <p:nvSpPr>
          <p:cNvPr id="12" name="Шестиугольник 11"/>
          <p:cNvSpPr/>
          <p:nvPr/>
        </p:nvSpPr>
        <p:spPr>
          <a:xfrm>
            <a:off x="107504" y="980728"/>
            <a:ext cx="1440160" cy="1152128"/>
          </a:xfrm>
          <a:prstGeom prst="hexagon">
            <a:avLst/>
          </a:prstGeom>
          <a:solidFill>
            <a:srgbClr val="FFFFCC">
              <a:alpha val="8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естиугольник 17"/>
          <p:cNvSpPr/>
          <p:nvPr/>
        </p:nvSpPr>
        <p:spPr>
          <a:xfrm>
            <a:off x="1403648" y="2914893"/>
            <a:ext cx="1440160" cy="1152128"/>
          </a:xfrm>
          <a:prstGeom prst="hexagon">
            <a:avLst/>
          </a:prstGeom>
          <a:solidFill>
            <a:srgbClr val="FFFFFF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стиугольник 18"/>
          <p:cNvSpPr/>
          <p:nvPr/>
        </p:nvSpPr>
        <p:spPr>
          <a:xfrm>
            <a:off x="107504" y="3501008"/>
            <a:ext cx="1440160" cy="1152128"/>
          </a:xfrm>
          <a:prstGeom prst="hexagon">
            <a:avLst/>
          </a:prstGeom>
          <a:solidFill>
            <a:srgbClr val="FFFFFF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естиугольник 19"/>
          <p:cNvSpPr/>
          <p:nvPr/>
        </p:nvSpPr>
        <p:spPr>
          <a:xfrm>
            <a:off x="1403648" y="4221088"/>
            <a:ext cx="1440160" cy="1152128"/>
          </a:xfrm>
          <a:prstGeom prst="hexagon">
            <a:avLst/>
          </a:prstGeom>
          <a:solidFill>
            <a:srgbClr val="FFFFFF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естиугольник 20"/>
          <p:cNvSpPr/>
          <p:nvPr/>
        </p:nvSpPr>
        <p:spPr>
          <a:xfrm>
            <a:off x="2700813" y="3638177"/>
            <a:ext cx="1440160" cy="1152128"/>
          </a:xfrm>
          <a:prstGeom prst="hexagon">
            <a:avLst/>
          </a:prstGeom>
          <a:solidFill>
            <a:srgbClr val="FFFFFF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естиугольник 21"/>
          <p:cNvSpPr/>
          <p:nvPr/>
        </p:nvSpPr>
        <p:spPr>
          <a:xfrm>
            <a:off x="2700813" y="4941168"/>
            <a:ext cx="1440160" cy="1152128"/>
          </a:xfrm>
          <a:prstGeom prst="hexagon">
            <a:avLst/>
          </a:prstGeom>
          <a:solidFill>
            <a:srgbClr val="FFFFFF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Шестиугольник 22"/>
          <p:cNvSpPr/>
          <p:nvPr/>
        </p:nvSpPr>
        <p:spPr>
          <a:xfrm>
            <a:off x="1403648" y="5517232"/>
            <a:ext cx="1440160" cy="1152128"/>
          </a:xfrm>
          <a:prstGeom prst="hexagon">
            <a:avLst/>
          </a:prstGeom>
          <a:solidFill>
            <a:srgbClr val="FFFFFF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Шестиугольник 23"/>
          <p:cNvSpPr/>
          <p:nvPr/>
        </p:nvSpPr>
        <p:spPr>
          <a:xfrm>
            <a:off x="107504" y="4804630"/>
            <a:ext cx="1440160" cy="1152128"/>
          </a:xfrm>
          <a:prstGeom prst="hexagon">
            <a:avLst/>
          </a:prstGeom>
          <a:solidFill>
            <a:srgbClr val="FFFFFF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79512" y="132908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Сестринские исследования</a:t>
            </a:r>
            <a:endParaRPr lang="ru-RU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421786" y="2995555"/>
            <a:ext cx="136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Эндоскопия</a:t>
            </a:r>
          </a:p>
          <a:p>
            <a:pPr algn="ctr"/>
            <a:r>
              <a:rPr lang="ru-RU" sz="1400" b="1" dirty="0" smtClean="0"/>
              <a:t>Операционное дело</a:t>
            </a:r>
          </a:p>
          <a:p>
            <a:pPr algn="ctr"/>
            <a:r>
              <a:rPr lang="ru-RU" sz="1400" b="1" dirty="0" smtClean="0"/>
              <a:t>стерилизация</a:t>
            </a:r>
            <a:endParaRPr lang="ru-RU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76891" y="3688439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Психиатрия</a:t>
            </a:r>
          </a:p>
          <a:p>
            <a:pPr algn="ctr"/>
            <a:r>
              <a:rPr lang="ru-RU" sz="1400" b="1" dirty="0" smtClean="0"/>
              <a:t>Фтизиатрия</a:t>
            </a:r>
          </a:p>
          <a:p>
            <a:pPr algn="ctr"/>
            <a:r>
              <a:rPr lang="ru-RU" sz="1400" b="1" dirty="0" smtClean="0"/>
              <a:t>Онкология  </a:t>
            </a:r>
            <a:endParaRPr lang="ru-RU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02287" y="494116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Лечебное дело</a:t>
            </a:r>
            <a:endParaRPr lang="ru-RU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02287" y="5426432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Акушерство </a:t>
            </a:r>
            <a:endParaRPr lang="ru-RU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483453" y="5599067"/>
            <a:ext cx="129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Первичное здравоохранение</a:t>
            </a:r>
          </a:p>
          <a:p>
            <a:pPr algn="ctr"/>
            <a:r>
              <a:rPr lang="ru-RU" sz="1400" b="1" dirty="0" smtClean="0"/>
              <a:t>Реабилитация </a:t>
            </a:r>
            <a:endParaRPr lang="ru-RU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380873" y="4427103"/>
            <a:ext cx="1462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Стоматология </a:t>
            </a:r>
            <a:r>
              <a:rPr lang="ru-RU" sz="1400" b="1" dirty="0" smtClean="0"/>
              <a:t>Анестезиология</a:t>
            </a:r>
          </a:p>
          <a:p>
            <a:pPr algn="ctr"/>
            <a:r>
              <a:rPr lang="ru-RU" sz="1400" b="1" dirty="0" smtClean="0"/>
              <a:t>Наркология </a:t>
            </a:r>
          </a:p>
          <a:p>
            <a:pPr algn="ctr"/>
            <a:endParaRPr lang="ru-RU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772821" y="3968011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Педиатрия Неонатология </a:t>
            </a:r>
            <a:endParaRPr lang="ru-RU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717080" y="5147900"/>
            <a:ext cx="14629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Лучевая, лабораторная диагностика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39833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277" y="116632"/>
            <a:ext cx="8229600" cy="706090"/>
          </a:xfrm>
        </p:spPr>
        <p:txBody>
          <a:bodyPr/>
          <a:lstStyle/>
          <a:p>
            <a:r>
              <a:rPr lang="ru-RU" sz="4000" b="1" dirty="0" smtClean="0"/>
              <a:t>Глобальный политический контекст</a:t>
            </a:r>
            <a:endParaRPr lang="ru-RU" sz="40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68166" y="957628"/>
            <a:ext cx="4769036" cy="3744416"/>
          </a:xfrm>
        </p:spPr>
        <p:txBody>
          <a:bodyPr/>
          <a:lstStyle/>
          <a:p>
            <a:r>
              <a:rPr lang="ru-RU" sz="2000" b="1" dirty="0">
                <a:solidFill>
                  <a:srgbClr val="002060"/>
                </a:solidFill>
              </a:rPr>
              <a:t>Постарение населения;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Рост числа пациентов с хроническими заболеваниями;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Повышение уровня требований к медицинской помощи;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Изменение ценностей и этических норм;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Экономические ограничения (высокая стоимость стационарного лечения, затраты на ВМП, дорогостоящие препараты) </a:t>
            </a:r>
          </a:p>
          <a:p>
            <a:endParaRPr lang="ru-RU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2885" y="908720"/>
            <a:ext cx="3816424" cy="251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308125"/>
            <a:ext cx="2448272" cy="1242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9587259">
            <a:off x="301467" y="5151607"/>
            <a:ext cx="1966930" cy="1177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419610">
            <a:off x="2585115" y="5180650"/>
            <a:ext cx="1893747" cy="1189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://edelweiss-medservices.com/sites/default/files/aids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9046504">
            <a:off x="4801836" y="5084146"/>
            <a:ext cx="1972173" cy="1225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unops.org/SiteCollectionImages/News/Campaigns/Stop%20TB%20Day%202016/Stop_TB_Header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8895950">
            <a:off x="6939060" y="5070130"/>
            <a:ext cx="1879515" cy="1160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85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3" y="806695"/>
            <a:ext cx="9136283" cy="605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0" y="49188"/>
            <a:ext cx="9144000" cy="1219572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b="1" dirty="0">
                <a:solidFill>
                  <a:srgbClr val="0033CC"/>
                </a:solidFill>
              </a:rPr>
              <a:t>Приоритетные направления совершенствования </a:t>
            </a:r>
            <a:r>
              <a:rPr lang="ru-RU" altLang="ru-RU" sz="2800" b="1" dirty="0" smtClean="0">
                <a:solidFill>
                  <a:srgbClr val="0033CC"/>
                </a:solidFill>
              </a:rPr>
              <a:t>здравоохранения: непрерывное медицинское образование</a:t>
            </a:r>
            <a:endParaRPr lang="ru-RU" altLang="ru-RU" sz="2800" b="1" dirty="0">
              <a:solidFill>
                <a:srgbClr val="00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80555" y="5085184"/>
            <a:ext cx="1862708" cy="369332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Санкт-Петербург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167484" y="5085184"/>
            <a:ext cx="1872208" cy="369332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Иваново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148064" y="1580565"/>
            <a:ext cx="1872208" cy="369332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Астрахань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192069" y="1580565"/>
            <a:ext cx="1860694" cy="369332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Тюмень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192069" y="3235042"/>
            <a:ext cx="1860694" cy="369332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Вологда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190055" y="2024460"/>
            <a:ext cx="1862708" cy="369332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Ростов-на-Дону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157289" y="2024460"/>
            <a:ext cx="1872208" cy="369332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Омск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180555" y="2490050"/>
            <a:ext cx="1872208" cy="646331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Ленинградская область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162047" y="3235042"/>
            <a:ext cx="1872208" cy="369332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Петрозаводск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167484" y="3690589"/>
            <a:ext cx="1872208" cy="369332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Киров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197646" y="3690589"/>
            <a:ext cx="1855117" cy="369332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Якутск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162047" y="4157382"/>
            <a:ext cx="1872208" cy="369332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Курск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192069" y="4157382"/>
            <a:ext cx="1860694" cy="369332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Томск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141365" y="4597121"/>
            <a:ext cx="1872208" cy="369332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Москва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5157289" y="2490050"/>
            <a:ext cx="1872208" cy="646331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Всероссийские </a:t>
            </a:r>
            <a:r>
              <a:rPr lang="ru-RU" dirty="0" err="1" smtClean="0"/>
              <a:t>вэбинары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192069" y="4597121"/>
            <a:ext cx="1872208" cy="369332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Смоленск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76056" y="5614389"/>
            <a:ext cx="2016224" cy="923330"/>
          </a:xfrm>
          <a:prstGeom prst="rect">
            <a:avLst/>
          </a:prstGeom>
          <a:solidFill>
            <a:srgbClr val="FFFFCC">
              <a:alpha val="85098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Аккредитованные в системе НМО мероприятия 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197646" y="5614389"/>
            <a:ext cx="1855117" cy="923330"/>
          </a:xfrm>
          <a:prstGeom prst="rect">
            <a:avLst/>
          </a:prstGeom>
          <a:solidFill>
            <a:srgbClr val="FFFFCC">
              <a:alpha val="85098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Приняли участие более 11 тысяч специалистов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76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ФОТО ВОЗ 2016\фото на блокнот РАМС 2017\IMG_31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8" y="764704"/>
            <a:ext cx="9139944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49188"/>
            <a:ext cx="9144000" cy="1003548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000" b="1" dirty="0" smtClean="0">
                <a:solidFill>
                  <a:srgbClr val="0033CC"/>
                </a:solidFill>
              </a:rPr>
              <a:t>   Задачи совершенствования и расширения сестринской практики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694" y="1196752"/>
            <a:ext cx="4752528" cy="369332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Утверждение проф. стандартов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1068" y="1700808"/>
            <a:ext cx="4752528" cy="369332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Повышение статуса и престижа профессии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9264" y="2204864"/>
            <a:ext cx="4754470" cy="369332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Совершенствование подготовки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69365" y="2667682"/>
            <a:ext cx="4744369" cy="646331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Развитие исследований и внедрение доказательной практики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46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53" t="4668" r="8260" b="11681"/>
          <a:stretch/>
        </p:blipFill>
        <p:spPr bwMode="auto">
          <a:xfrm>
            <a:off x="-1" y="1700613"/>
            <a:ext cx="9161715" cy="51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180630" y="476672"/>
            <a:ext cx="8970362" cy="1109162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 b="1" dirty="0" smtClean="0">
                <a:solidFill>
                  <a:srgbClr val="C00000"/>
                </a:solidFill>
              </a:rPr>
              <a:t>БЛАГОДАРЮ ЗА ВНИМАНИЕ!</a:t>
            </a:r>
            <a:endParaRPr lang="ru-RU" altLang="ru-RU" sz="4800" b="1" dirty="0" smtClean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661248"/>
            <a:ext cx="1974734" cy="973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5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on-desktop.com/wps/Photoshop_The_World_in_the_clouds_014136_.jpg"/>
          <p:cNvPicPr>
            <a:picLocks noChangeAspect="1" noChangeArrowheads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32" y="836711"/>
            <a:ext cx="9126667" cy="570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980728"/>
            <a:ext cx="3036583" cy="202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s://pbs.twimg.com/media/CnOoIgKXgAAMPq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019" y="4437112"/>
            <a:ext cx="3208799" cy="2140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67544" y="188640"/>
            <a:ext cx="82296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000" b="1" dirty="0" smtClean="0"/>
              <a:t>Глобальный политический контекст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997564"/>
            <a:ext cx="51704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Комиссия пришла к выводу о том, что </a:t>
            </a:r>
            <a:r>
              <a:rPr lang="ru-RU" sz="2000" b="1" i="1" dirty="0"/>
              <a:t>инвестиции в создание кадров здравоохранения необходимы для дальнейшего движения в сторону Целей в области устойчивого развития</a:t>
            </a:r>
            <a:r>
              <a:rPr lang="ru-RU" sz="2000" i="1" dirty="0"/>
              <a:t>, </a:t>
            </a:r>
            <a:r>
              <a:rPr lang="ru-RU" sz="2000" b="1" i="1" dirty="0"/>
              <a:t>в том числе для повышения уровня здоровья населения, укрепления глобальной безопасности и обеспечения инклюзивного экономического роста.</a:t>
            </a:r>
          </a:p>
        </p:txBody>
      </p:sp>
      <p:sp>
        <p:nvSpPr>
          <p:cNvPr id="10" name="Пятиугольник 9"/>
          <p:cNvSpPr/>
          <p:nvPr/>
        </p:nvSpPr>
        <p:spPr>
          <a:xfrm rot="5400000">
            <a:off x="6486333" y="2378760"/>
            <a:ext cx="1512168" cy="3036583"/>
          </a:xfrm>
          <a:prstGeom prst="homePlate">
            <a:avLst>
              <a:gd name="adj" fmla="val 37897"/>
            </a:avLst>
          </a:prstGeom>
          <a:solidFill>
            <a:srgbClr val="00B05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3140968"/>
            <a:ext cx="3098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Комиссия ООН высокого уровня по занятости в сфере здравоохранения и экономическому росту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3861048"/>
            <a:ext cx="5040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По прогнозам </a:t>
            </a:r>
            <a:r>
              <a:rPr lang="ru-RU" sz="2000" b="1" i="1" dirty="0"/>
              <a:t>старение населения и рост распространенности неинфекционных заболеваний к 2030 г. приведут к необходимости создания 40 миллионов дополнительных рабочих мест </a:t>
            </a:r>
            <a:r>
              <a:rPr lang="ru-RU" sz="2000" i="1" dirty="0"/>
              <a:t>в секторе здравоохранения, для чего потребуется удвоить нынешнее число работников здравоохранения. </a:t>
            </a:r>
          </a:p>
        </p:txBody>
      </p:sp>
    </p:spTree>
    <p:extLst>
      <p:ext uri="{BB962C8B-B14F-4D97-AF65-F5344CB8AC3E}">
        <p14:creationId xmlns:p14="http://schemas.microsoft.com/office/powerpoint/2010/main" val="5175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3600" b="1" dirty="0" smtClean="0"/>
              <a:t>Европейский политический контекст</a:t>
            </a:r>
            <a:endParaRPr lang="ru-RU" sz="36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5108" y="1124501"/>
            <a:ext cx="2989326" cy="3240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6136" y="4643764"/>
            <a:ext cx="2948299" cy="1815882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67 сессия Регионального комитета ВОЗ утвердила Рамочную основу для действий по обеспечению устойчивости кадров здравоохранения. </a:t>
            </a:r>
            <a:br>
              <a:rPr lang="ru-RU" sz="1400" i="1" dirty="0" smtClean="0"/>
            </a:br>
            <a:r>
              <a:rPr lang="ru-RU" sz="1400" b="1" i="1" dirty="0" smtClean="0"/>
              <a:t>Среди многочисленных мер предусмотрено увеличение кадров на 10 млн. человек</a:t>
            </a:r>
            <a:endParaRPr lang="ru-RU" sz="1400" b="1" i="1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07264"/>
            <a:ext cx="4895775" cy="326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4428321"/>
            <a:ext cx="46085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Генеральный директор ВОЗ д-р </a:t>
            </a:r>
            <a:r>
              <a:rPr lang="ru-RU" b="1" i="1" dirty="0" err="1"/>
              <a:t>Тедрос</a:t>
            </a:r>
            <a:r>
              <a:rPr lang="ru-RU" b="1" i="1" dirty="0"/>
              <a:t> </a:t>
            </a:r>
            <a:r>
              <a:rPr lang="ru-RU" b="1" i="1" dirty="0" err="1"/>
              <a:t>Адханом</a:t>
            </a:r>
            <a:r>
              <a:rPr lang="ru-RU" b="1" i="1" dirty="0"/>
              <a:t> </a:t>
            </a:r>
            <a:r>
              <a:rPr lang="ru-RU" b="1" i="1" dirty="0" err="1"/>
              <a:t>Гебрейесус</a:t>
            </a:r>
            <a:r>
              <a:rPr lang="ru-RU" b="1" i="1" dirty="0"/>
              <a:t> </a:t>
            </a:r>
            <a:r>
              <a:rPr lang="ru-RU" i="1" dirty="0"/>
              <a:t>назвал кадровые ресурсы здравоохранения ключевым компонентом систем здравоохранения, отметив также, что без кадровых ресурсов невозможно обеспечить всеобщий охват услугами здравоохранения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2123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35280" cy="706090"/>
          </a:xfrm>
        </p:spPr>
        <p:txBody>
          <a:bodyPr/>
          <a:lstStyle/>
          <a:p>
            <a:r>
              <a:rPr lang="ru-RU" sz="4000" b="1" dirty="0"/>
              <a:t>Европейский политический контекст</a:t>
            </a:r>
          </a:p>
        </p:txBody>
      </p:sp>
      <p:pic>
        <p:nvPicPr>
          <p:cNvPr id="4" name="Picture 3" descr="K:\мои документы\сайт новый\БАННЕРЫ\directions_ru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29" y="1052737"/>
            <a:ext cx="1882016" cy="2666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:\мои документы\сайт новый\БАННЕРЫ\compendium_ru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604" y="3861048"/>
            <a:ext cx="1882016" cy="2660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99792" y="1052737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Документ, утвержденный 65 сессией Регионального комитета Европейского бюро ВОЗ, рекомендует, чтобы страны-члены региона предпринимали действия по развитию </a:t>
            </a:r>
          </a:p>
          <a:p>
            <a:pPr algn="ctr"/>
            <a:r>
              <a:rPr lang="ru-RU" b="1" dirty="0" smtClean="0"/>
              <a:t>ОБРАЗОВАНИЯ, НАУКИ, ПРАКТИКИ, УПРАВЛЕНИЯ  </a:t>
            </a:r>
            <a:r>
              <a:rPr lang="ru-RU" dirty="0" smtClean="0"/>
              <a:t>в сестринском и акушерском деле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45628" y="3028310"/>
            <a:ext cx="6019393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ПРИОРИТЕТНЫЕ ОБЛАСТИ ДЕЙСТВИЙ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2765" y="3719719"/>
            <a:ext cx="2367307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Расширение масштабов и трансформирование образования 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40152" y="4221088"/>
            <a:ext cx="2808312" cy="147732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Планирование кадровых ресурсов и оптимизация профессионально-квалификационной </a:t>
            </a:r>
            <a:r>
              <a:rPr lang="ru-RU" b="1" dirty="0" smtClean="0"/>
              <a:t>структуры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2765" y="5874155"/>
            <a:ext cx="2367307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Благоприятные условия труда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52764" y="4797152"/>
            <a:ext cx="2367307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Поощрение научно обоснованной практики и инноваций</a:t>
            </a:r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2339752" y="1052737"/>
            <a:ext cx="360040" cy="5468616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69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ая прямоугольная выноска 8"/>
          <p:cNvSpPr/>
          <p:nvPr/>
        </p:nvSpPr>
        <p:spPr>
          <a:xfrm>
            <a:off x="5724128" y="1052736"/>
            <a:ext cx="3240360" cy="1656184"/>
          </a:xfrm>
          <a:prstGeom prst="wedgeRoundRectCallout">
            <a:avLst>
              <a:gd name="adj1" fmla="val -62232"/>
              <a:gd name="adj2" fmla="val 44981"/>
              <a:gd name="adj3" fmla="val 16667"/>
            </a:avLst>
          </a:prstGeom>
          <a:solidFill>
            <a:srgbClr val="00B050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38" y="188640"/>
            <a:ext cx="8856984" cy="490066"/>
          </a:xfrm>
        </p:spPr>
        <p:txBody>
          <a:bodyPr/>
          <a:lstStyle/>
          <a:p>
            <a:r>
              <a:rPr lang="ru-RU" sz="3200" b="1" dirty="0" smtClean="0"/>
              <a:t>Примеры реформ – правительство Уэльса</a:t>
            </a:r>
            <a:endParaRPr lang="ru-RU" sz="3200" b="1" dirty="0"/>
          </a:p>
        </p:txBody>
      </p:sp>
      <p:pic>
        <p:nvPicPr>
          <p:cNvPr id="6" name="Picture 2" descr="K:\мои документы\Мои документы\ФОТО 2017\БАРСЕЛОНА МСМ\Barcelona\Congress speakers\IMG_425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37043" y="2852936"/>
            <a:ext cx="2015086" cy="2553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700" y="5517232"/>
            <a:ext cx="29517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Д-р Джин Уайт, кавалер Ордена Британской Империи, директор Департамента сестринского дела Правительства Уэльса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34650" y="1052736"/>
            <a:ext cx="3419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/>
              <a:t>7 </a:t>
            </a:r>
            <a:r>
              <a:rPr lang="ru-RU" sz="1600" i="1" dirty="0"/>
              <a:t>пациентов на 1 регистрированную медсестру в дневное время; </a:t>
            </a:r>
            <a:r>
              <a:rPr lang="ru-RU" sz="1600" i="1" dirty="0" smtClean="0"/>
              <a:t>увеличение </a:t>
            </a:r>
            <a:r>
              <a:rPr lang="ru-RU" sz="1600" i="1" dirty="0"/>
              <a:t>штатного расписания на 26,9% (</a:t>
            </a:r>
            <a:r>
              <a:rPr lang="ru-RU" sz="1600" i="1" dirty="0" smtClean="0"/>
              <a:t>обучение, </a:t>
            </a:r>
            <a:r>
              <a:rPr lang="ru-RU" sz="1600" i="1" dirty="0"/>
              <a:t>отпуска, больничные), </a:t>
            </a:r>
            <a:r>
              <a:rPr lang="ru-RU" sz="1600" i="1" dirty="0" smtClean="0"/>
              <a:t>должность старшей </a:t>
            </a:r>
            <a:r>
              <a:rPr lang="ru-RU" sz="1600" i="1" dirty="0"/>
              <a:t>сестры </a:t>
            </a:r>
          </a:p>
        </p:txBody>
      </p:sp>
      <p:graphicFrame>
        <p:nvGraphicFramePr>
          <p:cNvPr id="10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913436"/>
              </p:ext>
            </p:extLst>
          </p:nvPr>
        </p:nvGraphicFramePr>
        <p:xfrm>
          <a:off x="323528" y="908720"/>
          <a:ext cx="5050904" cy="5832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714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178779"/>
              </p:ext>
            </p:extLst>
          </p:nvPr>
        </p:nvGraphicFramePr>
        <p:xfrm>
          <a:off x="456371" y="692696"/>
          <a:ext cx="8332631" cy="5852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80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18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485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871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 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ru-RU" sz="1600" b="1" dirty="0" smtClean="0">
                          <a:effectLst/>
                          <a:latin typeface="+mn-lt"/>
                        </a:rPr>
                        <a:t>Страны</a:t>
                      </a:r>
                      <a:endParaRPr lang="en-GB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Образование 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Расширенное содержание клинической практики </a:t>
                      </a:r>
                      <a:r>
                        <a:rPr lang="en-US" sz="160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ru-RU" sz="1600" dirty="0" smtClean="0">
                          <a:effectLst/>
                          <a:latin typeface="+mn-lt"/>
                        </a:rPr>
                        <a:t>первичное здравоохранение</a:t>
                      </a:r>
                      <a:r>
                        <a:rPr lang="en-US" sz="1600" dirty="0" smtClean="0">
                          <a:effectLst/>
                          <a:latin typeface="+mn-lt"/>
                        </a:rPr>
                        <a:t>)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11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Утверждена сестринская роль с расширенным уровнем клинической практики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Австралия, Канада, Финляндия, Ирландия, Нидерланды, Новая Зеландия, Великобритания, США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endParaRPr lang="en-GB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endParaRPr lang="ru-RU" sz="16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Имеются образовательные программы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ru-RU" sz="1600" b="1" dirty="0" smtClean="0">
                          <a:effectLst/>
                          <a:latin typeface="+mn-lt"/>
                        </a:rPr>
                        <a:t>Разрешено проведение всех нижеперечисленных действий: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Назначение препаратов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Диагностика и оценка здоровья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Назначение анализов и исследований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Решения относительно лечения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Группа пациентов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Направления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Служат первичным контактом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              </a:t>
                      </a:r>
                      <a:endParaRPr lang="en-GB" sz="16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392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Возникает расширенная роль: есть программы образования, но практика не полностью на расширенном уровне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Австрия , Хорватия, Кипр, Франция, Германия, Венгрия, Исландия, Литва, Норвегия, Испания , Швеция, Швейцария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Появляются образовательные программы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44145"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Ограниченная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расширенной роли, реализуется как минимум одно из 7 клинических действий – чаще всего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назначение лекарственных препаратов</a:t>
                      </a:r>
                      <a:endParaRPr lang="ru-RU" sz="16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4145"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10697"/>
          </a:xfrm>
        </p:spPr>
        <p:txBody>
          <a:bodyPr/>
          <a:lstStyle/>
          <a:p>
            <a:r>
              <a:rPr lang="ru-RU" sz="2400" b="1" dirty="0" smtClean="0"/>
              <a:t>Примеры реформ – расширение роли сестринского персонала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7189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62" y="188640"/>
            <a:ext cx="9117583" cy="40644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Подтверждение эффективности реформ</a:t>
            </a:r>
            <a:r>
              <a:rPr lang="de-DE" sz="2800" b="1" dirty="0" smtClean="0"/>
              <a:t>: </a:t>
            </a:r>
            <a:r>
              <a:rPr lang="ru-RU" sz="2800" b="1" dirty="0" smtClean="0"/>
              <a:t>обзор систематических исследований</a:t>
            </a:r>
            <a:endParaRPr lang="de-DE" sz="2800" b="1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730920"/>
              </p:ext>
            </p:extLst>
          </p:nvPr>
        </p:nvGraphicFramePr>
        <p:xfrm>
          <a:off x="298133" y="783501"/>
          <a:ext cx="8568951" cy="40240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7962">
                  <a:extLst>
                    <a:ext uri="{9D8B030D-6E8A-4147-A177-3AD203B41FA5}">
                      <a16:colId xmlns:a16="http://schemas.microsoft.com/office/drawing/2014/main" xmlns="" val="566116434"/>
                    </a:ext>
                  </a:extLst>
                </a:gridCol>
                <a:gridCol w="2109952">
                  <a:extLst>
                    <a:ext uri="{9D8B030D-6E8A-4147-A177-3AD203B41FA5}">
                      <a16:colId xmlns:a16="http://schemas.microsoft.com/office/drawing/2014/main" xmlns="" val="129035118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332745818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1225650890"/>
                    </a:ext>
                  </a:extLst>
                </a:gridCol>
                <a:gridCol w="1962725">
                  <a:extLst>
                    <a:ext uri="{9D8B030D-6E8A-4147-A177-3AD203B41FA5}">
                      <a16:colId xmlns:a16="http://schemas.microsoft.com/office/drawing/2014/main" xmlns="" val="3993841536"/>
                    </a:ext>
                  </a:extLst>
                </a:gridCol>
              </a:tblGrid>
              <a:tr h="592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Качество 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Снижение смертности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Вторичная профилактика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Удовлетворенность пациента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extLst>
                  <a:ext uri="{0D108BD9-81ED-4DB2-BD59-A6C34878D82A}">
                    <a16:rowId xmlns:a16="http://schemas.microsoft.com/office/drawing/2014/main" xmlns="" val="1052091610"/>
                  </a:ext>
                </a:extLst>
              </a:tr>
              <a:tr h="6256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Самостоятельно практикующие медсестры в сравнении с врачами</a:t>
                      </a:r>
                      <a:endParaRPr lang="en-US" sz="1600" dirty="0">
                        <a:effectLst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+</a:t>
                      </a:r>
                      <a:r>
                        <a:rPr lang="ru-RU" sz="1800" kern="1200" dirty="0" smtClean="0">
                          <a:effectLst/>
                        </a:rPr>
                        <a:t>/</a:t>
                      </a:r>
                      <a:r>
                        <a:rPr lang="en-US" sz="1800" kern="1200" dirty="0" smtClean="0">
                          <a:effectLst/>
                        </a:rPr>
                        <a:t>-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↑↑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+</a:t>
                      </a:r>
                      <a:r>
                        <a:rPr lang="ru-RU" sz="1800" kern="1200" dirty="0" smtClean="0">
                          <a:effectLst/>
                        </a:rPr>
                        <a:t>/</a:t>
                      </a:r>
                      <a:r>
                        <a:rPr lang="en-US" sz="1800" kern="1200" dirty="0" smtClean="0">
                          <a:effectLst/>
                        </a:rPr>
                        <a:t>-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↑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extLst>
                  <a:ext uri="{0D108BD9-81ED-4DB2-BD59-A6C34878D82A}">
                    <a16:rowId xmlns:a16="http://schemas.microsoft.com/office/drawing/2014/main" xmlns="" val="2824460242"/>
                  </a:ext>
                </a:extLst>
              </a:tr>
              <a:tr h="7796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Пациенты с сердечной патологией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↑ </a:t>
                      </a:r>
                      <a:r>
                        <a:rPr lang="ru-RU" sz="1600" kern="1200" dirty="0" smtClean="0">
                          <a:effectLst/>
                        </a:rPr>
                        <a:t>САД нормализовалось</a:t>
                      </a:r>
                      <a:endParaRPr lang="de-DE" sz="16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effectLst/>
                        </a:rPr>
                        <a:t>↔ </a:t>
                      </a:r>
                      <a:r>
                        <a:rPr lang="ru-RU" sz="1600" kern="1200" dirty="0" smtClean="0">
                          <a:effectLst/>
                        </a:rPr>
                        <a:t>ДАД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↑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effectLst/>
                        </a:rPr>
                        <a:t>↔ 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↑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extLst>
                  <a:ext uri="{0D108BD9-81ED-4DB2-BD59-A6C34878D82A}">
                    <a16:rowId xmlns:a16="http://schemas.microsoft.com/office/drawing/2014/main" xmlns="" val="1485550440"/>
                  </a:ext>
                </a:extLst>
              </a:tr>
              <a:tr h="6719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Пациенты с диабетом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effectLst/>
                        </a:rPr>
                        <a:t>↔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↑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↑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↑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extLst>
                  <a:ext uri="{0D108BD9-81ED-4DB2-BD59-A6C34878D82A}">
                    <a16:rowId xmlns:a16="http://schemas.microsoft.com/office/drawing/2014/main" xmlns="" val="984977617"/>
                  </a:ext>
                </a:extLst>
              </a:tr>
              <a:tr h="6719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Пациенты с ХОБЛ/астмой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de-DE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endParaRPr lang="de-DE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↔ </a:t>
                      </a:r>
                      <a:endParaRPr lang="de-DE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endParaRPr lang="de-DE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921300" y="6610029"/>
            <a:ext cx="71287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Martinez-Gonzalez et al. 2015a, Martinez-Gonzalez et al. 2015b, Martinez-Gonzalez et al. 2014, </a:t>
            </a:r>
            <a:r>
              <a:rPr lang="en-US" sz="900" dirty="0" err="1"/>
              <a:t>Tsiachristas</a:t>
            </a:r>
            <a:r>
              <a:rPr lang="en-US" sz="900" dirty="0"/>
              <a:t>, </a:t>
            </a:r>
            <a:r>
              <a:rPr lang="en-US" sz="900" dirty="0" err="1"/>
              <a:t>Wallenburg</a:t>
            </a:r>
            <a:r>
              <a:rPr lang="en-US" sz="900" dirty="0"/>
              <a:t> et al. 2015, Swan et al. 2015</a:t>
            </a:r>
            <a:endParaRPr lang="de-DE" sz="900" dirty="0"/>
          </a:p>
        </p:txBody>
      </p:sp>
      <p:sp>
        <p:nvSpPr>
          <p:cNvPr id="7" name="Textfeld 6"/>
          <p:cNvSpPr txBox="1"/>
          <p:nvPr/>
        </p:nvSpPr>
        <p:spPr>
          <a:xfrm>
            <a:off x="239607" y="4811286"/>
            <a:ext cx="3900345" cy="1569660"/>
          </a:xfrm>
          <a:prstGeom prst="rect">
            <a:avLst/>
          </a:prstGeom>
          <a:solidFill>
            <a:srgbClr val="3399FF">
              <a:alpha val="18824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Коммент</a:t>
            </a:r>
            <a:r>
              <a:rPr lang="en-US" sz="1600" dirty="0" smtClean="0"/>
              <a:t>: </a:t>
            </a:r>
            <a:r>
              <a:rPr lang="en-US" sz="1600" dirty="0"/>
              <a:t>↑= </a:t>
            </a:r>
            <a:r>
              <a:rPr lang="ru-RU" sz="1600" dirty="0" smtClean="0"/>
              <a:t>стат. значимый </a:t>
            </a:r>
            <a:r>
              <a:rPr lang="en-US" sz="1600" dirty="0" smtClean="0"/>
              <a:t>(</a:t>
            </a:r>
            <a:r>
              <a:rPr lang="ru-RU" sz="1600" dirty="0" smtClean="0"/>
              <a:t>улучшенный</a:t>
            </a:r>
            <a:r>
              <a:rPr lang="en-US" sz="1600" dirty="0" smtClean="0"/>
              <a:t>) </a:t>
            </a:r>
            <a:r>
              <a:rPr lang="ru-RU" sz="1600" dirty="0" smtClean="0"/>
              <a:t>эффект</a:t>
            </a:r>
            <a:r>
              <a:rPr lang="en-US" sz="1600" dirty="0" smtClean="0"/>
              <a:t>, </a:t>
            </a:r>
            <a:r>
              <a:rPr lang="en-US" sz="1600" dirty="0"/>
              <a:t>↑ ↑ = </a:t>
            </a:r>
            <a:r>
              <a:rPr lang="ru-RU" sz="1600" dirty="0"/>
              <a:t>стат. значимый (улучшенный) эффект</a:t>
            </a:r>
            <a:r>
              <a:rPr lang="en-US" sz="1600" dirty="0" smtClean="0"/>
              <a:t>, </a:t>
            </a:r>
            <a:r>
              <a:rPr lang="ru-RU" sz="1600" dirty="0" smtClean="0"/>
              <a:t>плюс выше, чем в группе сравнения</a:t>
            </a:r>
            <a:r>
              <a:rPr lang="en-US" sz="1600" dirty="0" smtClean="0"/>
              <a:t>, +</a:t>
            </a:r>
            <a:r>
              <a:rPr lang="ru-RU" sz="1600" dirty="0" smtClean="0"/>
              <a:t>/</a:t>
            </a:r>
            <a:r>
              <a:rPr lang="en-US" sz="1600" dirty="0" smtClean="0"/>
              <a:t>- </a:t>
            </a:r>
            <a:r>
              <a:rPr lang="en-US" sz="1600" dirty="0"/>
              <a:t>= </a:t>
            </a:r>
            <a:r>
              <a:rPr lang="ru-RU" sz="1600" dirty="0" smtClean="0"/>
              <a:t>неубедительные результаты</a:t>
            </a:r>
            <a:r>
              <a:rPr lang="en-US" sz="1600" dirty="0" smtClean="0"/>
              <a:t>, </a:t>
            </a:r>
            <a:r>
              <a:rPr lang="en-US" sz="1600" dirty="0"/>
              <a:t>n/a = </a:t>
            </a:r>
            <a:r>
              <a:rPr lang="ru-RU" sz="1600" dirty="0" smtClean="0"/>
              <a:t>данные отсутствуют</a:t>
            </a:r>
            <a:r>
              <a:rPr lang="en-US" sz="1600" dirty="0" smtClean="0"/>
              <a:t>/ </a:t>
            </a:r>
            <a:r>
              <a:rPr lang="ru-RU" sz="1600" dirty="0" smtClean="0"/>
              <a:t>недостаточны </a:t>
            </a:r>
            <a:endParaRPr lang="de-DE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4283968" y="4811286"/>
            <a:ext cx="4608512" cy="1569660"/>
          </a:xfrm>
          <a:prstGeom prst="rect">
            <a:avLst/>
          </a:prstGeom>
          <a:solidFill>
            <a:srgbClr val="FF0000">
              <a:alpha val="10196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 крайней мере эквивалентное качество помощи</a:t>
            </a:r>
            <a:endParaRPr lang="de-DE" sz="1600" dirty="0"/>
          </a:p>
          <a:p>
            <a:r>
              <a:rPr lang="ru-RU" sz="1600" dirty="0" smtClean="0"/>
              <a:t>По некоторым показателям </a:t>
            </a:r>
            <a:r>
              <a:rPr lang="ru-RU" sz="1600" dirty="0"/>
              <a:t>-</a:t>
            </a:r>
            <a:r>
              <a:rPr lang="de-DE" sz="1600" dirty="0" smtClean="0"/>
              <a:t> </a:t>
            </a:r>
            <a:r>
              <a:rPr lang="ru-RU" sz="1600" dirty="0" smtClean="0"/>
              <a:t>более качественная помощь</a:t>
            </a:r>
            <a:endParaRPr lang="de-DE" sz="1600" dirty="0"/>
          </a:p>
          <a:p>
            <a:r>
              <a:rPr lang="ru-RU" sz="1600" dirty="0" smtClean="0"/>
              <a:t>Снижение общей смертности</a:t>
            </a:r>
            <a:r>
              <a:rPr lang="de-DE" sz="1600" dirty="0" smtClean="0"/>
              <a:t> (</a:t>
            </a:r>
            <a:r>
              <a:rPr lang="ru-RU" sz="1600" dirty="0" smtClean="0"/>
              <a:t>не во всех подгруппах</a:t>
            </a:r>
            <a:r>
              <a:rPr lang="de-DE" sz="1600" dirty="0" smtClean="0"/>
              <a:t>)</a:t>
            </a:r>
            <a:endParaRPr lang="de-DE" sz="1600" dirty="0"/>
          </a:p>
          <a:p>
            <a:r>
              <a:rPr lang="ru-RU" sz="1600" dirty="0" smtClean="0"/>
              <a:t>Повышение удовлетворенности пациентов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54262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074" y="188640"/>
            <a:ext cx="8229600" cy="562074"/>
          </a:xfrm>
        </p:spPr>
        <p:txBody>
          <a:bodyPr/>
          <a:lstStyle/>
          <a:p>
            <a:r>
              <a:rPr lang="ru-RU" sz="3200" b="1" dirty="0" smtClean="0"/>
              <a:t>Сравнительные данные по обеспеченности сестринскими кадрами</a:t>
            </a:r>
            <a:endParaRPr lang="ru-RU" sz="3200" b="1" dirty="0"/>
          </a:p>
        </p:txBody>
      </p:sp>
      <p:sp>
        <p:nvSpPr>
          <p:cNvPr id="4" name="object 58"/>
          <p:cNvSpPr/>
          <p:nvPr/>
        </p:nvSpPr>
        <p:spPr>
          <a:xfrm>
            <a:off x="389953" y="1545430"/>
            <a:ext cx="2880319" cy="324036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9"/>
          <p:cNvSpPr txBox="1"/>
          <p:nvPr/>
        </p:nvSpPr>
        <p:spPr>
          <a:xfrm>
            <a:off x="395536" y="1065998"/>
            <a:ext cx="2880319" cy="508857"/>
          </a:xfrm>
          <a:prstGeom prst="rect">
            <a:avLst/>
          </a:prstGeom>
          <a:solidFill>
            <a:srgbClr val="00B0F0">
              <a:alpha val="16078"/>
            </a:srgbClr>
          </a:solidFill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600" spc="5" dirty="0">
                <a:solidFill>
                  <a:srgbClr val="1C1C1C"/>
                </a:solidFill>
                <a:latin typeface="Verdana"/>
                <a:cs typeface="Verdana"/>
              </a:rPr>
              <a:t>Количество медсестер </a:t>
            </a:r>
            <a:r>
              <a:rPr sz="1600" spc="10" dirty="0">
                <a:solidFill>
                  <a:srgbClr val="1C1C1C"/>
                </a:solidFill>
                <a:latin typeface="Verdana"/>
                <a:cs typeface="Verdana"/>
              </a:rPr>
              <a:t>и </a:t>
            </a:r>
            <a:r>
              <a:rPr sz="1600" spc="5" dirty="0">
                <a:solidFill>
                  <a:srgbClr val="1C1C1C"/>
                </a:solidFill>
                <a:latin typeface="Verdana"/>
                <a:cs typeface="Verdana"/>
              </a:rPr>
              <a:t>акушерок  </a:t>
            </a:r>
            <a:r>
              <a:rPr sz="1600" spc="10" dirty="0">
                <a:solidFill>
                  <a:srgbClr val="1C1C1C"/>
                </a:solidFill>
                <a:latin typeface="Verdana"/>
                <a:cs typeface="Verdana"/>
              </a:rPr>
              <a:t>на 1</a:t>
            </a:r>
            <a:r>
              <a:rPr sz="1600" spc="5" dirty="0">
                <a:solidFill>
                  <a:srgbClr val="1C1C1C"/>
                </a:solidFill>
                <a:latin typeface="Verdana"/>
                <a:cs typeface="Verdana"/>
              </a:rPr>
              <a:t> врача</a:t>
            </a:r>
            <a:endParaRPr sz="1600" dirty="0">
              <a:latin typeface="Verdana"/>
              <a:cs typeface="Verdana"/>
            </a:endParaRPr>
          </a:p>
        </p:txBody>
      </p:sp>
      <p:pic>
        <p:nvPicPr>
          <p:cNvPr id="6" name="Picture 2" descr="C:\Users\shoshy.riba\שושי - ספריה מרכזית\Documents\מדיניות בסיעוד חומר עזר\שיעור אחיות 201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5896" y="1545430"/>
            <a:ext cx="5246826" cy="501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185000" y="3695387"/>
            <a:ext cx="288032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635896" y="1065998"/>
            <a:ext cx="5246826" cy="369332"/>
          </a:xfrm>
          <a:prstGeom prst="rect">
            <a:avLst/>
          </a:prstGeom>
          <a:solidFill>
            <a:srgbClr val="FF0000">
              <a:alpha val="9020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Количество медсестер на 1000 населения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4653136"/>
            <a:ext cx="3312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Соотношение медицинских сестер на 1 тыс. населения в РФ –</a:t>
            </a:r>
            <a:r>
              <a:rPr lang="ru-RU" b="1" dirty="0" smtClean="0">
                <a:solidFill>
                  <a:srgbClr val="FF0000"/>
                </a:solidFill>
              </a:rPr>
              <a:t> 7,3 </a:t>
            </a:r>
          </a:p>
          <a:p>
            <a:pPr algn="ctr"/>
            <a:r>
              <a:rPr lang="ru-RU" b="1" dirty="0" smtClean="0"/>
              <a:t>В «старых» странах ЕС данное соотношение на уровне </a:t>
            </a:r>
            <a:r>
              <a:rPr lang="ru-RU" b="1" dirty="0" smtClean="0">
                <a:solidFill>
                  <a:srgbClr val="FF0000"/>
                </a:solidFill>
              </a:rPr>
              <a:t>9-17</a:t>
            </a:r>
            <a:r>
              <a:rPr lang="ru-RU" b="1" dirty="0" smtClean="0"/>
              <a:t> на 1 тыс. населения с тенденцией к росту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2579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АРКИСОВА В.А. ДОКЛАД 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1265</TotalTime>
  <Words>1275</Words>
  <Application>Microsoft Office PowerPoint</Application>
  <PresentationFormat>Экран (4:3)</PresentationFormat>
  <Paragraphs>218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САРКИСОВА В.А. ДОКЛАД 2017</vt:lpstr>
      <vt:lpstr>Презентация PowerPoint</vt:lpstr>
      <vt:lpstr>Глобальный политический контекст</vt:lpstr>
      <vt:lpstr>Презентация PowerPoint</vt:lpstr>
      <vt:lpstr>Европейский политический контекст</vt:lpstr>
      <vt:lpstr>Европейский политический контекст</vt:lpstr>
      <vt:lpstr>Примеры реформ – правительство Уэльса</vt:lpstr>
      <vt:lpstr>Примеры реформ – расширение роли сестринского персонала</vt:lpstr>
      <vt:lpstr>Подтверждение эффективности реформ: обзор систематических исследований</vt:lpstr>
      <vt:lpstr>Сравнительные данные по обеспеченности сестринскими кадрами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 российской практики: БСМП г. Петрозаводска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Natasha</dc:creator>
  <cp:lastModifiedBy>Natasha</cp:lastModifiedBy>
  <cp:revision>74</cp:revision>
  <dcterms:created xsi:type="dcterms:W3CDTF">2017-10-10T11:59:38Z</dcterms:created>
  <dcterms:modified xsi:type="dcterms:W3CDTF">2017-10-27T13:30:09Z</dcterms:modified>
</cp:coreProperties>
</file>