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81" r:id="rId4"/>
    <p:sldId id="282" r:id="rId5"/>
    <p:sldId id="284" r:id="rId6"/>
    <p:sldId id="272" r:id="rId7"/>
    <p:sldId id="263" r:id="rId8"/>
    <p:sldId id="279" r:id="rId9"/>
    <p:sldId id="285" r:id="rId10"/>
    <p:sldId id="264" r:id="rId11"/>
    <p:sldId id="265" r:id="rId12"/>
    <p:sldId id="283" r:id="rId13"/>
    <p:sldId id="266" r:id="rId14"/>
    <p:sldId id="269" r:id="rId15"/>
    <p:sldId id="271" r:id="rId16"/>
    <p:sldId id="270" r:id="rId17"/>
    <p:sldId id="274" r:id="rId18"/>
    <p:sldId id="268" r:id="rId19"/>
    <p:sldId id="277" r:id="rId20"/>
    <p:sldId id="273" r:id="rId21"/>
    <p:sldId id="276" r:id="rId22"/>
    <p:sldId id="280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35" autoAdjust="0"/>
  </p:normalViewPr>
  <p:slideViewPr>
    <p:cSldViewPr>
      <p:cViewPr varScale="1">
        <p:scale>
          <a:sx n="46" d="100"/>
          <a:sy n="46" d="100"/>
        </p:scale>
        <p:origin x="-1373" y="-81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10.10.2015</a:t>
            </a:fld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941168"/>
            <a:ext cx="6400800" cy="1752600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Тихонова, заместитель главного врача по эпидемиологическим вопросам 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 А. Баранова, старшая медицинская сестра отделения анестезиологии – реанимации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ГБУЗ «ГКБ 79 ДЗМ»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388367"/>
            <a:ext cx="7772400" cy="20406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ВНЕДРЕНИЯ МОП-МЕТОДА УБОРКИ ПОМЕЩЕНИЙ В </a:t>
            </a:r>
            <a:b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МНОГОПРОФИЛЬНОМ СТАЦИОНАРЕ.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>
            <a:normAutofit/>
          </a:bodyPr>
          <a:lstStyle/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445224"/>
            <a:ext cx="8640960" cy="10081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ЕДИНАЯ МАРКИРОВКА УБОРОЧНОГО ИНВЕНТАРЯ В КЛИНЧЕСКИХ ОТДЕЛЕНЯХ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6" y="332656"/>
          <a:ext cx="8424936" cy="4536503"/>
        </p:xfrm>
        <a:graphic>
          <a:graphicData uri="http://schemas.openxmlformats.org/drawingml/2006/table">
            <a:tbl>
              <a:tblPr/>
              <a:tblGrid>
                <a:gridCol w="4212468"/>
                <a:gridCol w="4212468"/>
              </a:tblGrid>
              <a:tr h="479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МОПЫ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САЛФЕТКИ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7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ПАЛАТЫ, КОРИДОР, СЛУЖЕБНЫЕ КАБИНЕТЫ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10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САНИТАРНАЯ КОМНАТА, ТУАЛЕТЫ,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 ЗАПАСНЫЙ ВЫХОД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324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ПРОЦЕДУРНЫЙ, ПЕРЕВЯЗОЧНЫЙ, СМОТРОВОЙ КАБИНЕТЫ, КАБИНЕТ УЗИ, ГИПСОВАЯ,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МАЛАЯ ОПЕРАЦИОННАЯ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597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БУФЕТ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915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ШВАБРЫ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597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ПОЛ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597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СТЕНЫ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3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797152"/>
            <a:ext cx="7992888" cy="18448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ИНСТРУКТИВНО-МЕТОДИЧЕСКИЕ ДОКУМЕНТЫ</a:t>
            </a:r>
          </a:p>
          <a:p>
            <a:pPr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ИСПОЛЬЗОВАНИЮ СИСТЕМЫ ДЛЯ </a:t>
            </a:r>
            <a:r>
              <a:rPr lang="ru-RU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УБОРКИ </a:t>
            </a:r>
            <a:r>
              <a:rPr lang="ru-RU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ДЕЗИНФЕКЦИИ ПОМЕЩЕНИЙ</a:t>
            </a:r>
          </a:p>
          <a:p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39953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0"/>
          <a:ext cx="468052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/>
              </a:tblGrid>
              <a:tr h="4725144">
                <a:tc>
                  <a:txBody>
                    <a:bodyPr/>
                    <a:lstStyle/>
                    <a:p>
                      <a:endParaRPr kumimoji="0" lang="ru-RU" sz="1200" b="1" kern="120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ИНСТРУКТИВНО-МЕТОДИЧЕСКИЕ ДОКУМЕНТЫ</a:t>
                      </a:r>
                    </a:p>
                    <a:p>
                      <a:pPr algn="ctr"/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ПО ИСПОЛЬЗОВАНИЮ СИСТЕМЫ ДЛЯ ПРОВЕДЕНИЯ</a:t>
                      </a:r>
                    </a:p>
                    <a:p>
                      <a:pPr algn="ctr"/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УБОРКИ И ДЕЗИНФЕКЦИИ ПОМЕЩЕНИЙ</a:t>
                      </a:r>
                    </a:p>
                    <a:p>
                      <a:pPr algn="ctr"/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в ГКБ 79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pPr marL="228600" lvl="0" indent="-228600">
                        <a:buAutoNum type="arabicPeriod"/>
                      </a:pPr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Инструкция № 01</a:t>
                      </a:r>
                      <a:r>
                        <a:rPr kumimoji="0" lang="en-US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/</a:t>
                      </a:r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11 по использованию систем  </a:t>
                      </a:r>
                      <a:r>
                        <a:rPr kumimoji="0" lang="en-US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Antares</a:t>
                      </a:r>
                      <a:r>
                        <a:rPr kumimoji="0" lang="en-US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High System </a:t>
                      </a:r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для проведения уборки и дезинфекции помещений в медицинских организациях.</a:t>
                      </a:r>
                    </a:p>
                    <a:p>
                      <a:pPr marL="228600" lvl="0" indent="-228600">
                        <a:buNone/>
                      </a:pPr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pPr lvl="0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2. Инструкция по уходу за </a:t>
                      </a:r>
                      <a:r>
                        <a:rPr kumimoji="0" lang="ru-RU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мопами</a:t>
                      </a:r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lvl="0"/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pPr lvl="0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3. Расчет потребности в </a:t>
                      </a:r>
                      <a:r>
                        <a:rPr kumimoji="0" lang="ru-RU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мопах</a:t>
                      </a:r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и салфетках</a:t>
                      </a:r>
                    </a:p>
                    <a:p>
                      <a:pPr lvl="0"/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pPr lvl="0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4. Маркировка уборочного инвентаря</a:t>
                      </a:r>
                    </a:p>
                    <a:p>
                      <a:pPr lvl="0"/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pPr lvl="0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5. Периодичность уборки помещений в ЛПУ</a:t>
                      </a:r>
                    </a:p>
                    <a:p>
                      <a:pPr lvl="0"/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pPr lvl="0" algn="l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6. инструкция «Подготовка к работе»</a:t>
                      </a:r>
                    </a:p>
                    <a:p>
                      <a:pPr lvl="0" algn="l"/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lvl="0" algn="l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7. Инструкция  № 32/</a:t>
                      </a:r>
                      <a:r>
                        <a:rPr kumimoji="0" lang="en-US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13 – </a:t>
                      </a:r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И по применению </a:t>
                      </a:r>
                    </a:p>
                    <a:p>
                      <a:pPr lvl="0" algn="l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дезинфицирующего средства «</a:t>
                      </a:r>
                      <a:r>
                        <a:rPr kumimoji="0" lang="ru-RU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Дезолвер</a:t>
                      </a:r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клин».</a:t>
                      </a:r>
                    </a:p>
                    <a:p>
                      <a:pPr lvl="0"/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8. Инструкция № 001/09 по применению дезинфицирующего средства «</a:t>
                      </a:r>
                      <a:r>
                        <a:rPr kumimoji="0" lang="ru-RU" sz="9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Диадез</a:t>
                      </a:r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».</a:t>
                      </a:r>
                    </a:p>
                    <a:p>
                      <a:pPr lvl="0"/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9. Инструкция по применению моющего нейтрального средства «Прогресс».</a:t>
                      </a:r>
                    </a:p>
                    <a:p>
                      <a:pPr lvl="0"/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ru-RU" sz="9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10. Расчет потребности в дезинфицирующих и моющих средствах для уборки и дезинфекции помещений на месяц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27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589240"/>
            <a:ext cx="8424936" cy="7920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младшего медицинского персонала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8" t="4134" r="378" b="785"/>
          <a:stretch/>
        </p:blipFill>
        <p:spPr bwMode="auto">
          <a:xfrm>
            <a:off x="4572000" y="0"/>
            <a:ext cx="4572000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1\Desktop\DSCN2497 —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/>
          <a:stretch/>
        </p:blipFill>
        <p:spPr bwMode="auto">
          <a:xfrm>
            <a:off x="-10737" y="-35002"/>
            <a:ext cx="4429691" cy="485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8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37" y="5229200"/>
            <a:ext cx="7992888" cy="7920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применяемых тележек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1\Desktop\DSCN24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14041" r="22872"/>
          <a:stretch/>
        </p:blipFill>
        <p:spPr bwMode="auto">
          <a:xfrm>
            <a:off x="6441816" y="6565"/>
            <a:ext cx="2702184" cy="476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8" r="27665"/>
          <a:stretch/>
        </p:blipFill>
        <p:spPr bwMode="auto">
          <a:xfrm>
            <a:off x="3155666" y="38022"/>
            <a:ext cx="3059832" cy="473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см\Pictures\2015-03-18\0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23757" r="7052" b="11369"/>
          <a:stretch/>
        </p:blipFill>
        <p:spPr bwMode="auto">
          <a:xfrm>
            <a:off x="3180707" y="4101601"/>
            <a:ext cx="1637868" cy="70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20" y="4063081"/>
            <a:ext cx="1872208" cy="70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1\Desktop\DSCN24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11126" r="25658"/>
          <a:stretch/>
        </p:blipFill>
        <p:spPr bwMode="auto">
          <a:xfrm>
            <a:off x="1" y="38024"/>
            <a:ext cx="2915815" cy="47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800718"/>
              </p:ext>
            </p:extLst>
          </p:nvPr>
        </p:nvGraphicFramePr>
        <p:xfrm>
          <a:off x="0" y="4077072"/>
          <a:ext cx="1763688" cy="692088"/>
        </p:xfrm>
        <a:graphic>
          <a:graphicData uri="http://schemas.openxmlformats.org/drawingml/2006/table">
            <a:tbl>
              <a:tblPr firstRow="1" firstCol="1" bandRow="1"/>
              <a:tblGrid>
                <a:gridCol w="1763688"/>
              </a:tblGrid>
              <a:tr h="6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КЛИНИЧЕСКИЕ ОТДЕЛЕНИЯ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1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129" y="5373216"/>
            <a:ext cx="7992888" cy="11521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применение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моп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-метода уборки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разных отделениях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/>
          <a:stretch/>
        </p:blipFill>
        <p:spPr bwMode="auto">
          <a:xfrm>
            <a:off x="4716016" y="22230"/>
            <a:ext cx="4427984" cy="51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248472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18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129" y="5373216"/>
            <a:ext cx="7992888" cy="11521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текущАЯ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УБОРКА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1\Desktop\фото ГБ79\DSC_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30"/>
            <a:ext cx="4499991" cy="51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фото ГБ79\DSC_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/>
          <a:stretch/>
        </p:blipFill>
        <p:spPr bwMode="auto">
          <a:xfrm>
            <a:off x="4716016" y="22230"/>
            <a:ext cx="4427984" cy="51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1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129" y="5373216"/>
            <a:ext cx="7992888" cy="11521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ГЕНЕРАЛЬНАЯ  УБОРКА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1\Desktop\фото ГБ79\DSC_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5" r="5191"/>
          <a:stretch/>
        </p:blipFill>
        <p:spPr bwMode="auto">
          <a:xfrm>
            <a:off x="4860032" y="0"/>
            <a:ext cx="4283968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1\Desktop\DSCN25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 r="22221" b="12629"/>
          <a:stretch/>
        </p:blipFill>
        <p:spPr bwMode="auto">
          <a:xfrm rot="16200000">
            <a:off x="-271829" y="290708"/>
            <a:ext cx="5005723" cy="44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13792" y="5157192"/>
            <a:ext cx="7772400" cy="11765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ДЕЦЕНТРАЛИЗОВАННАЯ КОМПЛЕКТАЦИЯ ТЕЛЕЖЕК</a:t>
            </a:r>
            <a:b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/>
          <a:stretch/>
        </p:blipFill>
        <p:spPr bwMode="auto">
          <a:xfrm>
            <a:off x="4807866" y="0"/>
            <a:ext cx="4336134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12687" r="35628"/>
          <a:stretch/>
        </p:blipFill>
        <p:spPr bwMode="auto">
          <a:xfrm>
            <a:off x="0" y="0"/>
            <a:ext cx="4499992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7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3568" y="4941168"/>
            <a:ext cx="7772400" cy="11765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МАРКИРОВКА УБОРОЧНОГО ИНВЕНТРЯ РАСПОЛОЖЕНА В ДОСТУПНЫХ ДЛЯ ПЕРСОНАЛА МЕСТАХ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5"/>
          <a:stretch/>
        </p:blipFill>
        <p:spPr>
          <a:xfrm>
            <a:off x="4860032" y="0"/>
            <a:ext cx="4283968" cy="4797152"/>
          </a:xfrm>
          <a:prstGeom prst="rect">
            <a:avLst/>
          </a:prstGeom>
        </p:spPr>
      </p:pic>
      <p:pic>
        <p:nvPicPr>
          <p:cNvPr id="3073" name="Picture 1" descr="C:\Users\Acer\Pictures\2015-10-05\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4797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09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3568" y="5373216"/>
            <a:ext cx="77724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СТИРКА МОПОВ И САЛФЕТОК</a:t>
            </a:r>
            <a:r>
              <a:rPr lang="ru-RU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ЦВЕТОВОЙ МАРКИРОВКЕ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7"/>
          <a:stretch/>
        </p:blipFill>
        <p:spPr bwMode="auto">
          <a:xfrm>
            <a:off x="4860032" y="0"/>
            <a:ext cx="4283968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25222200"/>
            <a:ext cx="3111702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6" b="4417"/>
          <a:stretch/>
        </p:blipFill>
        <p:spPr bwMode="auto">
          <a:xfrm>
            <a:off x="0" y="0"/>
            <a:ext cx="4644008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9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83568" y="5157192"/>
            <a:ext cx="7488832" cy="1440159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два семиэтажных корпуса</a:t>
            </a: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401 койка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более 18000 пролеченных пациентов В ГОД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>
            <a:normAutofit/>
          </a:bodyPr>
          <a:lstStyle/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05"/>
            <a:ext cx="9151388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4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9"/>
            <a:ext cx="431981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193282"/>
              </p:ext>
            </p:extLst>
          </p:nvPr>
        </p:nvGraphicFramePr>
        <p:xfrm>
          <a:off x="4679504" y="13232"/>
          <a:ext cx="4464496" cy="5228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Документ" r:id="rId5" imgW="6084672" imgH="9468996" progId="Word.Document.12">
                  <p:embed/>
                </p:oleObj>
              </mc:Choice>
              <mc:Fallback>
                <p:oleObj name="Документ" r:id="rId5" imgW="6084672" imgH="9468996" progId="Word.Document.12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504" y="13232"/>
                        <a:ext cx="4464496" cy="5228267"/>
                      </a:xfrm>
                      <a:prstGeom prst="rect">
                        <a:avLst/>
                      </a:prstGeom>
                      <a:solidFill>
                        <a:srgbClr val="E9EFE8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5661248"/>
            <a:ext cx="7772400" cy="9087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МОП - МЕТОД – ЭФФЕКТИВНАЯ  СИСТЕМА  УБОРКИ  В СООТВЕТСТВИИ  С  САНИТАРНЫМИ  ПРАВИЛАМИ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3568" y="5229200"/>
            <a:ext cx="7772400" cy="14401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МОП – МЕТОД УБОРКИ ПОМЕЩЕНИЙ – ЭТО:</a:t>
            </a:r>
            <a:b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качество</a:t>
            </a:r>
            <a:b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безопасность</a:t>
            </a:r>
            <a:b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эффективность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92"/>
            <a:ext cx="4500970" cy="47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/>
          <a:stretch/>
        </p:blipFill>
        <p:spPr bwMode="auto">
          <a:xfrm>
            <a:off x="6361" y="0"/>
            <a:ext cx="4317769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3568" y="4941168"/>
            <a:ext cx="7772400" cy="11765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РАЗНИЦА ОЩУТИМА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8915400"/>
            <a:ext cx="96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8915400"/>
            <a:ext cx="8256000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"/>
          <a:stretch/>
        </p:blipFill>
        <p:spPr bwMode="auto">
          <a:xfrm>
            <a:off x="2073" y="0"/>
            <a:ext cx="2913743" cy="50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8553" y="-18461432"/>
            <a:ext cx="26325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18516600"/>
            <a:ext cx="26325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2571"/>
            <a:ext cx="2952328" cy="50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771800" cy="50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2489746" y="2544127"/>
            <a:ext cx="978408" cy="94849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35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79512" y="5085184"/>
            <a:ext cx="8856984" cy="1584176"/>
          </a:xfrm>
        </p:spPr>
        <p:txBody>
          <a:bodyPr>
            <a:normAutofit/>
          </a:bodyPr>
          <a:lstStyle/>
          <a:p>
            <a:pPr algn="l"/>
            <a:endPara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804" y="6396465"/>
            <a:ext cx="7700392" cy="432048"/>
          </a:xfrm>
          <a:scene3d>
            <a:camera prst="perspectiveRigh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83568" y="5157192"/>
            <a:ext cx="7488832" cy="144015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Два поликлинических отделения</a:t>
            </a: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- 1500 обращений в день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54"/>
            <a:ext cx="4644008" cy="463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553"/>
            <a:ext cx="4139952" cy="463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3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79512" y="5301208"/>
            <a:ext cx="8856984" cy="129614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Комфортные условия – залог успешного лечения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" y="0"/>
            <a:ext cx="4499761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4"/>
          <a:stretch/>
        </p:blipFill>
        <p:spPr bwMode="auto">
          <a:xfrm>
            <a:off x="4716016" y="1"/>
            <a:ext cx="4395575" cy="494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2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954"/>
            <a:ext cx="4355976" cy="426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3528" y="4869160"/>
            <a:ext cx="8640960" cy="1440159"/>
          </a:xfrm>
        </p:spPr>
        <p:txBody>
          <a:bodyPr>
            <a:noAutofit/>
          </a:bodyPr>
          <a:lstStyle/>
          <a:p>
            <a:pPr lvl="0" algn="l">
              <a:lnSpc>
                <a:spcPct val="150000"/>
              </a:lnSpc>
              <a:buClr>
                <a:srgbClr val="D16349"/>
              </a:buClr>
            </a:pP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затраты на </a:t>
            </a:r>
            <a:r>
              <a:rPr lang="ru-RU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моюще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дезинфицирующие средства;</a:t>
            </a:r>
            <a:endParaRPr 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50000"/>
              </a:lnSpc>
              <a:buClr>
                <a:srgbClr val="D16349"/>
              </a:buClr>
            </a:pP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Большой расход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воды;</a:t>
            </a:r>
            <a:endParaRPr 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50000"/>
              </a:lnSpc>
              <a:buClr>
                <a:srgbClr val="D16349"/>
              </a:buClr>
            </a:pP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Время на подготовку уборочного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инвентаря…</a:t>
            </a:r>
            <a:endParaRPr 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l">
              <a:lnSpc>
                <a:spcPct val="150000"/>
              </a:lnSpc>
              <a:buClr>
                <a:srgbClr val="D16349"/>
              </a:buClr>
              <a:buFontTx/>
              <a:buChar char="-"/>
            </a:pPr>
            <a:endParaRPr 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0"/>
          <a:stretch/>
        </p:blipFill>
        <p:spPr bwMode="auto">
          <a:xfrm>
            <a:off x="0" y="12954"/>
            <a:ext cx="4427984" cy="426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831532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3457"/>
            <a:ext cx="32385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62378"/>
            <a:ext cx="323850" cy="181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31532"/>
            <a:ext cx="323850" cy="110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8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79512" y="5085184"/>
            <a:ext cx="8856984" cy="1584176"/>
          </a:xfrm>
        </p:spPr>
        <p:txBody>
          <a:bodyPr>
            <a:normAutofit/>
          </a:bodyPr>
          <a:lstStyle/>
          <a:p>
            <a:pPr algn="l"/>
            <a:endPara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373216"/>
            <a:ext cx="7772400" cy="60592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ПРОФЕССИОНАЛЬНЫЙ   УБОРОЧНЫЙ   ИНВЕНТАРЬ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60" y="-5441"/>
            <a:ext cx="2202758" cy="245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60" y="2458837"/>
            <a:ext cx="2175540" cy="245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12" y="2453395"/>
            <a:ext cx="2232248" cy="245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12" y="0"/>
            <a:ext cx="2232248" cy="24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Acer\Pictures\2015-10-05\78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t="22794" r="8960" b="4575"/>
          <a:stretch/>
        </p:blipFill>
        <p:spPr bwMode="auto">
          <a:xfrm>
            <a:off x="0" y="0"/>
            <a:ext cx="4499992" cy="4869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95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27584" y="4797152"/>
            <a:ext cx="7772400" cy="158417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РАСЧЕТ ПОТРЕБНОСТИ В МОПАХ И САЛФЕТКАХ</a:t>
            </a:r>
            <a:r>
              <a:rPr lang="ru-RU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ОДНУ УБОРКУ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ОТДЕЛЕНИЕ АНЕСТЕЗИОЛОГИИ — РЕАНИМАЦИИ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332656"/>
          <a:ext cx="8136906" cy="4782662"/>
        </p:xfrm>
        <a:graphic>
          <a:graphicData uri="http://schemas.openxmlformats.org/drawingml/2006/table">
            <a:tbl>
              <a:tblPr/>
              <a:tblGrid>
                <a:gridCol w="1793360"/>
                <a:gridCol w="1230591"/>
                <a:gridCol w="675325"/>
                <a:gridCol w="1133044"/>
                <a:gridCol w="1652293"/>
                <a:gridCol w="1652293"/>
              </a:tblGrid>
              <a:tr h="45347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Times New Roman"/>
                          <a:ea typeface="SimSun"/>
                          <a:cs typeface="Mangal"/>
                        </a:rPr>
                        <a:t>НАИМЕНОВАНИЕ</a:t>
                      </a: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Times New Roman"/>
                          <a:ea typeface="SimSun"/>
                          <a:cs typeface="Mangal"/>
                        </a:rPr>
                        <a:t>ОБЪЕКТА</a:t>
                      </a: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Times New Roman"/>
                          <a:ea typeface="SimSun"/>
                          <a:cs typeface="Mangal"/>
                        </a:rPr>
                        <a:t>ПЛОЩАДЬ</a:t>
                      </a: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Times New Roman"/>
                          <a:ea typeface="SimSun"/>
                          <a:cs typeface="Mangal"/>
                        </a:rPr>
                        <a:t>КОЛ-ВО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Times New Roman"/>
                          <a:ea typeface="SimSun"/>
                          <a:cs typeface="Mangal"/>
                        </a:rPr>
                        <a:t>ПОТРЕБНОСТЬ В ИНВЕТНАРЕ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Times New Roman"/>
                          <a:ea typeface="SimSun"/>
                          <a:cs typeface="Mangal"/>
                        </a:rPr>
                        <a:t>МОПЫ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Times New Roman"/>
                          <a:ea typeface="SimSun"/>
                          <a:cs typeface="Mangal"/>
                        </a:rPr>
                        <a:t>(пол)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Times New Roman"/>
                          <a:ea typeface="SimSun"/>
                          <a:cs typeface="Mangal"/>
                        </a:rPr>
                        <a:t>кол-во/цвет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Times New Roman"/>
                          <a:ea typeface="SimSun"/>
                          <a:cs typeface="Mangal"/>
                        </a:rPr>
                        <a:t>МОПЫ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latin typeface="Times New Roman"/>
                          <a:ea typeface="SimSun"/>
                          <a:cs typeface="Mangal"/>
                        </a:rPr>
                        <a:t>(стены в генеральную уборку)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Times New Roman"/>
                          <a:ea typeface="SimSun"/>
                          <a:cs typeface="Mangal"/>
                        </a:rPr>
                        <a:t>САЛФЕТКИ</a:t>
                      </a: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 smtClean="0">
                          <a:latin typeface="Times New Roman"/>
                          <a:ea typeface="SimSun"/>
                          <a:cs typeface="Mangal"/>
                        </a:rPr>
                        <a:t>кол-во/цвет</a:t>
                      </a: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72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РЕАНИМАЦИОНАЯ ПАЛАТА 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 до 44  м</a:t>
                      </a:r>
                      <a:r>
                        <a:rPr lang="ru-RU" sz="1200" kern="50" dirty="0">
                          <a:latin typeface="Times New Roman"/>
                          <a:ea typeface="SimSun"/>
                          <a:cs typeface="Times New Roman"/>
                        </a:rPr>
                        <a:t>²</a:t>
                      </a: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2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2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6  (синий)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10 (синий)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из расчета 1 салфетка на койку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9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ПРОЦЕДУРНАЯ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ПОДГОТОВИТЕЛЬНАЯ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 до16 м</a:t>
                      </a:r>
                      <a:r>
                        <a:rPr lang="ru-RU" sz="1200" kern="50" dirty="0">
                          <a:latin typeface="Times New Roman"/>
                          <a:ea typeface="SimSun"/>
                          <a:cs typeface="Times New Roman"/>
                        </a:rPr>
                        <a:t>²</a:t>
                      </a: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2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2 (синий)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1 моп н а помещение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4  (желтый)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4 (зеленый)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2 салфетки на помещение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9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КОМНАТА ХРАНЕНИЯ ЗОНДОВОГО ПИТАНИЯ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6 м</a:t>
                      </a:r>
                      <a:r>
                        <a:rPr lang="ru-RU" sz="1200" kern="50">
                          <a:latin typeface="Times New Roman"/>
                          <a:ea typeface="SimSun"/>
                          <a:cs typeface="Times New Roman"/>
                        </a:rPr>
                        <a:t>²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Times New Roman"/>
                        </a:rPr>
                        <a:t> 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1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1   (синий)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6  (синий)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2  (синий)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2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СЛУЖЕБНЫЕ КАБИНТЫ 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до 14,5 м</a:t>
                      </a:r>
                      <a:r>
                        <a:rPr lang="ru-RU" sz="1200" kern="50">
                          <a:latin typeface="Times New Roman"/>
                          <a:ea typeface="SimSun"/>
                          <a:cs typeface="Times New Roman"/>
                        </a:rPr>
                        <a:t>² 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Times New Roman"/>
                        </a:rPr>
                        <a:t>каждое помещение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14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14  (синий)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1 </a:t>
                      </a:r>
                      <a:r>
                        <a:rPr lang="ru-RU" sz="1200" kern="50" dirty="0" err="1">
                          <a:latin typeface="Times New Roman"/>
                          <a:ea typeface="SimSun"/>
                          <a:cs typeface="Mangal"/>
                        </a:rPr>
                        <a:t>моп</a:t>
                      </a: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 на помещение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4 (синий)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на 1 помещение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14  (синий)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1 моп на помещение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2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САНИТАРНЫЕ КОМНАТЫ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 до 13 м</a:t>
                      </a:r>
                      <a:r>
                        <a:rPr lang="ru-RU" sz="1200" kern="50">
                          <a:latin typeface="Times New Roman"/>
                          <a:ea typeface="SimSun"/>
                          <a:cs typeface="Times New Roman"/>
                        </a:rPr>
                        <a:t>²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Times New Roman"/>
                        </a:rPr>
                        <a:t>каждое помещение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2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2 (красные)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4 (красный)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на 1 помещение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2  (красный)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ЗАПАСНОЙ ВЫХОД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1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2 (красный)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4 (красный)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2 (красный)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КОРИДОР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70 м</a:t>
                      </a:r>
                      <a:r>
                        <a:rPr lang="ru-RU" sz="1200" kern="50">
                          <a:latin typeface="Times New Roman"/>
                          <a:ea typeface="SimSun"/>
                          <a:cs typeface="Times New Roman"/>
                        </a:rPr>
                        <a:t>²</a:t>
                      </a:r>
                      <a:endParaRPr lang="ru-RU" sz="12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SimSun"/>
                          <a:cs typeface="Mangal"/>
                        </a:rPr>
                        <a:t>4 (синий)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8 (синий)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3 (синий)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9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Times New Roman"/>
                          <a:ea typeface="SimSun"/>
                          <a:cs typeface="Mangal"/>
                        </a:rPr>
                        <a:t>ИТОГО:</a:t>
                      </a: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27 (синий)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4 (красный)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33 (синий)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SimSun"/>
                          <a:cs typeface="Mangal"/>
                        </a:rPr>
                        <a:t>4 (красный)</a:t>
                      </a:r>
                    </a:p>
                  </a:txBody>
                  <a:tcPr marL="20612" marR="20612" marT="20612" marB="206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3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9200" y="-15621000"/>
            <a:ext cx="703872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9199" y="-15621001"/>
            <a:ext cx="7038719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733104"/>
              </p:ext>
            </p:extLst>
          </p:nvPr>
        </p:nvGraphicFramePr>
        <p:xfrm>
          <a:off x="611560" y="4437112"/>
          <a:ext cx="8208912" cy="2313432"/>
        </p:xfrm>
        <a:graphic>
          <a:graphicData uri="http://schemas.openxmlformats.org/drawingml/2006/table">
            <a:tbl>
              <a:tblPr firstRow="1" firstCol="1" bandRow="1"/>
              <a:tblGrid>
                <a:gridCol w="3960440"/>
                <a:gridCol w="4248472"/>
              </a:tblGrid>
              <a:tr h="33036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Расчет затрат на поведение уборки в отделении реанимации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1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Вода – </a:t>
                      </a:r>
                      <a:r>
                        <a:rPr lang="ru-RU" sz="14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 </a:t>
                      </a: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Дезинфицирующее средство – </a:t>
                      </a:r>
                      <a:r>
                        <a:rPr lang="ru-RU" sz="14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500 </a:t>
                      </a: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мл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Подготовка </a:t>
                      </a:r>
                      <a:r>
                        <a:rPr lang="ru-RU" sz="14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инвентаря для одной уборки отделения – </a:t>
                      </a: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90 мину</a:t>
                      </a:r>
                      <a:r>
                        <a:rPr lang="ru-RU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Вода – 5 л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Дезинфицирующее средство – 25 мл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Подготовка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инвентаря для одной уборки отделения 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  20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минут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7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9200" y="-15621000"/>
            <a:ext cx="703872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9199" y="-15621001"/>
            <a:ext cx="7038719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268906"/>
              </p:ext>
            </p:extLst>
          </p:nvPr>
        </p:nvGraphicFramePr>
        <p:xfrm>
          <a:off x="107504" y="4365105"/>
          <a:ext cx="8928992" cy="1931374"/>
        </p:xfrm>
        <a:graphic>
          <a:graphicData uri="http://schemas.openxmlformats.org/drawingml/2006/table">
            <a:tbl>
              <a:tblPr firstRow="1" firstCol="1" bandRow="1"/>
              <a:tblGrid>
                <a:gridCol w="4392488"/>
                <a:gridCol w="4536504"/>
              </a:tblGrid>
              <a:tr h="29135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ОБОСНОВАНИЕ   СНИЖЕНИЯ</a:t>
                      </a:r>
                      <a:r>
                        <a:rPr lang="ru-RU" sz="20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0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ЗАТРАТ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</a:tr>
              <a:tr h="158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Площадь</a:t>
                      </a:r>
                      <a:r>
                        <a:rPr lang="ru-RU" sz="1400" b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обрабатываемой поверхности</a:t>
                      </a:r>
                      <a:r>
                        <a:rPr lang="ru-RU" sz="14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14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20 м²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Дезинфицирующее средство – </a:t>
                      </a:r>
                      <a:r>
                        <a:rPr lang="ru-RU" sz="14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275</a:t>
                      </a:r>
                      <a:r>
                        <a:rPr lang="ru-RU" sz="1400" b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мл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Площадь обрабатываемой поверхности – до 6 м²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Дезинфицирующее средство </a:t>
                      </a:r>
                      <a:r>
                        <a:rPr kumimoji="0" 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– </a:t>
                      </a:r>
                      <a:r>
                        <a:rPr kumimoji="0" 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75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мл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9361" r="6260" b="14501"/>
          <a:stretch/>
        </p:blipFill>
        <p:spPr bwMode="auto">
          <a:xfrm>
            <a:off x="438" y="0"/>
            <a:ext cx="4355537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1010</TotalTime>
  <Words>432</Words>
  <Application>Microsoft Office PowerPoint</Application>
  <PresentationFormat>Экран (4:3)</PresentationFormat>
  <Paragraphs>163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1_Официальная</vt:lpstr>
      <vt:lpstr>Документ</vt:lpstr>
      <vt:lpstr>ОПЫТ ВНЕДРЕНИЯ МОП-МЕТОДА УБОРКИ ПОМЕЩЕНИЙ В  МНОГОПРОФИЛЬНОМ СТАЦИОНАРЕ.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ПРОФЕССИОНАЛЬНЫЙ   УБОРОЧНЫЙ   ИНВЕНТАРЬ</vt:lpstr>
      <vt:lpstr>РАСЧЕТ ПОТРЕБНОСТИ В МОПАХ И САЛФЕТКАХ НА ОДНУ УБОРКУ I ОТДЕЛЕНИЕ АНЕСТЕЗИОЛОГИИ — РЕАНИМАЦИИ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ДЕЦЕНТРАЛИЗОВАННАЯ КОМПЛЕКТАЦИЯ ТЕЛЕЖЕК </vt:lpstr>
      <vt:lpstr>МАРКИРОВКА УБОРОЧНОГО ИНВЕНТРЯ РАСПОЛОЖЕНА В ДОСТУПНЫХ ДЛЯ ПЕРСОНАЛА МЕСТАХ</vt:lpstr>
      <vt:lpstr>СТИРКА МОПОВ И САЛФЕТОК СОГЛАСНО ЦВЕТОВОЙ МАРКИРОВКЕ</vt:lpstr>
      <vt:lpstr>МОП - МЕТОД – ЭФФЕКТИВНАЯ  СИСТЕМА  УБОРКИ  В СООТВЕТСТВИИ  С  САНИТАРНЫМИ  ПРАВИЛАМИ</vt:lpstr>
      <vt:lpstr>МОП – МЕТОД УБОРКИ ПОМЕЩЕНИЙ – ЭТО: - качество - безопасность - эффективность</vt:lpstr>
      <vt:lpstr>РАЗНИЦА ОЩУТИМА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МОП-МЕТОДА  ДЛЯ УБОРКИ ПОМЕЩЕНИЙ, КАК ОДИН ИЗ СПОСОБОВ ОБЕСПЕЧЕНИЯ БЕЗОПАСНОЙ БОЛЬНИЧНОЙ СРЕДЫ. </dc:title>
  <dc:creator>см</dc:creator>
  <cp:lastModifiedBy>1</cp:lastModifiedBy>
  <cp:revision>100</cp:revision>
  <dcterms:created xsi:type="dcterms:W3CDTF">2015-03-22T16:20:46Z</dcterms:created>
  <dcterms:modified xsi:type="dcterms:W3CDTF">2015-10-10T19:07:12Z</dcterms:modified>
</cp:coreProperties>
</file>