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sldIdLst>
    <p:sldId id="282" r:id="rId3"/>
    <p:sldId id="258" r:id="rId4"/>
    <p:sldId id="260" r:id="rId5"/>
    <p:sldId id="261" r:id="rId6"/>
    <p:sldId id="265" r:id="rId7"/>
    <p:sldId id="270" r:id="rId8"/>
    <p:sldId id="269" r:id="rId9"/>
    <p:sldId id="275" r:id="rId10"/>
    <p:sldId id="274" r:id="rId11"/>
    <p:sldId id="273" r:id="rId12"/>
    <p:sldId id="276" r:id="rId13"/>
    <p:sldId id="277" r:id="rId14"/>
    <p:sldId id="279" r:id="rId15"/>
    <p:sldId id="28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3F"/>
    <a:srgbClr val="0F0FEF"/>
    <a:srgbClr val="DA5886"/>
    <a:srgbClr val="C06E2A"/>
    <a:srgbClr val="DC7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510"/>
      </p:cViewPr>
      <p:guideLst>
        <p:guide orient="horz" pos="21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3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DC724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50000"/>
                      <a:lumOff val="50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Стационар - 808 человек</c:v>
                </c:pt>
                <c:pt idx="1">
                  <c:v>Амбулаторная служба - 511 человек</c:v>
                </c:pt>
                <c:pt idx="2">
                  <c:v>Другие условия - 84 человека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808</c:v>
                </c:pt>
                <c:pt idx="1">
                  <c:v>511</c:v>
                </c:pt>
                <c:pt idx="2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ru-RU"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822878663057604"/>
          <c:y val="0.14216126137674701"/>
          <c:w val="0.331938404745243"/>
          <c:h val="0.3295228801449829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78431372549001E-2"/>
          <c:y val="4.5673427695899597E-2"/>
          <c:w val="0.89588235294117602"/>
          <c:h val="0.8316065956515390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7475608"/>
        <c:axId val="307477568"/>
      </c:barChart>
      <c:catAx>
        <c:axId val="307475608"/>
        <c:scaling>
          <c:orientation val="minMax"/>
        </c:scaling>
        <c:delete val="1"/>
        <c:axPos val="b"/>
        <c:majorTickMark val="none"/>
        <c:minorTickMark val="none"/>
        <c:tickLblPos val="none"/>
        <c:crossAx val="307477568"/>
        <c:crosses val="autoZero"/>
        <c:auto val="1"/>
        <c:lblAlgn val="ctr"/>
        <c:lblOffset val="100"/>
        <c:noMultiLvlLbl val="0"/>
      </c:catAx>
      <c:valAx>
        <c:axId val="30747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475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56862745098004E-2"/>
          <c:y val="3.4877777823740803E-2"/>
          <c:w val="0.89588235294117602"/>
          <c:h val="0.8315943279975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опрошенных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65686274509804E-2"/>
                  <c:y val="-4.08609949399472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Правильный ответ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1470588235294101E-2"/>
                  <c:y val="-8.1721989879894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07477960"/>
        <c:axId val="307982000"/>
      </c:barChart>
      <c:catAx>
        <c:axId val="30747796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307982000"/>
        <c:crosses val="autoZero"/>
        <c:auto val="1"/>
        <c:lblAlgn val="ctr"/>
        <c:lblOffset val="100"/>
        <c:noMultiLvlLbl val="0"/>
      </c:catAx>
      <c:valAx>
        <c:axId val="30798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477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78431372549001E-2"/>
          <c:y val="4.5673427695899597E-2"/>
          <c:w val="0.89588235294117602"/>
          <c:h val="0.8316065956515390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7981216"/>
        <c:axId val="307983176"/>
      </c:barChart>
      <c:catAx>
        <c:axId val="307981216"/>
        <c:scaling>
          <c:orientation val="minMax"/>
        </c:scaling>
        <c:delete val="1"/>
        <c:axPos val="b"/>
        <c:majorTickMark val="none"/>
        <c:minorTickMark val="none"/>
        <c:tickLblPos val="none"/>
        <c:crossAx val="307983176"/>
        <c:crosses val="autoZero"/>
        <c:auto val="1"/>
        <c:lblAlgn val="ctr"/>
        <c:lblOffset val="100"/>
        <c:noMultiLvlLbl val="0"/>
      </c:catAx>
      <c:valAx>
        <c:axId val="307983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98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56862745098004E-2"/>
          <c:y val="3.4877777823740803E-2"/>
          <c:w val="0.89588235294117602"/>
          <c:h val="0.8315943279975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опрошенных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3529411764705899E-3"/>
                  <c:y val="-3.79423524442367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Правильный ответ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019607843137303E-2"/>
                  <c:y val="-5.83728499142103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07982392"/>
        <c:axId val="307981608"/>
      </c:barChart>
      <c:catAx>
        <c:axId val="307982392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307981608"/>
        <c:crosses val="autoZero"/>
        <c:auto val="1"/>
        <c:lblAlgn val="ctr"/>
        <c:lblOffset val="100"/>
        <c:noMultiLvlLbl val="0"/>
      </c:catAx>
      <c:valAx>
        <c:axId val="307981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982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78431372549001E-2"/>
          <c:y val="4.5673427695899597E-2"/>
          <c:w val="0.89588235294117602"/>
          <c:h val="0.8316065956515390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7983960"/>
        <c:axId val="307984744"/>
      </c:barChart>
      <c:catAx>
        <c:axId val="307983960"/>
        <c:scaling>
          <c:orientation val="minMax"/>
        </c:scaling>
        <c:delete val="1"/>
        <c:axPos val="b"/>
        <c:majorTickMark val="none"/>
        <c:minorTickMark val="none"/>
        <c:tickLblPos val="none"/>
        <c:crossAx val="307984744"/>
        <c:crosses val="autoZero"/>
        <c:auto val="1"/>
        <c:lblAlgn val="ctr"/>
        <c:lblOffset val="100"/>
        <c:noMultiLvlLbl val="0"/>
      </c:catAx>
      <c:valAx>
        <c:axId val="30798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983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56862745098004E-2"/>
          <c:y val="3.4877777823740803E-2"/>
          <c:w val="0.89588235294117602"/>
          <c:h val="0.8315943279975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опрошенных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058823529411801E-2"/>
                  <c:y val="-4.669827993136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Правильный ответ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6372549019607802E-2"/>
                  <c:y val="-4.961692242707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07980040"/>
        <c:axId val="307985528"/>
      </c:barChart>
      <c:catAx>
        <c:axId val="30798004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307985528"/>
        <c:crosses val="autoZero"/>
        <c:auto val="1"/>
        <c:lblAlgn val="ctr"/>
        <c:lblOffset val="100"/>
        <c:noMultiLvlLbl val="0"/>
      </c:catAx>
      <c:valAx>
        <c:axId val="307985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980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78431372549001E-2"/>
          <c:y val="4.5673427695899597E-2"/>
          <c:w val="0.89588235294117602"/>
          <c:h val="0.8316065956515390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7980824"/>
        <c:axId val="307985920"/>
      </c:barChart>
      <c:catAx>
        <c:axId val="307980824"/>
        <c:scaling>
          <c:orientation val="minMax"/>
        </c:scaling>
        <c:delete val="1"/>
        <c:axPos val="b"/>
        <c:majorTickMark val="none"/>
        <c:minorTickMark val="none"/>
        <c:tickLblPos val="none"/>
        <c:crossAx val="307985920"/>
        <c:crosses val="autoZero"/>
        <c:auto val="1"/>
        <c:lblAlgn val="ctr"/>
        <c:lblOffset val="100"/>
        <c:noMultiLvlLbl val="0"/>
      </c:catAx>
      <c:valAx>
        <c:axId val="30798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98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56862745098004E-2"/>
          <c:y val="3.4877777823740803E-2"/>
          <c:w val="0.89588235294117602"/>
          <c:h val="0.8315943279975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опрошенных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4117647058823498E-2"/>
                  <c:y val="-3.50237099485262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Правильный ответ</c:v>
                </c:pt>
              </c:strCache>
            </c:strRef>
          </c:tx>
          <c:spPr>
            <a:solidFill>
              <a:srgbClr val="DA588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4117647058823498E-2"/>
                  <c:y val="-4.961692242707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07986312"/>
        <c:axId val="307978864"/>
      </c:barChart>
      <c:catAx>
        <c:axId val="307986312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307978864"/>
        <c:crosses val="autoZero"/>
        <c:auto val="1"/>
        <c:lblAlgn val="ctr"/>
        <c:lblOffset val="100"/>
        <c:noMultiLvlLbl val="0"/>
      </c:catAx>
      <c:valAx>
        <c:axId val="30797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986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78431372549001E-2"/>
          <c:y val="4.5673427695899597E-2"/>
          <c:w val="0.89588235294117602"/>
          <c:h val="0.8316065956515390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8847072"/>
        <c:axId val="308845504"/>
      </c:barChart>
      <c:catAx>
        <c:axId val="308847072"/>
        <c:scaling>
          <c:orientation val="minMax"/>
        </c:scaling>
        <c:delete val="1"/>
        <c:axPos val="b"/>
        <c:majorTickMark val="none"/>
        <c:minorTickMark val="none"/>
        <c:tickLblPos val="none"/>
        <c:crossAx val="308845504"/>
        <c:crosses val="autoZero"/>
        <c:auto val="1"/>
        <c:lblAlgn val="ctr"/>
        <c:lblOffset val="100"/>
        <c:noMultiLvlLbl val="0"/>
      </c:catAx>
      <c:valAx>
        <c:axId val="30884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84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56862745098004E-2"/>
          <c:y val="3.4877777823740803E-2"/>
          <c:w val="0.89588235294117602"/>
          <c:h val="0.8315943279975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опрошенных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666666666666699E-2"/>
                  <c:y val="-3.50237099485262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Правильный ответ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666666666666699E-2"/>
                  <c:y val="-6.42101349056312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08849032"/>
        <c:axId val="308846288"/>
      </c:barChart>
      <c:catAx>
        <c:axId val="308849032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308846288"/>
        <c:crosses val="autoZero"/>
        <c:auto val="1"/>
        <c:lblAlgn val="ctr"/>
        <c:lblOffset val="100"/>
        <c:noMultiLvlLbl val="0"/>
      </c:catAx>
      <c:valAx>
        <c:axId val="30884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849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r>
              <a:rPr lang="ru-RU" sz="2000" b="1"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rPr>
              <a:t>Оказание медицинской помощи </a:t>
            </a:r>
          </a:p>
        </c:rich>
      </c:tx>
      <c:layout>
        <c:manualLayout>
          <c:xMode val="edge"/>
          <c:yMode val="edge"/>
          <c:x val="9.3856655290102495E-2"/>
          <c:y val="1.50564617314931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986342146734406E-2"/>
          <c:y val="0.16966951984689899"/>
          <c:w val="0.89632049661921098"/>
          <c:h val="0.74718392063144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Ряды 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600" b="1" i="0" u="none" strike="noStrike" kern="1200" baseline="0">
                    <a:solidFill>
                      <a:srgbClr val="FF0000"/>
                    </a:solidFill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  <a:sym typeface="Times New Roman" panose="0202060305040502030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Взрослое население </c:v>
                </c:pt>
                <c:pt idx="1">
                  <c:v>Детское население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927</c:v>
                </c:pt>
                <c:pt idx="1">
                  <c:v>476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07015528"/>
        <c:axId val="307012000"/>
      </c:barChart>
      <c:catAx>
        <c:axId val="307015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  <c:crossAx val="307012000"/>
        <c:crosses val="autoZero"/>
        <c:auto val="1"/>
        <c:lblAlgn val="ctr"/>
        <c:lblOffset val="100"/>
        <c:noMultiLvlLbl val="0"/>
      </c:catAx>
      <c:valAx>
        <c:axId val="30701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015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78431372549001E-2"/>
          <c:y val="4.5673427695899597E-2"/>
          <c:w val="0.89588235294117602"/>
          <c:h val="0.8316065956515390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8842368"/>
        <c:axId val="308849424"/>
      </c:barChart>
      <c:catAx>
        <c:axId val="308842368"/>
        <c:scaling>
          <c:orientation val="minMax"/>
        </c:scaling>
        <c:delete val="1"/>
        <c:axPos val="b"/>
        <c:majorTickMark val="none"/>
        <c:minorTickMark val="none"/>
        <c:tickLblPos val="none"/>
        <c:crossAx val="308849424"/>
        <c:crosses val="autoZero"/>
        <c:auto val="1"/>
        <c:lblAlgn val="ctr"/>
        <c:lblOffset val="100"/>
        <c:noMultiLvlLbl val="0"/>
      </c:catAx>
      <c:valAx>
        <c:axId val="30884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84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56862745098004E-2"/>
          <c:y val="3.4877777823740803E-2"/>
          <c:w val="0.89588235294117602"/>
          <c:h val="0.8315943279975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опрошенных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9215686274509803E-2"/>
                  <c:y val="-4.08609949399472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  <a:sym typeface="Times New Roman" panose="0202060305040502030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Правильный ответ</c:v>
                </c:pt>
              </c:strCache>
            </c:strRef>
          </c:tx>
          <c:spPr>
            <a:solidFill>
              <a:srgbClr val="C06E2A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313725490196102E-2"/>
                  <c:y val="-5.83728499142103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charset="0"/>
                    <a:ea typeface="Times New Roman" panose="02020603050405020304" charset="0"/>
                    <a:cs typeface="Times New Roman" panose="02020603050405020304" charset="0"/>
                    <a:sym typeface="Times New Roman" panose="0202060305040502030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08843936"/>
        <c:axId val="308846680"/>
      </c:barChart>
      <c:catAx>
        <c:axId val="30884393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308846680"/>
        <c:crosses val="autoZero"/>
        <c:auto val="1"/>
        <c:lblAlgn val="ctr"/>
        <c:lblOffset val="100"/>
        <c:noMultiLvlLbl val="0"/>
      </c:catAx>
      <c:valAx>
        <c:axId val="30884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84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717022166950602"/>
          <c:y val="2.9582916871368301E-2"/>
          <c:w val="0.61759379086260602"/>
          <c:h val="0.883075903369530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опрошено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что такое туберкулез</c:v>
                </c:pt>
                <c:pt idx="1">
                  <c:v>кто является источником инфекции</c:v>
                </c:pt>
                <c:pt idx="2">
                  <c:v>возбудитель туберкулеза</c:v>
                </c:pt>
                <c:pt idx="3">
                  <c:v>симптомами туберкулеза являются</c:v>
                </c:pt>
                <c:pt idx="4">
                  <c:v>факторы, способствующие заболеванию туберкулеза</c:v>
                </c:pt>
                <c:pt idx="5">
                  <c:v>методы профилактического выявления туберкулеза</c:v>
                </c:pt>
                <c:pt idx="6">
                  <c:v>Манту выявляет</c:v>
                </c:pt>
                <c:pt idx="7">
                  <c:v>реакция Диаскинтеста означает</c:v>
                </c:pt>
                <c:pt idx="8">
                  <c:v>осуществляется оценка Диаскинтеста</c:v>
                </c:pt>
                <c:pt idx="9">
                  <c:v>путь введения Диаскинтеста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1403</c:v>
                </c:pt>
                <c:pt idx="1">
                  <c:v>1403</c:v>
                </c:pt>
                <c:pt idx="2">
                  <c:v>1403</c:v>
                </c:pt>
                <c:pt idx="3">
                  <c:v>1403</c:v>
                </c:pt>
                <c:pt idx="4">
                  <c:v>1403</c:v>
                </c:pt>
                <c:pt idx="5">
                  <c:v>1403</c:v>
                </c:pt>
                <c:pt idx="6">
                  <c:v>1403</c:v>
                </c:pt>
                <c:pt idx="7">
                  <c:v>1403</c:v>
                </c:pt>
                <c:pt idx="8">
                  <c:v>1403</c:v>
                </c:pt>
                <c:pt idx="9">
                  <c:v>1403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правильных ответов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3F3F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F0FEF"/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7"/>
            <c:invertIfNegative val="0"/>
            <c:bubble3D val="0"/>
            <c:spPr>
              <a:solidFill>
                <a:srgbClr val="DA5886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Лист1!$A$2:$A$11</c:f>
              <c:strCache>
                <c:ptCount val="10"/>
                <c:pt idx="0">
                  <c:v>что такое туберкулез</c:v>
                </c:pt>
                <c:pt idx="1">
                  <c:v>кто является источником инфекции</c:v>
                </c:pt>
                <c:pt idx="2">
                  <c:v>возбудитель туберкулеза</c:v>
                </c:pt>
                <c:pt idx="3">
                  <c:v>симптомами туберкулеза являются</c:v>
                </c:pt>
                <c:pt idx="4">
                  <c:v>факторы, способствующие заболеванию туберкулеза</c:v>
                </c:pt>
                <c:pt idx="5">
                  <c:v>методы профилактического выявления туберкулеза</c:v>
                </c:pt>
                <c:pt idx="6">
                  <c:v>Манту выявляет</c:v>
                </c:pt>
                <c:pt idx="7">
                  <c:v>реакция Диаскинтеста означает</c:v>
                </c:pt>
                <c:pt idx="8">
                  <c:v>осуществляется оценка Диаскинтеста</c:v>
                </c:pt>
                <c:pt idx="9">
                  <c:v>путь введения Диаскинтеста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1106</c:v>
                </c:pt>
                <c:pt idx="1">
                  <c:v>905</c:v>
                </c:pt>
                <c:pt idx="2">
                  <c:v>831</c:v>
                </c:pt>
                <c:pt idx="3">
                  <c:v>513</c:v>
                </c:pt>
                <c:pt idx="4">
                  <c:v>324</c:v>
                </c:pt>
                <c:pt idx="5">
                  <c:v>726</c:v>
                </c:pt>
                <c:pt idx="6">
                  <c:v>1004</c:v>
                </c:pt>
                <c:pt idx="7">
                  <c:v>946</c:v>
                </c:pt>
                <c:pt idx="8">
                  <c:v>820</c:v>
                </c:pt>
                <c:pt idx="9">
                  <c:v>641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849816"/>
        <c:axId val="308844328"/>
      </c:barChart>
      <c:catAx>
        <c:axId val="308849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800" b="0" i="0" u="none" strike="noStrike" kern="1200" baseline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  <c:crossAx val="308844328"/>
        <c:crosses val="autoZero"/>
        <c:auto val="1"/>
        <c:lblAlgn val="ctr"/>
        <c:lblOffset val="100"/>
        <c:noMultiLvlLbl val="0"/>
      </c:catAx>
      <c:valAx>
        <c:axId val="308844328"/>
        <c:scaling>
          <c:orientation val="minMax"/>
          <c:max val="15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849816"/>
        <c:crosses val="autoZero"/>
        <c:crossBetween val="between"/>
        <c:majorUnit val="100"/>
        <c:minorUnit val="100"/>
      </c:valAx>
    </c:plotArea>
    <c:plotVisOnly val="1"/>
    <c:dispBlanksAs val="gap"/>
    <c:showDLblsOverMax val="0"/>
  </c:chart>
  <c:txPr>
    <a:bodyPr/>
    <a:lstStyle/>
    <a:p>
      <a:pPr>
        <a:defRPr lang="ru-RU"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опрошенных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8627450980392E-2"/>
                  <c:y val="-4.669827993136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Правильный ответ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F3F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4.9019607843137303E-2"/>
                  <c:y val="-5.83728499142103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07015136"/>
        <c:axId val="307012784"/>
      </c:barChart>
      <c:catAx>
        <c:axId val="30701513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307012784"/>
        <c:crosses val="autoZero"/>
        <c:auto val="1"/>
        <c:lblAlgn val="ctr"/>
        <c:lblOffset val="100"/>
        <c:noMultiLvlLbl val="0"/>
      </c:catAx>
      <c:valAx>
        <c:axId val="30701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01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78431372549001E-2"/>
          <c:y val="4.5673427695899597E-2"/>
          <c:w val="0.89588235294117602"/>
          <c:h val="0.8316065956515390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7013176"/>
        <c:axId val="307013568"/>
      </c:barChart>
      <c:catAx>
        <c:axId val="307013176"/>
        <c:scaling>
          <c:orientation val="minMax"/>
        </c:scaling>
        <c:delete val="1"/>
        <c:axPos val="b"/>
        <c:majorTickMark val="none"/>
        <c:minorTickMark val="none"/>
        <c:tickLblPos val="none"/>
        <c:crossAx val="307013568"/>
        <c:crosses val="autoZero"/>
        <c:auto val="1"/>
        <c:lblAlgn val="ctr"/>
        <c:lblOffset val="100"/>
        <c:noMultiLvlLbl val="0"/>
      </c:catAx>
      <c:valAx>
        <c:axId val="30701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013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803921568627456E-2"/>
          <c:y val="8.1576057755108886E-2"/>
          <c:w val="0.89588235294117602"/>
          <c:h val="0.8315943279975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опрошенных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3.9215686274509803E-2"/>
                  <c:y val="-4.08609949399472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Правильный ответ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8823529411764698E-2"/>
                  <c:y val="-6.71287774013417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07479136"/>
        <c:axId val="307476784"/>
      </c:barChart>
      <c:catAx>
        <c:axId val="30747913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307476784"/>
        <c:crosses val="autoZero"/>
        <c:auto val="1"/>
        <c:lblAlgn val="ctr"/>
        <c:lblOffset val="100"/>
        <c:noMultiLvlLbl val="0"/>
      </c:catAx>
      <c:valAx>
        <c:axId val="30747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47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78431372549001E-2"/>
          <c:y val="4.5673427695899597E-2"/>
          <c:w val="0.89588235294117602"/>
          <c:h val="0.8316065956515390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7480704"/>
        <c:axId val="307475216"/>
      </c:barChart>
      <c:catAx>
        <c:axId val="307480704"/>
        <c:scaling>
          <c:orientation val="minMax"/>
        </c:scaling>
        <c:delete val="1"/>
        <c:axPos val="b"/>
        <c:majorTickMark val="none"/>
        <c:minorTickMark val="none"/>
        <c:tickLblPos val="none"/>
        <c:crossAx val="307475216"/>
        <c:crosses val="autoZero"/>
        <c:auto val="1"/>
        <c:lblAlgn val="ctr"/>
        <c:lblOffset val="100"/>
        <c:noMultiLvlLbl val="0"/>
      </c:catAx>
      <c:valAx>
        <c:axId val="30747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48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56862745098004E-2"/>
          <c:y val="3.4877777823740699E-2"/>
          <c:w val="0.89588235294117602"/>
          <c:h val="0.8315943279975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опрошенных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607843137254902E-2"/>
                  <c:y val="-5.8372849914210293E-3"/>
                </c:manualLayout>
              </c:layout>
              <c:tx>
                <c:rich>
                  <a:bodyPr/>
                  <a:lstStyle/>
                  <a:p>
                    <a:fld id="{9ABBC7C4-5EBF-4172-A798-74B80D248A6A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Правильный ответ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07481096"/>
        <c:axId val="307479920"/>
      </c:barChart>
      <c:catAx>
        <c:axId val="30748109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307479920"/>
        <c:crosses val="autoZero"/>
        <c:auto val="1"/>
        <c:lblAlgn val="ctr"/>
        <c:lblOffset val="100"/>
        <c:noMultiLvlLbl val="0"/>
      </c:catAx>
      <c:valAx>
        <c:axId val="30747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48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78431372549001E-2"/>
          <c:y val="4.5673427695899597E-2"/>
          <c:w val="0.89588235294117602"/>
          <c:h val="0.8316065956515390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7481880"/>
        <c:axId val="307476000"/>
      </c:barChart>
      <c:catAx>
        <c:axId val="307481880"/>
        <c:scaling>
          <c:orientation val="minMax"/>
        </c:scaling>
        <c:delete val="1"/>
        <c:axPos val="b"/>
        <c:majorTickMark val="none"/>
        <c:minorTickMark val="none"/>
        <c:tickLblPos val="none"/>
        <c:crossAx val="307476000"/>
        <c:crosses val="autoZero"/>
        <c:auto val="1"/>
        <c:lblAlgn val="ctr"/>
        <c:lblOffset val="100"/>
        <c:noMultiLvlLbl val="0"/>
      </c:catAx>
      <c:valAx>
        <c:axId val="30747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481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56862745098004E-2"/>
          <c:y val="3.4877777823740803E-2"/>
          <c:w val="0.89588235294117602"/>
          <c:h val="0.83159432799750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опрошенных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Правильный ответ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07477176"/>
        <c:axId val="307481488"/>
      </c:barChart>
      <c:catAx>
        <c:axId val="30747717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307481488"/>
        <c:crosses val="autoZero"/>
        <c:auto val="1"/>
        <c:lblAlgn val="ctr"/>
        <c:lblOffset val="100"/>
        <c:noMultiLvlLbl val="0"/>
      </c:catAx>
      <c:valAx>
        <c:axId val="30748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477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Times New Roman" panose="02020603050405020304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Times New Roman" panose="0202060305040502030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82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97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577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68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95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54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03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0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460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90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468F-6682-48AA-B5F4-BEF8E7F9833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E3D82-30B7-465D-B206-3F8166DC15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A358A-2E70-40C0-890C-9E179A9DDE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1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1319" y="417443"/>
            <a:ext cx="11136575" cy="665921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tabLst>
                <a:tab pos="1163638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ГБУЗ </a:t>
            </a:r>
            <a:r>
              <a:rPr lang="ru-RU" sz="20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«Московский городской научно-практический центр борьбы с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туберкулезом ДЗМ»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br>
              <a:rPr lang="ru-RU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Региональная общественная организация медицинских сестер, </a:t>
            </a:r>
            <a:r>
              <a:rPr lang="ru-RU" sz="20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г. Москва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1319" y="1692323"/>
            <a:ext cx="11136575" cy="479036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r>
              <a:rPr lang="ru-RU" sz="3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700" b="1" dirty="0" smtClean="0">
              <a:ln w="11430"/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ru-RU" altLang="ru-RU" sz="5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ru-RU" altLang="ru-RU" sz="5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ru-RU" altLang="ru-RU" sz="5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alt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Руднева Ю.Р.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alt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заместитель главного врача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alt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работе с сестринским персоналом,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alt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председатель специализированной </a:t>
            </a:r>
            <a:r>
              <a:rPr lang="ru-RU" alt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секции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alt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РОО медицинских сестер г Москвы </a:t>
            </a:r>
            <a:r>
              <a:rPr lang="ru-RU" altLang="ru-RU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«Сестринское дело во фтизиатрии»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endParaRPr lang="ru-RU" altLang="ru-RU" sz="5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МОСКВА. Март, 2018.</a:t>
            </a:r>
          </a:p>
          <a:p>
            <a:endParaRPr lang="ru-RU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5009" y="1942956"/>
            <a:ext cx="106249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ыявление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информированности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специалистов среднего медицинского персонала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общей лечебной сети о заболевании туберкулезом</a:t>
            </a:r>
          </a:p>
        </p:txBody>
      </p:sp>
    </p:spTree>
    <p:extLst>
      <p:ext uri="{BB962C8B-B14F-4D97-AF65-F5344CB8AC3E}">
        <p14:creationId xmlns:p14="http://schemas.microsoft.com/office/powerpoint/2010/main" val="41048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8 </a:t>
            </a:r>
            <a:r>
              <a:rPr lang="ru-RU" altLang="en-US" sz="4800" b="1" dirty="0">
                <a:solidFill>
                  <a:srgbClr val="0F0FEF"/>
                </a:solidFill>
                <a:latin typeface="Times New Roman" panose="02020603050405020304" charset="0"/>
              </a:rPr>
              <a:t>вопрос: 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«Положительная реакция </a:t>
            </a:r>
            <a:r>
              <a:rPr lang="ru-RU" altLang="en-US" sz="4800" b="1" dirty="0" err="1" smtClean="0">
                <a:solidFill>
                  <a:srgbClr val="0F0FEF"/>
                </a:solidFill>
                <a:latin typeface="Times New Roman" panose="02020603050405020304" charset="0"/>
              </a:rPr>
              <a:t>Диаскинтеста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 означает»</a:t>
            </a:r>
            <a:endParaRPr lang="ru-RU" altLang="en-US" sz="4800" b="1" dirty="0">
              <a:solidFill>
                <a:srgbClr val="0F0FEF"/>
              </a:solidFill>
              <a:latin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pattFill prst="smConfetti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en-US" sz="3200" dirty="0" smtClean="0">
                <a:latin typeface="Times New Roman" panose="02020603050405020304" charset="0"/>
              </a:rPr>
              <a:t>Правильный ответ: </a:t>
            </a:r>
            <a:r>
              <a:rPr lang="ru-RU" altLang="en-US" sz="3200" dirty="0" smtClean="0">
                <a:latin typeface="Times New Roman" panose="02020603050405020304" charset="0"/>
              </a:rPr>
              <a:t>«при </a:t>
            </a:r>
            <a:r>
              <a:rPr lang="ru-RU" altLang="en-US" sz="3200" dirty="0" smtClean="0">
                <a:latin typeface="Times New Roman" panose="02020603050405020304" charset="0"/>
              </a:rPr>
              <a:t>положительной реакции </a:t>
            </a:r>
            <a:r>
              <a:rPr lang="ru-RU" altLang="en-US" sz="3200" dirty="0" err="1" smtClean="0">
                <a:latin typeface="Times New Roman" panose="02020603050405020304" charset="0"/>
              </a:rPr>
              <a:t>Диаскинтеста</a:t>
            </a:r>
            <a:r>
              <a:rPr lang="ru-RU" altLang="en-US" sz="3200" dirty="0" smtClean="0">
                <a:latin typeface="Times New Roman" panose="02020603050405020304" charset="0"/>
              </a:rPr>
              <a:t> провести дополнительное обследование по назначению </a:t>
            </a:r>
            <a:r>
              <a:rPr lang="ru-RU" altLang="en-US" sz="3200" dirty="0" smtClean="0">
                <a:latin typeface="Times New Roman" panose="02020603050405020304" charset="0"/>
              </a:rPr>
              <a:t>врача-фтизиатра» </a:t>
            </a:r>
            <a:r>
              <a:rPr lang="ru-RU" altLang="en-US" sz="3200" dirty="0" smtClean="0">
                <a:latin typeface="Times New Roman" panose="02020603050405020304" charset="0"/>
              </a:rPr>
              <a:t>дали </a:t>
            </a:r>
          </a:p>
          <a:p>
            <a:pPr marL="0" indent="0" algn="ctr">
              <a:buNone/>
            </a:pPr>
            <a:r>
              <a:rPr lang="ru-RU" altLang="en-US" sz="3200" dirty="0" smtClean="0">
                <a:solidFill>
                  <a:srgbClr val="FF0000"/>
                </a:solidFill>
                <a:latin typeface="Times New Roman" panose="02020603050405020304" charset="0"/>
              </a:rPr>
              <a:t>946 </a:t>
            </a: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человек </a:t>
            </a:r>
          </a:p>
          <a:p>
            <a:pPr marL="0" indent="0" algn="ctr">
              <a:buNone/>
            </a:pP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(</a:t>
            </a:r>
            <a:r>
              <a:rPr lang="ru-RU" altLang="en-US" sz="3200" dirty="0" smtClean="0">
                <a:solidFill>
                  <a:srgbClr val="FF0000"/>
                </a:solidFill>
                <a:latin typeface="Times New Roman" panose="02020603050405020304" charset="0"/>
              </a:rPr>
              <a:t>67% </a:t>
            </a: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опрошенных)</a:t>
            </a:r>
          </a:p>
          <a:p>
            <a:endParaRPr lang="ru-RU" altLang="en-US" sz="3200" dirty="0">
              <a:latin typeface="Times New Roman" panose="02020603050405020304" charset="0"/>
            </a:endParaRP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299200" y="1952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9 </a:t>
            </a:r>
            <a:r>
              <a:rPr lang="ru-RU" altLang="en-US" sz="4800" b="1" dirty="0">
                <a:solidFill>
                  <a:srgbClr val="0F0FEF"/>
                </a:solidFill>
                <a:latin typeface="Times New Roman" panose="02020603050405020304" charset="0"/>
              </a:rPr>
              <a:t>вопрос: 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«Когда осуществляется оценка результатов «</a:t>
            </a:r>
            <a:r>
              <a:rPr lang="ru-RU" altLang="en-US" sz="4800" b="1" dirty="0" err="1" smtClean="0">
                <a:solidFill>
                  <a:srgbClr val="0F0FEF"/>
                </a:solidFill>
                <a:latin typeface="Times New Roman" panose="02020603050405020304" charset="0"/>
              </a:rPr>
              <a:t>Диаскинтеста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?»</a:t>
            </a:r>
            <a:endParaRPr lang="ru-RU" altLang="en-US" sz="4800" b="1" dirty="0">
              <a:solidFill>
                <a:srgbClr val="0F0FEF"/>
              </a:solidFill>
              <a:latin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pattFill prst="smConfetti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altLang="en-US" dirty="0"/>
          </a:p>
          <a:p>
            <a:pPr marL="0" indent="0" algn="ctr">
              <a:buNone/>
            </a:pPr>
            <a:r>
              <a:rPr lang="ru-RU" altLang="en-US" sz="3200" dirty="0" smtClean="0">
                <a:latin typeface="Times New Roman" panose="02020603050405020304" charset="0"/>
              </a:rPr>
              <a:t>Правильный ответ: оценка результатов «</a:t>
            </a:r>
            <a:r>
              <a:rPr lang="ru-RU" altLang="en-US" sz="3200" dirty="0" err="1" smtClean="0">
                <a:latin typeface="Times New Roman" panose="02020603050405020304" charset="0"/>
              </a:rPr>
              <a:t>Диаскинтеста</a:t>
            </a:r>
            <a:r>
              <a:rPr lang="ru-RU" altLang="en-US" sz="3200" dirty="0" smtClean="0">
                <a:latin typeface="Times New Roman" panose="02020603050405020304" charset="0"/>
              </a:rPr>
              <a:t>» осуществляется через 72 часа дали </a:t>
            </a:r>
          </a:p>
          <a:p>
            <a:pPr marL="0" indent="0" algn="ctr">
              <a:buNone/>
            </a:pPr>
            <a:r>
              <a:rPr lang="ru-RU" altLang="en-US" sz="3200" dirty="0" smtClean="0">
                <a:solidFill>
                  <a:srgbClr val="FF0000"/>
                </a:solidFill>
                <a:latin typeface="Times New Roman" panose="02020603050405020304" charset="0"/>
              </a:rPr>
              <a:t>820 человек </a:t>
            </a:r>
          </a:p>
          <a:p>
            <a:pPr marL="0" indent="0" algn="ctr">
              <a:buNone/>
            </a:pPr>
            <a:r>
              <a:rPr lang="ru-RU" altLang="en-US" sz="3200" dirty="0" smtClean="0">
                <a:solidFill>
                  <a:srgbClr val="FF0000"/>
                </a:solidFill>
                <a:latin typeface="Times New Roman" panose="02020603050405020304" charset="0"/>
              </a:rPr>
              <a:t>(58% </a:t>
            </a: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опрошенных)</a:t>
            </a:r>
          </a:p>
          <a:p>
            <a:endParaRPr lang="ru-RU" altLang="en-US" sz="3200" dirty="0">
              <a:latin typeface="Times New Roman" panose="02020603050405020304" charset="0"/>
            </a:endParaRP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299200" y="1952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10 </a:t>
            </a:r>
            <a:r>
              <a:rPr lang="ru-RU" altLang="en-US" sz="4800" b="1" dirty="0">
                <a:solidFill>
                  <a:srgbClr val="0F0FEF"/>
                </a:solidFill>
                <a:latin typeface="Times New Roman" panose="02020603050405020304" charset="0"/>
              </a:rPr>
              <a:t>вопрос: 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«Путь введения «</a:t>
            </a:r>
            <a:r>
              <a:rPr lang="ru-RU" altLang="en-US" sz="4800" b="1" dirty="0" err="1" smtClean="0">
                <a:solidFill>
                  <a:srgbClr val="0F0FEF"/>
                </a:solidFill>
                <a:latin typeface="Times New Roman" panose="02020603050405020304" charset="0"/>
              </a:rPr>
              <a:t>Диаскинтеста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»</a:t>
            </a:r>
            <a:endParaRPr lang="ru-RU" altLang="en-US" sz="4800" b="1" dirty="0">
              <a:solidFill>
                <a:srgbClr val="0F0FEF"/>
              </a:solidFill>
              <a:latin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pattFill prst="smConfetti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endParaRPr lang="ru-RU" altLang="en-US" dirty="0"/>
          </a:p>
          <a:p>
            <a:pPr marL="0" indent="0" algn="ctr">
              <a:buNone/>
            </a:pPr>
            <a:r>
              <a:rPr lang="ru-RU" altLang="en-US" sz="3200" dirty="0" smtClean="0">
                <a:latin typeface="Times New Roman" panose="02020603050405020304" charset="0"/>
              </a:rPr>
              <a:t>Правильный </a:t>
            </a:r>
            <a:r>
              <a:rPr lang="ru-RU" altLang="en-US" sz="3200" dirty="0">
                <a:latin typeface="Times New Roman" panose="02020603050405020304" charset="0"/>
              </a:rPr>
              <a:t>ответ, что </a:t>
            </a:r>
            <a:r>
              <a:rPr lang="ru-RU" altLang="en-US" sz="3200" dirty="0" smtClean="0">
                <a:latin typeface="Times New Roman" panose="02020603050405020304" charset="0"/>
              </a:rPr>
              <a:t>«</a:t>
            </a:r>
            <a:r>
              <a:rPr lang="ru-RU" altLang="en-US" sz="3200" dirty="0" err="1" smtClean="0">
                <a:latin typeface="Times New Roman" panose="02020603050405020304" charset="0"/>
              </a:rPr>
              <a:t>Диаскинтест</a:t>
            </a:r>
            <a:r>
              <a:rPr lang="ru-RU" altLang="en-US" sz="3200" dirty="0" smtClean="0">
                <a:latin typeface="Times New Roman" panose="02020603050405020304" charset="0"/>
              </a:rPr>
              <a:t>» вводится </a:t>
            </a:r>
            <a:r>
              <a:rPr lang="ru-RU" altLang="en-US" sz="3200" dirty="0" err="1" smtClean="0">
                <a:latin typeface="Times New Roman" panose="02020603050405020304" charset="0"/>
              </a:rPr>
              <a:t>внутрикожно</a:t>
            </a:r>
            <a:r>
              <a:rPr lang="ru-RU" altLang="en-US" sz="3200" dirty="0" smtClean="0">
                <a:latin typeface="Times New Roman" panose="02020603050405020304" charset="0"/>
              </a:rPr>
              <a:t> на внутренней поверхности средней трети предплечья дали </a:t>
            </a:r>
          </a:p>
          <a:p>
            <a:pPr marL="0" indent="0" algn="ctr">
              <a:buNone/>
            </a:pPr>
            <a:r>
              <a:rPr lang="ru-RU" altLang="en-US" sz="3200" dirty="0" smtClean="0">
                <a:solidFill>
                  <a:srgbClr val="FF0000"/>
                </a:solidFill>
                <a:latin typeface="Times New Roman" panose="02020603050405020304" charset="0"/>
              </a:rPr>
              <a:t>641 </a:t>
            </a: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человек </a:t>
            </a:r>
          </a:p>
          <a:p>
            <a:pPr marL="0" indent="0" algn="ctr">
              <a:buNone/>
            </a:pPr>
            <a:r>
              <a:rPr lang="ru-RU" altLang="en-US" sz="3200" dirty="0" smtClean="0">
                <a:solidFill>
                  <a:srgbClr val="FF0000"/>
                </a:solidFill>
                <a:latin typeface="Times New Roman" panose="02020603050405020304" charset="0"/>
              </a:rPr>
              <a:t>(46% </a:t>
            </a: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опрошенных)</a:t>
            </a:r>
          </a:p>
          <a:p>
            <a:endParaRPr lang="ru-RU" altLang="en-US" sz="3200" dirty="0">
              <a:latin typeface="Times New Roman" panose="02020603050405020304" charset="0"/>
            </a:endParaRP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299200" y="1952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Замещающее содержимое 2" descr="0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75" y="-22860"/>
            <a:ext cx="12190730" cy="68433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929" y="365125"/>
            <a:ext cx="11420061" cy="1325563"/>
          </a:xfrm>
        </p:spPr>
        <p:txBody>
          <a:bodyPr>
            <a:noAutofit/>
          </a:bodyPr>
          <a:lstStyle/>
          <a:p>
            <a:pPr algn="ctr">
              <a:tabLst>
                <a:tab pos="1609725" algn="l"/>
              </a:tabLst>
            </a:pPr>
            <a:r>
              <a:rPr lang="ru-RU" sz="3200" b="1" dirty="0" smtClean="0">
                <a:latin typeface="Times New Roman" panose="02020603050405020304" charset="0"/>
              </a:rPr>
              <a:t>Результаты выявления </a:t>
            </a:r>
            <a:r>
              <a:rPr lang="ru-RU" sz="3200" b="1" dirty="0">
                <a:latin typeface="Times New Roman" panose="02020603050405020304" charset="0"/>
              </a:rPr>
              <a:t>информированности медицинских сестер общей лечебной сети о заболевании </a:t>
            </a:r>
            <a:r>
              <a:rPr lang="ru-RU" sz="3200" b="1" dirty="0" smtClean="0">
                <a:latin typeface="Times New Roman" panose="02020603050405020304" charset="0"/>
              </a:rPr>
              <a:t>туберкулезом</a:t>
            </a:r>
            <a:endParaRPr lang="ru-RU" sz="3200" b="1" dirty="0">
              <a:latin typeface="Times New Roman" panose="0202060305040502030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10219055" cy="435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мещающее содержимое 3" descr="0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75" y="1905"/>
            <a:ext cx="12165330" cy="68789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b="1">
                <a:solidFill>
                  <a:srgbClr val="FF0000"/>
                </a:solidFill>
                <a:cs typeface="Times New Roman" panose="02020603050405020304" charset="0"/>
              </a:rPr>
              <a:t>ЗАКЛЮЧЕНИЕ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996950" y="1691005"/>
            <a:ext cx="10279380" cy="435165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en-US" sz="4000" dirty="0">
                <a:latin typeface="Times New Roman" panose="02020603050405020304" charset="0"/>
              </a:rPr>
              <a:t>Данное </a:t>
            </a:r>
            <a:r>
              <a:rPr lang="ru-RU" altLang="en-US" sz="4000" dirty="0" smtClean="0">
                <a:latin typeface="Times New Roman" panose="02020603050405020304" charset="0"/>
              </a:rPr>
              <a:t>анкетирование </a:t>
            </a:r>
            <a:r>
              <a:rPr lang="ru-RU" altLang="en-US" sz="4000" dirty="0">
                <a:latin typeface="Times New Roman" panose="02020603050405020304" charset="0"/>
              </a:rPr>
              <a:t>показало, что уровень информированности медицинских сестер общей лечебной сети о туберкулезе </a:t>
            </a:r>
            <a:r>
              <a:rPr lang="ru-RU" altLang="en-US" sz="4000" dirty="0" smtClean="0">
                <a:latin typeface="Times New Roman" panose="02020603050405020304" charset="0"/>
              </a:rPr>
              <a:t>недостаточный! </a:t>
            </a:r>
            <a:r>
              <a:rPr lang="ru-RU" altLang="en-US" sz="4000" dirty="0">
                <a:latin typeface="Times New Roman" panose="02020603050405020304" charset="0"/>
              </a:rPr>
              <a:t>Необходимо систематически проводить конференции, семинары и собрания для повышения уровня знаний о </a:t>
            </a:r>
            <a:r>
              <a:rPr lang="ru-RU" altLang="en-US" sz="4000" dirty="0" smtClean="0">
                <a:latin typeface="Times New Roman" panose="02020603050405020304" charset="0"/>
              </a:rPr>
              <a:t>туберкулезе!</a:t>
            </a:r>
            <a:endParaRPr lang="ru-RU" altLang="en-US" sz="4000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" y="144379"/>
            <a:ext cx="11388725" cy="5244231"/>
          </a:xfrm>
        </p:spPr>
        <p:txBody>
          <a:bodyPr/>
          <a:lstStyle/>
          <a:p>
            <a:pPr algn="ctr"/>
            <a:r>
              <a:rPr lang="ru-RU" altLang="en-US" sz="3200" b="1" dirty="0">
                <a:latin typeface="Times New Roman" panose="02020603050405020304" charset="0"/>
              </a:rPr>
              <a:t>Всего в анкетировании приняло участие </a:t>
            </a:r>
            <a:endParaRPr lang="ru-RU" altLang="en-US" sz="3200" b="1" dirty="0" smtClean="0">
              <a:latin typeface="Times New Roman" panose="02020603050405020304" charset="0"/>
            </a:endParaRPr>
          </a:p>
          <a:p>
            <a:pPr algn="ctr"/>
            <a:r>
              <a:rPr lang="ru-RU" altLang="en-US" sz="3200" b="1" dirty="0" smtClean="0">
                <a:latin typeface="Times New Roman" panose="02020603050405020304" charset="0"/>
              </a:rPr>
              <a:t>1403 </a:t>
            </a:r>
            <a:r>
              <a:rPr lang="ru-RU" altLang="en-US" sz="3200" b="1" dirty="0" smtClean="0">
                <a:latin typeface="Times New Roman" panose="02020603050405020304" charset="0"/>
              </a:rPr>
              <a:t>специалиста </a:t>
            </a:r>
            <a:endParaRPr lang="ru-RU" altLang="en-US" sz="3200" b="1" dirty="0">
              <a:latin typeface="Times New Roman" panose="02020603050405020304" charset="0"/>
            </a:endParaRPr>
          </a:p>
          <a:p>
            <a:endParaRPr lang="ru-RU" altLang="en-US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76250" y="1225550"/>
          <a:ext cx="6544660" cy="516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7083973" y="1225550"/>
          <a:ext cx="4908638" cy="525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sz="4800" b="1">
                <a:solidFill>
                  <a:srgbClr val="0F0FEF"/>
                </a:solidFill>
                <a:latin typeface="Times New Roman" panose="02020603050405020304" charset="0"/>
              </a:rPr>
              <a:t>1 вопрос: «Что такое туберкулез?»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pattFill prst="smConfetti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endParaRPr lang="ru-RU" altLang="en-US" dirty="0"/>
          </a:p>
          <a:p>
            <a:pPr algn="ctr"/>
            <a:endParaRPr lang="ru-RU" altLang="en-US" dirty="0"/>
          </a:p>
          <a:p>
            <a:pPr marL="0" indent="0" algn="ctr">
              <a:buNone/>
            </a:pPr>
            <a:r>
              <a:rPr lang="ru-RU" altLang="en-US" sz="3200" dirty="0">
                <a:latin typeface="Times New Roman" panose="02020603050405020304" charset="0"/>
              </a:rPr>
              <a:t>Правильный ответ, что это инфекционное заболевание дали </a:t>
            </a:r>
            <a:endParaRPr lang="ru-RU" altLang="en-US" sz="3200" dirty="0" smtClean="0">
              <a:latin typeface="Times New Roman" panose="02020603050405020304" charset="0"/>
            </a:endParaRPr>
          </a:p>
          <a:p>
            <a:pPr marL="0" indent="0" algn="ctr">
              <a:buNone/>
            </a:pPr>
            <a:r>
              <a:rPr lang="ru-RU" altLang="en-US" sz="3200" dirty="0" smtClean="0">
                <a:solidFill>
                  <a:srgbClr val="FF0000"/>
                </a:solidFill>
                <a:latin typeface="Times New Roman" panose="02020603050405020304" charset="0"/>
              </a:rPr>
              <a:t>1106 </a:t>
            </a: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человек </a:t>
            </a:r>
          </a:p>
          <a:p>
            <a:pPr marL="0" indent="0" algn="ctr">
              <a:buNone/>
            </a:pP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(79% опрошенных)</a:t>
            </a:r>
          </a:p>
          <a:p>
            <a:endParaRPr lang="ru-RU" altLang="en-US" sz="3200" dirty="0">
              <a:latin typeface="Times New Roman" panose="02020603050405020304" charset="0"/>
            </a:endParaRPr>
          </a:p>
        </p:txBody>
      </p:sp>
      <p:graphicFrame>
        <p:nvGraphicFramePr>
          <p:cNvPr id="8" name="Замещающее 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sz="4800" b="1">
                <a:solidFill>
                  <a:srgbClr val="0F0FEF"/>
                </a:solidFill>
                <a:latin typeface="Times New Roman" panose="02020603050405020304" charset="0"/>
              </a:rPr>
              <a:t>2 вопрос: «Кто является источником инфекции?»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pattFill prst="smConfetti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endParaRPr lang="ru-RU" altLang="en-US" dirty="0"/>
          </a:p>
          <a:p>
            <a:pPr algn="ctr"/>
            <a:endParaRPr lang="ru-RU" altLang="en-US" dirty="0"/>
          </a:p>
          <a:p>
            <a:pPr marL="0" indent="0" algn="ctr">
              <a:buNone/>
            </a:pPr>
            <a:r>
              <a:rPr lang="ru-RU" altLang="en-US" sz="3200" dirty="0">
                <a:latin typeface="Times New Roman" panose="02020603050405020304" charset="0"/>
              </a:rPr>
              <a:t>Правильный </a:t>
            </a:r>
            <a:r>
              <a:rPr lang="ru-RU" altLang="en-US" sz="3200" dirty="0" smtClean="0">
                <a:latin typeface="Times New Roman" panose="02020603050405020304" charset="0"/>
              </a:rPr>
              <a:t>ответ: человек, животное являются </a:t>
            </a:r>
            <a:r>
              <a:rPr lang="ru-RU" altLang="en-US" sz="3200" dirty="0">
                <a:latin typeface="Times New Roman" panose="02020603050405020304" charset="0"/>
              </a:rPr>
              <a:t>источником </a:t>
            </a:r>
            <a:r>
              <a:rPr lang="ru-RU" altLang="en-US" sz="3200" dirty="0" smtClean="0">
                <a:latin typeface="Times New Roman" panose="02020603050405020304" charset="0"/>
              </a:rPr>
              <a:t>инфекции</a:t>
            </a:r>
          </a:p>
          <a:p>
            <a:pPr marL="0" indent="0" algn="ctr">
              <a:buNone/>
            </a:pPr>
            <a:r>
              <a:rPr lang="ru-RU" altLang="en-US" sz="3200" dirty="0" smtClean="0">
                <a:solidFill>
                  <a:srgbClr val="FF0000"/>
                </a:solidFill>
                <a:latin typeface="Times New Roman" panose="02020603050405020304" charset="0"/>
              </a:rPr>
              <a:t>905 </a:t>
            </a: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человек </a:t>
            </a:r>
          </a:p>
          <a:p>
            <a:pPr marL="0" indent="0" algn="ctr">
              <a:buNone/>
            </a:pP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(65% опрошенных)</a:t>
            </a:r>
          </a:p>
          <a:p>
            <a:endParaRPr lang="ru-RU" altLang="en-US" sz="3200" dirty="0">
              <a:latin typeface="Times New Roman" panose="02020603050405020304" charset="0"/>
            </a:endParaRP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31773971"/>
              </p:ext>
            </p:extLst>
          </p:nvPr>
        </p:nvGraphicFramePr>
        <p:xfrm>
          <a:off x="6299200" y="1952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en-US" sz="4800" b="1">
                <a:solidFill>
                  <a:srgbClr val="0F0FEF"/>
                </a:solidFill>
                <a:latin typeface="Times New Roman" panose="02020603050405020304" charset="0"/>
              </a:rPr>
              <a:t>3 вопрос: «Возбудитель туберкулеза»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pattFill prst="smConfetti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endParaRPr lang="ru-RU" altLang="en-US" dirty="0"/>
          </a:p>
          <a:p>
            <a:pPr algn="ctr"/>
            <a:endParaRPr lang="ru-RU" altLang="en-US" dirty="0"/>
          </a:p>
          <a:p>
            <a:pPr marL="0" indent="0" algn="ctr">
              <a:buNone/>
            </a:pPr>
            <a:r>
              <a:rPr lang="ru-RU" altLang="en-US" sz="3200" dirty="0">
                <a:latin typeface="Times New Roman" panose="02020603050405020304" charset="0"/>
              </a:rPr>
              <a:t>Правильный ответ, что возбудителем туберкулеза является микобактерия, </a:t>
            </a:r>
            <a:endParaRPr lang="ru-RU" altLang="en-US" sz="3200" dirty="0" smtClean="0">
              <a:latin typeface="Times New Roman" panose="02020603050405020304" charset="0"/>
            </a:endParaRPr>
          </a:p>
          <a:p>
            <a:pPr marL="0" indent="0" algn="ctr">
              <a:buNone/>
            </a:pPr>
            <a:r>
              <a:rPr lang="ru-RU" altLang="en-US" sz="3200" dirty="0" smtClean="0">
                <a:solidFill>
                  <a:srgbClr val="FF0000"/>
                </a:solidFill>
                <a:latin typeface="Times New Roman" panose="02020603050405020304" charset="0"/>
              </a:rPr>
              <a:t>831 </a:t>
            </a: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человек </a:t>
            </a:r>
          </a:p>
          <a:p>
            <a:pPr marL="0" indent="0" algn="ctr">
              <a:buNone/>
            </a:pP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(59% опрошенных)</a:t>
            </a:r>
          </a:p>
          <a:p>
            <a:endParaRPr lang="ru-RU" altLang="en-US" sz="3200" dirty="0">
              <a:latin typeface="Times New Roman" panose="02020603050405020304" charset="0"/>
            </a:endParaRP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4823152"/>
              </p:ext>
            </p:extLst>
          </p:nvPr>
        </p:nvGraphicFramePr>
        <p:xfrm>
          <a:off x="6299200" y="1952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sz="4800" b="1" dirty="0">
                <a:solidFill>
                  <a:srgbClr val="0F0FEF"/>
                </a:solidFill>
                <a:latin typeface="Times New Roman" panose="02020603050405020304" charset="0"/>
              </a:rPr>
              <a:t>4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 </a:t>
            </a:r>
            <a:r>
              <a:rPr lang="ru-RU" altLang="en-US" sz="4800" b="1" dirty="0">
                <a:solidFill>
                  <a:srgbClr val="0F0FEF"/>
                </a:solidFill>
                <a:latin typeface="Times New Roman" panose="02020603050405020304" charset="0"/>
              </a:rPr>
              <a:t>вопрос: 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«Симптомами туберкулеза являются»</a:t>
            </a:r>
            <a:endParaRPr lang="ru-RU" altLang="en-US" sz="4800" b="1" dirty="0">
              <a:solidFill>
                <a:srgbClr val="0F0FEF"/>
              </a:solidFill>
              <a:latin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409903" y="1608083"/>
            <a:ext cx="5609897" cy="5065986"/>
          </a:xfrm>
          <a:pattFill prst="smConfetti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altLang="en-US" sz="3000" dirty="0" smtClean="0">
                <a:latin typeface="Times New Roman" panose="02020603050405020304" charset="0"/>
              </a:rPr>
              <a:t>Правильный ответ: симптомы туберкулеза длительный кашель, постоянное небольшое повышение температуры тела (37,1 – 37,5), усиленное потоотделение, </a:t>
            </a:r>
            <a:r>
              <a:rPr lang="ru-RU" altLang="en-US" sz="3000" dirty="0" smtClean="0">
                <a:latin typeface="Times New Roman" panose="02020603050405020304" charset="0"/>
              </a:rPr>
              <a:t>кровохаркание</a:t>
            </a:r>
            <a:endParaRPr lang="ru-RU" altLang="en-US" sz="3000" dirty="0" smtClean="0">
              <a:latin typeface="Times New Roman" panose="0202060305040502030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altLang="en-US" sz="3000" dirty="0" smtClean="0">
                <a:solidFill>
                  <a:srgbClr val="FF0000"/>
                </a:solidFill>
                <a:latin typeface="Times New Roman" panose="02020603050405020304" charset="0"/>
              </a:rPr>
              <a:t>513 </a:t>
            </a:r>
            <a:r>
              <a:rPr lang="ru-RU" altLang="en-US" sz="3000" dirty="0">
                <a:solidFill>
                  <a:srgbClr val="FF0000"/>
                </a:solidFill>
                <a:latin typeface="Times New Roman" panose="02020603050405020304" charset="0"/>
              </a:rPr>
              <a:t>человек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altLang="en-US" sz="3000" dirty="0" smtClean="0">
                <a:solidFill>
                  <a:srgbClr val="FF0000"/>
                </a:solidFill>
                <a:latin typeface="Times New Roman" panose="02020603050405020304" charset="0"/>
              </a:rPr>
              <a:t>(37% </a:t>
            </a:r>
            <a:r>
              <a:rPr lang="ru-RU" altLang="en-US" sz="3000" dirty="0">
                <a:solidFill>
                  <a:srgbClr val="FF0000"/>
                </a:solidFill>
                <a:latin typeface="Times New Roman" panose="02020603050405020304" charset="0"/>
              </a:rPr>
              <a:t>опрошенных</a:t>
            </a:r>
            <a:r>
              <a:rPr lang="ru-RU" altLang="en-US" sz="3000" dirty="0" smtClean="0">
                <a:solidFill>
                  <a:srgbClr val="FF0000"/>
                </a:solidFill>
                <a:latin typeface="Times New Roman" panose="02020603050405020304" charset="0"/>
              </a:rPr>
              <a:t>)</a:t>
            </a:r>
            <a:endParaRPr lang="ru-RU" altLang="en-US" sz="3000" dirty="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299200" y="1952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sz="4800" b="1" dirty="0">
                <a:solidFill>
                  <a:srgbClr val="0F0FEF"/>
                </a:solidFill>
                <a:latin typeface="Times New Roman" panose="02020603050405020304" charset="0"/>
              </a:rPr>
              <a:t>5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 </a:t>
            </a:r>
            <a:r>
              <a:rPr lang="ru-RU" altLang="en-US" sz="4800" b="1" dirty="0">
                <a:solidFill>
                  <a:srgbClr val="0F0FEF"/>
                </a:solidFill>
                <a:latin typeface="Times New Roman" panose="02020603050405020304" charset="0"/>
              </a:rPr>
              <a:t>вопрос: 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«Факторы, способствующие заболеванию туберкулезом?»</a:t>
            </a:r>
            <a:endParaRPr lang="ru-RU" altLang="en-US" sz="4800" b="1" dirty="0">
              <a:solidFill>
                <a:srgbClr val="0F0FEF"/>
              </a:solidFill>
              <a:latin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315310" y="1825625"/>
            <a:ext cx="5704490" cy="4774872"/>
          </a:xfrm>
          <a:pattFill prst="smConfetti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altLang="en-US" dirty="0" smtClean="0">
                <a:latin typeface="Times New Roman" panose="02020603050405020304" charset="0"/>
              </a:rPr>
              <a:t>Правильный </a:t>
            </a:r>
            <a:r>
              <a:rPr lang="ru-RU" altLang="en-US" dirty="0">
                <a:latin typeface="Times New Roman" panose="02020603050405020304" charset="0"/>
              </a:rPr>
              <a:t>ответ, что </a:t>
            </a:r>
            <a:r>
              <a:rPr lang="ru-RU" altLang="en-US" dirty="0" smtClean="0">
                <a:latin typeface="Times New Roman" panose="02020603050405020304" charset="0"/>
              </a:rPr>
              <a:t>факторами являются ухудшение социально-экономической ситуации, миграция населения из регионов/стран с высокой заболеваемостью ТБ, СПИД, наркомания, алкоголизм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altLang="en-US" dirty="0" smtClean="0">
                <a:latin typeface="Times New Roman" panose="02020603050405020304" charset="0"/>
              </a:rPr>
              <a:t> </a:t>
            </a:r>
            <a:r>
              <a:rPr lang="ru-RU" altLang="en-US" dirty="0" smtClean="0">
                <a:latin typeface="Times New Roman" panose="02020603050405020304" charset="0"/>
              </a:rPr>
              <a:t> </a:t>
            </a:r>
            <a:endParaRPr lang="ru-RU" altLang="en-US" dirty="0" smtClean="0">
              <a:latin typeface="Times New Roman" panose="0202060305040502030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altLang="en-US" dirty="0" smtClean="0">
                <a:solidFill>
                  <a:srgbClr val="FF0000"/>
                </a:solidFill>
                <a:latin typeface="Times New Roman" panose="02020603050405020304" charset="0"/>
              </a:rPr>
              <a:t>324 </a:t>
            </a:r>
            <a:r>
              <a:rPr lang="ru-RU" altLang="en-US" dirty="0">
                <a:solidFill>
                  <a:srgbClr val="FF0000"/>
                </a:solidFill>
                <a:latin typeface="Times New Roman" panose="02020603050405020304" charset="0"/>
              </a:rPr>
              <a:t>человек </a:t>
            </a:r>
            <a:r>
              <a:rPr lang="ru-RU" altLang="en-US" dirty="0" smtClean="0">
                <a:solidFill>
                  <a:srgbClr val="FF0000"/>
                </a:solidFill>
                <a:latin typeface="Times New Roman" panose="02020603050405020304" charset="0"/>
              </a:rPr>
              <a:t> (23% </a:t>
            </a:r>
            <a:r>
              <a:rPr lang="ru-RU" altLang="en-US" dirty="0">
                <a:solidFill>
                  <a:srgbClr val="FF0000"/>
                </a:solidFill>
                <a:latin typeface="Times New Roman" panose="02020603050405020304" charset="0"/>
              </a:rPr>
              <a:t>опрошенных</a:t>
            </a:r>
            <a:r>
              <a:rPr lang="ru-RU" altLang="en-US" dirty="0" smtClean="0">
                <a:solidFill>
                  <a:srgbClr val="FF0000"/>
                </a:solidFill>
                <a:latin typeface="Times New Roman" panose="02020603050405020304" charset="0"/>
              </a:rPr>
              <a:t>)</a:t>
            </a:r>
            <a:endParaRPr lang="ru-RU" altLang="en-US" dirty="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299200" y="1952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6 </a:t>
            </a:r>
            <a:r>
              <a:rPr lang="ru-RU" altLang="en-US" sz="4800" b="1" dirty="0">
                <a:solidFill>
                  <a:srgbClr val="0F0FEF"/>
                </a:solidFill>
                <a:latin typeface="Times New Roman" panose="02020603050405020304" charset="0"/>
              </a:rPr>
              <a:t>вопрос: 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«Методы профилактического выявления туберкулеза»</a:t>
            </a:r>
            <a:endParaRPr lang="ru-RU" altLang="en-US" sz="4800" b="1" dirty="0">
              <a:solidFill>
                <a:srgbClr val="0F0FEF"/>
              </a:solidFill>
              <a:latin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pattFill prst="smConfetti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en-US" sz="3200" dirty="0" smtClean="0">
                <a:latin typeface="Times New Roman" panose="02020603050405020304" charset="0"/>
              </a:rPr>
              <a:t>Правильный </a:t>
            </a:r>
            <a:r>
              <a:rPr lang="ru-RU" altLang="en-US" sz="3200" dirty="0">
                <a:latin typeface="Times New Roman" panose="02020603050405020304" charset="0"/>
              </a:rPr>
              <a:t>ответ, что </a:t>
            </a:r>
            <a:r>
              <a:rPr lang="ru-RU" altLang="en-US" sz="3200" dirty="0" smtClean="0">
                <a:latin typeface="Times New Roman" panose="02020603050405020304" charset="0"/>
              </a:rPr>
              <a:t>методами профилактического выявления туберкулеза являются </a:t>
            </a:r>
            <a:r>
              <a:rPr lang="ru-RU" altLang="en-US" sz="3200" dirty="0">
                <a:latin typeface="Times New Roman" panose="02020603050405020304" charset="0"/>
              </a:rPr>
              <a:t>флюорографическое обследование 1 раз в </a:t>
            </a:r>
            <a:r>
              <a:rPr lang="ru-RU" altLang="en-US" sz="3200" dirty="0" smtClean="0">
                <a:latin typeface="Times New Roman" panose="02020603050405020304" charset="0"/>
              </a:rPr>
              <a:t>год</a:t>
            </a:r>
            <a:endParaRPr lang="ru-RU" altLang="en-US" sz="3200" dirty="0" smtClean="0">
              <a:latin typeface="Times New Roman" panose="02020603050405020304" charset="0"/>
            </a:endParaRPr>
          </a:p>
          <a:p>
            <a:pPr marL="0" indent="0" algn="ctr">
              <a:buNone/>
            </a:pPr>
            <a:r>
              <a:rPr lang="ru-RU" altLang="en-US" sz="3200" dirty="0" smtClean="0">
                <a:solidFill>
                  <a:srgbClr val="FF0000"/>
                </a:solidFill>
                <a:latin typeface="Times New Roman" panose="02020603050405020304" charset="0"/>
              </a:rPr>
              <a:t>736 </a:t>
            </a: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человек </a:t>
            </a:r>
          </a:p>
          <a:p>
            <a:pPr marL="0" indent="0" algn="ctr">
              <a:buNone/>
            </a:pPr>
            <a:r>
              <a:rPr lang="ru-RU" altLang="en-US" sz="3200" dirty="0" smtClean="0">
                <a:solidFill>
                  <a:srgbClr val="FF0000"/>
                </a:solidFill>
                <a:latin typeface="Times New Roman" panose="02020603050405020304" charset="0"/>
              </a:rPr>
              <a:t>(52% </a:t>
            </a:r>
            <a:r>
              <a:rPr lang="ru-RU" altLang="en-US" sz="3200" dirty="0">
                <a:solidFill>
                  <a:srgbClr val="FF0000"/>
                </a:solidFill>
                <a:latin typeface="Times New Roman" panose="02020603050405020304" charset="0"/>
              </a:rPr>
              <a:t>опрошенных)</a:t>
            </a:r>
          </a:p>
          <a:p>
            <a:endParaRPr lang="ru-RU" altLang="en-US" sz="3200" dirty="0">
              <a:latin typeface="Times New Roman" panose="02020603050405020304" charset="0"/>
            </a:endParaRP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299200" y="1952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7 </a:t>
            </a:r>
            <a:r>
              <a:rPr lang="ru-RU" altLang="en-US" sz="4800" b="1" dirty="0">
                <a:solidFill>
                  <a:srgbClr val="0F0FEF"/>
                </a:solidFill>
                <a:latin typeface="Times New Roman" panose="02020603050405020304" charset="0"/>
              </a:rPr>
              <a:t>вопрос: </a:t>
            </a:r>
            <a:r>
              <a:rPr lang="ru-RU" altLang="en-US" sz="4800" b="1" dirty="0" smtClean="0">
                <a:solidFill>
                  <a:srgbClr val="0F0FEF"/>
                </a:solidFill>
                <a:latin typeface="Times New Roman" panose="02020603050405020304" charset="0"/>
              </a:rPr>
              <a:t>«Реакция Манту выявляет»</a:t>
            </a:r>
            <a:endParaRPr lang="ru-RU" altLang="en-US" sz="4800" b="1" dirty="0">
              <a:solidFill>
                <a:srgbClr val="0F0FEF"/>
              </a:solidFill>
              <a:latin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pattFill prst="smConfetti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altLang="en-US" sz="3600" dirty="0" smtClean="0">
                <a:latin typeface="Times New Roman" panose="02020603050405020304" charset="0"/>
              </a:rPr>
              <a:t>Правильный </a:t>
            </a:r>
            <a:r>
              <a:rPr lang="ru-RU" altLang="en-US" sz="3600" dirty="0">
                <a:latin typeface="Times New Roman" panose="02020603050405020304" charset="0"/>
              </a:rPr>
              <a:t>ответ, что </a:t>
            </a:r>
            <a:r>
              <a:rPr lang="ru-RU" altLang="en-US" sz="3600" dirty="0" smtClean="0">
                <a:latin typeface="Times New Roman" panose="02020603050405020304" charset="0"/>
              </a:rPr>
              <a:t>реакция Манту выявляет инфицированность </a:t>
            </a:r>
            <a:r>
              <a:rPr lang="ru-RU" altLang="en-US" sz="3600" dirty="0" smtClean="0">
                <a:latin typeface="Times New Roman" panose="02020603050405020304" charset="0"/>
              </a:rPr>
              <a:t>микобактерией</a:t>
            </a:r>
            <a:endParaRPr lang="ru-RU" altLang="en-US" sz="3600" dirty="0" smtClean="0">
              <a:latin typeface="Times New Roman" panose="02020603050405020304" charset="0"/>
            </a:endParaRPr>
          </a:p>
          <a:p>
            <a:pPr marL="0" indent="0" algn="ctr">
              <a:buNone/>
            </a:pPr>
            <a:r>
              <a:rPr lang="ru-RU" altLang="en-US" sz="3600" dirty="0" smtClean="0">
                <a:solidFill>
                  <a:srgbClr val="FF0000"/>
                </a:solidFill>
                <a:latin typeface="Times New Roman" panose="02020603050405020304" charset="0"/>
              </a:rPr>
              <a:t>1004 </a:t>
            </a:r>
            <a:r>
              <a:rPr lang="ru-RU" altLang="en-US" sz="3600" dirty="0">
                <a:solidFill>
                  <a:srgbClr val="FF0000"/>
                </a:solidFill>
                <a:latin typeface="Times New Roman" panose="02020603050405020304" charset="0"/>
              </a:rPr>
              <a:t>человек </a:t>
            </a:r>
          </a:p>
          <a:p>
            <a:pPr marL="0" indent="0" algn="ctr">
              <a:buNone/>
            </a:pPr>
            <a:r>
              <a:rPr lang="ru-RU" altLang="en-US" sz="3600" dirty="0" smtClean="0">
                <a:solidFill>
                  <a:srgbClr val="FF0000"/>
                </a:solidFill>
                <a:latin typeface="Times New Roman" panose="02020603050405020304" charset="0"/>
              </a:rPr>
              <a:t>(72% </a:t>
            </a:r>
            <a:r>
              <a:rPr lang="ru-RU" altLang="en-US" sz="3600" dirty="0">
                <a:solidFill>
                  <a:srgbClr val="FF0000"/>
                </a:solidFill>
                <a:latin typeface="Times New Roman" panose="02020603050405020304" charset="0"/>
              </a:rPr>
              <a:t>опрошенных)</a:t>
            </a:r>
          </a:p>
          <a:p>
            <a:endParaRPr lang="ru-RU" altLang="en-US" sz="3200" dirty="0">
              <a:latin typeface="Times New Roman" panose="02020603050405020304" charset="0"/>
            </a:endParaRP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299200" y="1952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383</Words>
  <Application>Microsoft Office PowerPoint</Application>
  <PresentationFormat>Широкоэкранный</PresentationFormat>
  <Paragraphs>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Times New Roman</vt:lpstr>
      <vt:lpstr>Тема Office</vt:lpstr>
      <vt:lpstr>1_Тема Office</vt:lpstr>
      <vt:lpstr> ГБУЗ «Московский городской научно-практический центр борьбы с туберкулезом ДЗМ»  Региональная общественная организация медицинских сестер, г. Москва  </vt:lpstr>
      <vt:lpstr>Презентация PowerPoint</vt:lpstr>
      <vt:lpstr>1 вопрос: «Что такое туберкулез?»</vt:lpstr>
      <vt:lpstr>2 вопрос: «Кто является источником инфекции?»</vt:lpstr>
      <vt:lpstr>3 вопрос: «Возбудитель туберкулеза»</vt:lpstr>
      <vt:lpstr>4 вопрос: «Симптомами туберкулеза являются»</vt:lpstr>
      <vt:lpstr>5 вопрос: «Факторы, способствующие заболеванию туберкулезом?»</vt:lpstr>
      <vt:lpstr>6 вопрос: «Методы профилактического выявления туберкулеза»</vt:lpstr>
      <vt:lpstr>7 вопрос: «Реакция Манту выявляет»</vt:lpstr>
      <vt:lpstr>8 вопрос: «Положительная реакция Диаскинтеста означает»</vt:lpstr>
      <vt:lpstr>9 вопрос: «Когда осуществляется оценка результатов «Диаскинтеста?»</vt:lpstr>
      <vt:lpstr>10 вопрос: «Путь введения «Диаскинтеста»</vt:lpstr>
      <vt:lpstr>Результаты выявления информированности медицинских сестер общей лечебной сети о заболевании туберкулезом</vt:lpstr>
      <vt:lpstr>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анкетирования среднего медицинского персонала общей лечебной сети  специализированной секцией региональной общественной организацией медицинских сестер города Москвы  «Сестринское дело во фтизиатрии»</dc:title>
  <dc:creator>user</dc:creator>
  <cp:lastModifiedBy>Галина Плетминцева</cp:lastModifiedBy>
  <cp:revision>24</cp:revision>
  <dcterms:created xsi:type="dcterms:W3CDTF">2018-03-26T08:44:00Z</dcterms:created>
  <dcterms:modified xsi:type="dcterms:W3CDTF">2018-03-29T15:56:17Z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1049-10.2.0.5871</vt:lpwstr>
  </property>
</Properties>
</file>