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sldIdLst>
    <p:sldId id="264" r:id="rId2"/>
    <p:sldId id="266" r:id="rId3"/>
    <p:sldId id="256" r:id="rId4"/>
    <p:sldId id="267" r:id="rId5"/>
    <p:sldId id="268" r:id="rId6"/>
    <p:sldId id="261" r:id="rId7"/>
    <p:sldId id="269" r:id="rId8"/>
    <p:sldId id="270" r:id="rId9"/>
    <p:sldId id="259" r:id="rId10"/>
    <p:sldId id="271" r:id="rId11"/>
    <p:sldId id="272" r:id="rId12"/>
    <p:sldId id="273" r:id="rId13"/>
    <p:sldId id="274" r:id="rId14"/>
    <p:sldId id="291" r:id="rId15"/>
    <p:sldId id="275" r:id="rId16"/>
    <p:sldId id="276" r:id="rId17"/>
    <p:sldId id="277" r:id="rId18"/>
    <p:sldId id="278" r:id="rId19"/>
    <p:sldId id="285" r:id="rId20"/>
    <p:sldId id="279" r:id="rId21"/>
    <p:sldId id="280" r:id="rId22"/>
    <p:sldId id="281" r:id="rId23"/>
    <p:sldId id="286" r:id="rId24"/>
    <p:sldId id="282" r:id="rId25"/>
    <p:sldId id="283" r:id="rId26"/>
    <p:sldId id="288" r:id="rId27"/>
    <p:sldId id="289" r:id="rId28"/>
    <p:sldId id="290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5" autoAdjust="0"/>
    <p:restoredTop sz="61680" autoAdjust="0"/>
  </p:normalViewPr>
  <p:slideViewPr>
    <p:cSldViewPr>
      <p:cViewPr varScale="1">
        <p:scale>
          <a:sx n="72" d="100"/>
          <a:sy n="72" d="100"/>
        </p:scale>
        <p:origin x="28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74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35A37-432F-4FA3-9428-0A7C72F0A045}" type="doc">
      <dgm:prSet loTypeId="urn:microsoft.com/office/officeart/2005/8/layout/radial1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5C46D9B-7651-4971-9F37-803711074A74}">
      <dgm:prSet phldrT="[Текст]"/>
      <dgm:spPr/>
      <dgm:t>
        <a:bodyPr/>
        <a:lstStyle/>
        <a:p>
          <a:r>
            <a:rPr lang="ru-RU" b="1" dirty="0" smtClean="0"/>
            <a:t>РАМС</a:t>
          </a:r>
          <a:endParaRPr lang="ru-RU" b="1" dirty="0"/>
        </a:p>
      </dgm:t>
    </dgm:pt>
    <dgm:pt modelId="{930C3837-FBF4-4243-9522-5E7B2F359127}" type="parTrans" cxnId="{7EAE978F-AB5D-4E91-B66F-C1D5376407F1}">
      <dgm:prSet/>
      <dgm:spPr/>
      <dgm:t>
        <a:bodyPr/>
        <a:lstStyle/>
        <a:p>
          <a:endParaRPr lang="ru-RU"/>
        </a:p>
      </dgm:t>
    </dgm:pt>
    <dgm:pt modelId="{CE22FDAC-DA8D-4F98-86DD-72AC16E6E2D8}" type="sibTrans" cxnId="{7EAE978F-AB5D-4E91-B66F-C1D5376407F1}">
      <dgm:prSet/>
      <dgm:spPr/>
      <dgm:t>
        <a:bodyPr/>
        <a:lstStyle/>
        <a:p>
          <a:endParaRPr lang="ru-RU"/>
        </a:p>
      </dgm:t>
    </dgm:pt>
    <dgm:pt modelId="{3A1D624A-A5C1-4CE9-8323-AB908CB50E3D}">
      <dgm:prSet phldrT="[Текст]" custT="1"/>
      <dgm:spPr/>
      <dgm:t>
        <a:bodyPr/>
        <a:lstStyle/>
        <a:p>
          <a:r>
            <a:rPr lang="ru-RU" sz="2400" b="1" dirty="0" smtClean="0"/>
            <a:t>МЗ РФ</a:t>
          </a:r>
          <a:endParaRPr lang="ru-RU" sz="2400" b="1" dirty="0"/>
        </a:p>
      </dgm:t>
    </dgm:pt>
    <dgm:pt modelId="{1D796CEC-E277-498B-9912-3CE22D97D8DD}" type="parTrans" cxnId="{F2BBD2E6-D935-4971-9CC6-A31DAD7C482B}">
      <dgm:prSet/>
      <dgm:spPr/>
      <dgm:t>
        <a:bodyPr/>
        <a:lstStyle/>
        <a:p>
          <a:endParaRPr lang="ru-RU"/>
        </a:p>
      </dgm:t>
    </dgm:pt>
    <dgm:pt modelId="{07ACFFBB-54E4-441D-9149-C97644461D3A}" type="sibTrans" cxnId="{F2BBD2E6-D935-4971-9CC6-A31DAD7C482B}">
      <dgm:prSet/>
      <dgm:spPr/>
      <dgm:t>
        <a:bodyPr/>
        <a:lstStyle/>
        <a:p>
          <a:endParaRPr lang="ru-RU"/>
        </a:p>
      </dgm:t>
    </dgm:pt>
    <dgm:pt modelId="{A33A603F-3F38-40EA-A049-41813E8CD75E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/>
            <a:t>Всероссийский научно-методический центр</a:t>
          </a:r>
          <a:endParaRPr lang="ru-RU" sz="1600" b="1" dirty="0"/>
        </a:p>
      </dgm:t>
    </dgm:pt>
    <dgm:pt modelId="{699F969E-2D4F-466C-ABC6-1636F5404196}" type="parTrans" cxnId="{82F84003-302B-4440-A607-192C2DB56A3C}">
      <dgm:prSet/>
      <dgm:spPr/>
      <dgm:t>
        <a:bodyPr/>
        <a:lstStyle/>
        <a:p>
          <a:endParaRPr lang="ru-RU"/>
        </a:p>
      </dgm:t>
    </dgm:pt>
    <dgm:pt modelId="{639F06AF-9952-4550-8F20-25DAD6782414}" type="sibTrans" cxnId="{82F84003-302B-4440-A607-192C2DB56A3C}">
      <dgm:prSet/>
      <dgm:spPr/>
      <dgm:t>
        <a:bodyPr/>
        <a:lstStyle/>
        <a:p>
          <a:endParaRPr lang="ru-RU"/>
        </a:p>
      </dgm:t>
    </dgm:pt>
    <dgm:pt modelId="{5619FC55-5D64-4D5C-840E-834F8D8DCC1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/>
            <a:t>Российское общество специалистов перинатальной медицины</a:t>
          </a:r>
          <a:endParaRPr lang="ru-RU" sz="1200" b="1" dirty="0"/>
        </a:p>
      </dgm:t>
    </dgm:pt>
    <dgm:pt modelId="{92E33175-AC88-449E-805D-5E29BC59F8E8}" type="parTrans" cxnId="{9A40D4FD-333D-4B03-803B-933BC9909A36}">
      <dgm:prSet/>
      <dgm:spPr/>
      <dgm:t>
        <a:bodyPr/>
        <a:lstStyle/>
        <a:p>
          <a:endParaRPr lang="ru-RU"/>
        </a:p>
      </dgm:t>
    </dgm:pt>
    <dgm:pt modelId="{E137214F-2782-4B3D-BAF4-94C12B5CE580}" type="sibTrans" cxnId="{9A40D4FD-333D-4B03-803B-933BC9909A36}">
      <dgm:prSet/>
      <dgm:spPr/>
      <dgm:t>
        <a:bodyPr/>
        <a:lstStyle/>
        <a:p>
          <a:endParaRPr lang="ru-RU"/>
        </a:p>
      </dgm:t>
    </dgm:pt>
    <dgm:pt modelId="{7F0B56B6-15EF-460C-908D-82BFB8BAF9E1}">
      <dgm:prSet phldrT="[Текст]" custT="1"/>
      <dgm:spPr/>
      <dgm:t>
        <a:bodyPr/>
        <a:lstStyle/>
        <a:p>
          <a:r>
            <a:rPr lang="ru-RU" sz="1200" b="1" dirty="0" smtClean="0"/>
            <a:t>Федеральные и региональные органы управления здравоохранением</a:t>
          </a:r>
          <a:endParaRPr lang="ru-RU" sz="1200" b="1" dirty="0"/>
        </a:p>
      </dgm:t>
    </dgm:pt>
    <dgm:pt modelId="{6C71F528-58B1-4096-ACFC-24388180747A}" type="parTrans" cxnId="{F4C46387-D37A-4F04-AFA9-BED0390C4079}">
      <dgm:prSet/>
      <dgm:spPr/>
      <dgm:t>
        <a:bodyPr/>
        <a:lstStyle/>
        <a:p>
          <a:endParaRPr lang="ru-RU"/>
        </a:p>
      </dgm:t>
    </dgm:pt>
    <dgm:pt modelId="{C7A3C904-0E40-4AB6-AAED-A8E6A55EEEFD}" type="sibTrans" cxnId="{F4C46387-D37A-4F04-AFA9-BED0390C4079}">
      <dgm:prSet/>
      <dgm:spPr/>
      <dgm:t>
        <a:bodyPr/>
        <a:lstStyle/>
        <a:p>
          <a:endParaRPr lang="ru-RU"/>
        </a:p>
      </dgm:t>
    </dgm:pt>
    <dgm:pt modelId="{A65DBA8D-1C9B-4F81-947A-2D5EFF7DD946}">
      <dgm:prSet/>
      <dgm:spPr/>
      <dgm:t>
        <a:bodyPr/>
        <a:lstStyle/>
        <a:p>
          <a:endParaRPr lang="ru-RU"/>
        </a:p>
      </dgm:t>
    </dgm:pt>
    <dgm:pt modelId="{932C8F3E-CC47-41C5-813F-9190ABC0DB97}" type="parTrans" cxnId="{8210C85F-E77E-4114-9740-24E6416DB4CB}">
      <dgm:prSet/>
      <dgm:spPr/>
      <dgm:t>
        <a:bodyPr/>
        <a:lstStyle/>
        <a:p>
          <a:endParaRPr lang="ru-RU"/>
        </a:p>
      </dgm:t>
    </dgm:pt>
    <dgm:pt modelId="{6729E148-C96C-438A-8588-AED7D1E7308B}" type="sibTrans" cxnId="{8210C85F-E77E-4114-9740-24E6416DB4CB}">
      <dgm:prSet/>
      <dgm:spPr/>
      <dgm:t>
        <a:bodyPr/>
        <a:lstStyle/>
        <a:p>
          <a:endParaRPr lang="ru-RU"/>
        </a:p>
      </dgm:t>
    </dgm:pt>
    <dgm:pt modelId="{2070EBB8-5524-4BA9-BD5B-B5E3D906AC56}">
      <dgm:prSet phldrT="[Текст]" custT="1"/>
      <dgm:spPr/>
      <dgm:t>
        <a:bodyPr/>
        <a:lstStyle/>
        <a:p>
          <a:r>
            <a:rPr lang="ru-RU" sz="1600" b="1" dirty="0" smtClean="0"/>
            <a:t>Российская </a:t>
          </a:r>
          <a:r>
            <a:rPr lang="ru-RU" sz="1500" b="1" dirty="0" smtClean="0"/>
            <a:t>медицинская </a:t>
          </a:r>
          <a:r>
            <a:rPr lang="ru-RU" sz="1600" b="1" dirty="0" smtClean="0"/>
            <a:t>ассоциация</a:t>
          </a:r>
          <a:endParaRPr lang="ru-RU" sz="1600" b="1" dirty="0"/>
        </a:p>
      </dgm:t>
    </dgm:pt>
    <dgm:pt modelId="{C57BE8EB-EE0E-4716-BE91-49DCB92690E2}" type="parTrans" cxnId="{7AF3E413-F543-4690-904F-9DF5EAE45948}">
      <dgm:prSet/>
      <dgm:spPr/>
      <dgm:t>
        <a:bodyPr/>
        <a:lstStyle/>
        <a:p>
          <a:endParaRPr lang="ru-RU"/>
        </a:p>
      </dgm:t>
    </dgm:pt>
    <dgm:pt modelId="{36EC47E0-2A14-401B-9A7C-96EE3A9F154F}" type="sibTrans" cxnId="{7AF3E413-F543-4690-904F-9DF5EAE45948}">
      <dgm:prSet/>
      <dgm:spPr/>
      <dgm:t>
        <a:bodyPr/>
        <a:lstStyle/>
        <a:p>
          <a:endParaRPr lang="ru-RU"/>
        </a:p>
      </dgm:t>
    </dgm:pt>
    <dgm:pt modelId="{E7E9C6E1-643C-4309-B76E-41AFD66A38C3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b="1" dirty="0" err="1" smtClean="0"/>
            <a:t>Пироговское</a:t>
          </a:r>
          <a:r>
            <a:rPr lang="ru-RU" sz="1600" b="1" dirty="0" smtClean="0"/>
            <a:t> движение</a:t>
          </a:r>
          <a:endParaRPr lang="ru-RU" sz="1600" b="1" dirty="0"/>
        </a:p>
      </dgm:t>
    </dgm:pt>
    <dgm:pt modelId="{55F9549E-DB90-4BD9-A262-4E6DE824E71A}" type="parTrans" cxnId="{BBF57370-611B-47B1-8137-23A4C1355A20}">
      <dgm:prSet/>
      <dgm:spPr/>
      <dgm:t>
        <a:bodyPr/>
        <a:lstStyle/>
        <a:p>
          <a:endParaRPr lang="ru-RU"/>
        </a:p>
      </dgm:t>
    </dgm:pt>
    <dgm:pt modelId="{69B9A933-A820-4FAF-8095-FF37936397E1}" type="sibTrans" cxnId="{BBF57370-611B-47B1-8137-23A4C1355A20}">
      <dgm:prSet/>
      <dgm:spPr/>
      <dgm:t>
        <a:bodyPr/>
        <a:lstStyle/>
        <a:p>
          <a:endParaRPr lang="ru-RU"/>
        </a:p>
      </dgm:t>
    </dgm:pt>
    <dgm:pt modelId="{C8CF49BB-FAF1-402E-9B5B-F1172D1C5E23}">
      <dgm:prSet phldrT="[Текст]" custT="1"/>
      <dgm:spPr/>
      <dgm:t>
        <a:bodyPr/>
        <a:lstStyle/>
        <a:p>
          <a:r>
            <a:rPr lang="ru-RU" sz="1500" b="1" dirty="0" smtClean="0"/>
            <a:t>ЦК профсоюза </a:t>
          </a:r>
          <a:r>
            <a:rPr lang="ru-RU" sz="1600" b="1" dirty="0" smtClean="0"/>
            <a:t>медработников</a:t>
          </a:r>
          <a:endParaRPr lang="ru-RU" sz="1600" b="1" dirty="0"/>
        </a:p>
      </dgm:t>
    </dgm:pt>
    <dgm:pt modelId="{BA2BAC56-8BCC-41C4-8122-81374D595810}" type="parTrans" cxnId="{30D4807E-9F86-424D-996D-55BF290B10C6}">
      <dgm:prSet/>
      <dgm:spPr/>
      <dgm:t>
        <a:bodyPr/>
        <a:lstStyle/>
        <a:p>
          <a:endParaRPr lang="ru-RU"/>
        </a:p>
      </dgm:t>
    </dgm:pt>
    <dgm:pt modelId="{9553E12C-25BE-40DD-B3BF-C5C702017D54}" type="sibTrans" cxnId="{30D4807E-9F86-424D-996D-55BF290B10C6}">
      <dgm:prSet/>
      <dgm:spPr/>
      <dgm:t>
        <a:bodyPr/>
        <a:lstStyle/>
        <a:p>
          <a:endParaRPr lang="ru-RU"/>
        </a:p>
      </dgm:t>
    </dgm:pt>
    <dgm:pt modelId="{47EF7B6E-AE24-42D6-83E4-612AEDF57C6B}">
      <dgm:prSet/>
      <dgm:spPr/>
      <dgm:t>
        <a:bodyPr/>
        <a:lstStyle/>
        <a:p>
          <a:endParaRPr lang="ru-RU"/>
        </a:p>
      </dgm:t>
    </dgm:pt>
    <dgm:pt modelId="{B4AAE8FE-EE28-420B-B38A-400E3311C600}" type="parTrans" cxnId="{10E406A4-F42F-45C6-9CF2-F3609A8B3F49}">
      <dgm:prSet/>
      <dgm:spPr/>
      <dgm:t>
        <a:bodyPr/>
        <a:lstStyle/>
        <a:p>
          <a:endParaRPr lang="ru-RU"/>
        </a:p>
      </dgm:t>
    </dgm:pt>
    <dgm:pt modelId="{9C40E4FE-FDAF-4B67-9BE2-C0D33DDF748C}" type="sibTrans" cxnId="{10E406A4-F42F-45C6-9CF2-F3609A8B3F49}">
      <dgm:prSet/>
      <dgm:spPr/>
      <dgm:t>
        <a:bodyPr/>
        <a:lstStyle/>
        <a:p>
          <a:endParaRPr lang="ru-RU"/>
        </a:p>
      </dgm:t>
    </dgm:pt>
    <dgm:pt modelId="{97EBFBAC-9831-445B-A637-F1F001F97AEE}">
      <dgm:prSet/>
      <dgm:spPr/>
      <dgm:t>
        <a:bodyPr/>
        <a:lstStyle/>
        <a:p>
          <a:endParaRPr lang="ru-RU"/>
        </a:p>
      </dgm:t>
    </dgm:pt>
    <dgm:pt modelId="{3C4820E9-3884-4D92-9EFA-42C9D999F1FB}" type="parTrans" cxnId="{9F89A983-8DB0-41D3-9D6D-0F4A0F95F081}">
      <dgm:prSet/>
      <dgm:spPr/>
      <dgm:t>
        <a:bodyPr/>
        <a:lstStyle/>
        <a:p>
          <a:endParaRPr lang="ru-RU"/>
        </a:p>
      </dgm:t>
    </dgm:pt>
    <dgm:pt modelId="{BCF1F2BB-E3D5-4234-A0D8-532175F6DFC4}" type="sibTrans" cxnId="{9F89A983-8DB0-41D3-9D6D-0F4A0F95F081}">
      <dgm:prSet/>
      <dgm:spPr/>
      <dgm:t>
        <a:bodyPr/>
        <a:lstStyle/>
        <a:p>
          <a:endParaRPr lang="ru-RU"/>
        </a:p>
      </dgm:t>
    </dgm:pt>
    <dgm:pt modelId="{F5FF7067-4B9E-4D9F-BE43-4B602DE4CAAF}">
      <dgm:prSet/>
      <dgm:spPr/>
      <dgm:t>
        <a:bodyPr/>
        <a:lstStyle/>
        <a:p>
          <a:endParaRPr lang="ru-RU"/>
        </a:p>
      </dgm:t>
    </dgm:pt>
    <dgm:pt modelId="{3FDCD3BD-A8D0-4FAF-AD52-301912E1A21F}" type="parTrans" cxnId="{588C3881-74D4-419B-B282-877776613126}">
      <dgm:prSet/>
      <dgm:spPr/>
      <dgm:t>
        <a:bodyPr/>
        <a:lstStyle/>
        <a:p>
          <a:endParaRPr lang="ru-RU"/>
        </a:p>
      </dgm:t>
    </dgm:pt>
    <dgm:pt modelId="{2E6A22EB-436D-44A2-BF11-44A7584EB22D}" type="sibTrans" cxnId="{588C3881-74D4-419B-B282-877776613126}">
      <dgm:prSet/>
      <dgm:spPr/>
      <dgm:t>
        <a:bodyPr/>
        <a:lstStyle/>
        <a:p>
          <a:endParaRPr lang="ru-RU"/>
        </a:p>
      </dgm:t>
    </dgm:pt>
    <dgm:pt modelId="{B29A94D0-4A1F-46CE-8D66-1B539EDBC559}" type="pres">
      <dgm:prSet presAssocID="{99935A37-432F-4FA3-9428-0A7C72F0A0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83641-83EC-4EEA-8A40-358CF882E233}" type="pres">
      <dgm:prSet presAssocID="{15C46D9B-7651-4971-9F37-803711074A74}" presName="centerShape" presStyleLbl="node0" presStyleIdx="0" presStyleCnt="1"/>
      <dgm:spPr/>
      <dgm:t>
        <a:bodyPr/>
        <a:lstStyle/>
        <a:p>
          <a:endParaRPr lang="ru-RU"/>
        </a:p>
      </dgm:t>
    </dgm:pt>
    <dgm:pt modelId="{0612D086-BE25-46C2-BBC6-2F456AC271B9}" type="pres">
      <dgm:prSet presAssocID="{1D796CEC-E277-498B-9912-3CE22D97D8DD}" presName="Name9" presStyleLbl="parChTrans1D2" presStyleIdx="0" presStyleCnt="7"/>
      <dgm:spPr/>
      <dgm:t>
        <a:bodyPr/>
        <a:lstStyle/>
        <a:p>
          <a:endParaRPr lang="ru-RU"/>
        </a:p>
      </dgm:t>
    </dgm:pt>
    <dgm:pt modelId="{C5F81815-698A-4B93-9066-2E10D870117E}" type="pres">
      <dgm:prSet presAssocID="{1D796CEC-E277-498B-9912-3CE22D97D8DD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450CFF2-A64F-4E3D-9E43-F310CFEDA204}" type="pres">
      <dgm:prSet presAssocID="{3A1D624A-A5C1-4CE9-8323-AB908CB50E3D}" presName="node" presStyleLbl="node1" presStyleIdx="0" presStyleCnt="7" custScaleX="118771" custScaleY="116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9F05-80D4-4D2A-8E33-B0EA3F7C08A1}" type="pres">
      <dgm:prSet presAssocID="{699F969E-2D4F-466C-ABC6-1636F5404196}" presName="Name9" presStyleLbl="parChTrans1D2" presStyleIdx="1" presStyleCnt="7"/>
      <dgm:spPr/>
      <dgm:t>
        <a:bodyPr/>
        <a:lstStyle/>
        <a:p>
          <a:endParaRPr lang="ru-RU"/>
        </a:p>
      </dgm:t>
    </dgm:pt>
    <dgm:pt modelId="{6E41154D-D4FF-481A-BA71-85E02A572E81}" type="pres">
      <dgm:prSet presAssocID="{699F969E-2D4F-466C-ABC6-1636F540419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42941FC-BB55-4CE9-A772-937083117563}" type="pres">
      <dgm:prSet presAssocID="{A33A603F-3F38-40EA-A049-41813E8CD75E}" presName="node" presStyleLbl="node1" presStyleIdx="1" presStyleCnt="7" custScaleX="120141" custScaleY="12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02AB-B812-4532-A24E-588767458F63}" type="pres">
      <dgm:prSet presAssocID="{C57BE8EB-EE0E-4716-BE91-49DCB92690E2}" presName="Name9" presStyleLbl="parChTrans1D2" presStyleIdx="2" presStyleCnt="7"/>
      <dgm:spPr/>
      <dgm:t>
        <a:bodyPr/>
        <a:lstStyle/>
        <a:p>
          <a:endParaRPr lang="ru-RU"/>
        </a:p>
      </dgm:t>
    </dgm:pt>
    <dgm:pt modelId="{C4BCB98F-403B-4CFD-8AA6-37C2D9058BF2}" type="pres">
      <dgm:prSet presAssocID="{C57BE8EB-EE0E-4716-BE91-49DCB92690E2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41AE7BF-87D2-4E90-9A63-9D374FA118F6}" type="pres">
      <dgm:prSet presAssocID="{2070EBB8-5524-4BA9-BD5B-B5E3D906AC56}" presName="node" presStyleLbl="node1" presStyleIdx="2" presStyleCnt="7" custScaleX="128886" custScaleY="12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B831F-7511-47D0-9968-62657B60B5EF}" type="pres">
      <dgm:prSet presAssocID="{55F9549E-DB90-4BD9-A262-4E6DE824E71A}" presName="Name9" presStyleLbl="parChTrans1D2" presStyleIdx="3" presStyleCnt="7"/>
      <dgm:spPr/>
      <dgm:t>
        <a:bodyPr/>
        <a:lstStyle/>
        <a:p>
          <a:endParaRPr lang="ru-RU"/>
        </a:p>
      </dgm:t>
    </dgm:pt>
    <dgm:pt modelId="{B858B5E8-B9E6-4D95-B748-DD5331ED851B}" type="pres">
      <dgm:prSet presAssocID="{55F9549E-DB90-4BD9-A262-4E6DE824E71A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7A5F644-1ADB-4A0A-ADB2-D9918908679F}" type="pres">
      <dgm:prSet presAssocID="{E7E9C6E1-643C-4309-B76E-41AFD66A38C3}" presName="node" presStyleLbl="node1" presStyleIdx="3" presStyleCnt="7" custScaleX="126465" custScaleY="12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5AF83-959F-4C99-9EC6-FC06F2D668AE}" type="pres">
      <dgm:prSet presAssocID="{BA2BAC56-8BCC-41C4-8122-81374D595810}" presName="Name9" presStyleLbl="parChTrans1D2" presStyleIdx="4" presStyleCnt="7"/>
      <dgm:spPr/>
      <dgm:t>
        <a:bodyPr/>
        <a:lstStyle/>
        <a:p>
          <a:endParaRPr lang="ru-RU"/>
        </a:p>
      </dgm:t>
    </dgm:pt>
    <dgm:pt modelId="{5910C597-7F02-46AE-8F80-02F95D33EE88}" type="pres">
      <dgm:prSet presAssocID="{BA2BAC56-8BCC-41C4-8122-81374D59581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C6400857-5EB9-44FA-8C20-66944F4A36CD}" type="pres">
      <dgm:prSet presAssocID="{C8CF49BB-FAF1-402E-9B5B-F1172D1C5E23}" presName="node" presStyleLbl="node1" presStyleIdx="4" presStyleCnt="7" custScaleX="125374" custScaleY="11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EC0A2-3039-4882-8C28-B34F887AB7D1}" type="pres">
      <dgm:prSet presAssocID="{92E33175-AC88-449E-805D-5E29BC59F8E8}" presName="Name9" presStyleLbl="parChTrans1D2" presStyleIdx="5" presStyleCnt="7"/>
      <dgm:spPr/>
      <dgm:t>
        <a:bodyPr/>
        <a:lstStyle/>
        <a:p>
          <a:endParaRPr lang="ru-RU"/>
        </a:p>
      </dgm:t>
    </dgm:pt>
    <dgm:pt modelId="{5A4AADEA-96E2-439B-B867-6532BA918ED6}" type="pres">
      <dgm:prSet presAssocID="{92E33175-AC88-449E-805D-5E29BC59F8E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3D378E7-BADF-4B61-B273-385B7D698411}" type="pres">
      <dgm:prSet presAssocID="{5619FC55-5D64-4D5C-840E-834F8D8DCC1D}" presName="node" presStyleLbl="node1" presStyleIdx="5" presStyleCnt="7" custScaleX="134306" custScaleY="126757" custRadScaleRad="100558" custRadScaleInc="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1D2B7-3D98-4A89-BA18-90D236602924}" type="pres">
      <dgm:prSet presAssocID="{6C71F528-58B1-4096-ACFC-24388180747A}" presName="Name9" presStyleLbl="parChTrans1D2" presStyleIdx="6" presStyleCnt="7"/>
      <dgm:spPr/>
      <dgm:t>
        <a:bodyPr/>
        <a:lstStyle/>
        <a:p>
          <a:endParaRPr lang="ru-RU"/>
        </a:p>
      </dgm:t>
    </dgm:pt>
    <dgm:pt modelId="{E7FEAC12-B89F-4E11-8EB5-BB1C41BAA709}" type="pres">
      <dgm:prSet presAssocID="{6C71F528-58B1-4096-ACFC-24388180747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1BD978E-50D5-4FCD-A355-F7DAA93CBEE6}" type="pres">
      <dgm:prSet presAssocID="{7F0B56B6-15EF-460C-908D-82BFB8BAF9E1}" presName="node" presStyleLbl="node1" presStyleIdx="6" presStyleCnt="7" custScaleX="121046" custScaleY="120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BD2E6-D935-4971-9CC6-A31DAD7C482B}" srcId="{15C46D9B-7651-4971-9F37-803711074A74}" destId="{3A1D624A-A5C1-4CE9-8323-AB908CB50E3D}" srcOrd="0" destOrd="0" parTransId="{1D796CEC-E277-498B-9912-3CE22D97D8DD}" sibTransId="{07ACFFBB-54E4-441D-9149-C97644461D3A}"/>
    <dgm:cxn modelId="{7B9A06AC-9E6B-453A-B9CE-A8370EEA99D9}" type="presOf" srcId="{C57BE8EB-EE0E-4716-BE91-49DCB92690E2}" destId="{C4BCB98F-403B-4CFD-8AA6-37C2D9058BF2}" srcOrd="1" destOrd="0" presId="urn:microsoft.com/office/officeart/2005/8/layout/radial1"/>
    <dgm:cxn modelId="{54BDEB08-CE95-4275-AA88-0D846F039C2D}" type="presOf" srcId="{E7E9C6E1-643C-4309-B76E-41AFD66A38C3}" destId="{77A5F644-1ADB-4A0A-ADB2-D9918908679F}" srcOrd="0" destOrd="0" presId="urn:microsoft.com/office/officeart/2005/8/layout/radial1"/>
    <dgm:cxn modelId="{1FD239A8-7959-493A-9471-D647120186C1}" type="presOf" srcId="{2070EBB8-5524-4BA9-BD5B-B5E3D906AC56}" destId="{C41AE7BF-87D2-4E90-9A63-9D374FA118F6}" srcOrd="0" destOrd="0" presId="urn:microsoft.com/office/officeart/2005/8/layout/radial1"/>
    <dgm:cxn modelId="{CF92489D-F179-4EB4-B74A-E39119286D7A}" type="presOf" srcId="{92E33175-AC88-449E-805D-5E29BC59F8E8}" destId="{5A4AADEA-96E2-439B-B867-6532BA918ED6}" srcOrd="1" destOrd="0" presId="urn:microsoft.com/office/officeart/2005/8/layout/radial1"/>
    <dgm:cxn modelId="{48769D9E-1A1A-44DF-A1E4-2BD39EC6769A}" type="presOf" srcId="{C57BE8EB-EE0E-4716-BE91-49DCB92690E2}" destId="{D3D002AB-B812-4532-A24E-588767458F63}" srcOrd="0" destOrd="0" presId="urn:microsoft.com/office/officeart/2005/8/layout/radial1"/>
    <dgm:cxn modelId="{F6BA600E-D8F1-44F1-90A8-81427718090A}" type="presOf" srcId="{3A1D624A-A5C1-4CE9-8323-AB908CB50E3D}" destId="{B450CFF2-A64F-4E3D-9E43-F310CFEDA204}" srcOrd="0" destOrd="0" presId="urn:microsoft.com/office/officeart/2005/8/layout/radial1"/>
    <dgm:cxn modelId="{4924E6C1-6C33-4E9E-A862-582E6E4C40AF}" type="presOf" srcId="{5619FC55-5D64-4D5C-840E-834F8D8DCC1D}" destId="{33D378E7-BADF-4B61-B273-385B7D698411}" srcOrd="0" destOrd="0" presId="urn:microsoft.com/office/officeart/2005/8/layout/radial1"/>
    <dgm:cxn modelId="{A57EDD17-54BA-4599-8944-82B2610A9B28}" type="presOf" srcId="{A33A603F-3F38-40EA-A049-41813E8CD75E}" destId="{242941FC-BB55-4CE9-A772-937083117563}" srcOrd="0" destOrd="0" presId="urn:microsoft.com/office/officeart/2005/8/layout/radial1"/>
    <dgm:cxn modelId="{7AF3E413-F543-4690-904F-9DF5EAE45948}" srcId="{15C46D9B-7651-4971-9F37-803711074A74}" destId="{2070EBB8-5524-4BA9-BD5B-B5E3D906AC56}" srcOrd="2" destOrd="0" parTransId="{C57BE8EB-EE0E-4716-BE91-49DCB92690E2}" sibTransId="{36EC47E0-2A14-401B-9A7C-96EE3A9F154F}"/>
    <dgm:cxn modelId="{59249085-7055-4A9B-AE8E-26BA9499E561}" type="presOf" srcId="{699F969E-2D4F-466C-ABC6-1636F5404196}" destId="{6E41154D-D4FF-481A-BA71-85E02A572E81}" srcOrd="1" destOrd="0" presId="urn:microsoft.com/office/officeart/2005/8/layout/radial1"/>
    <dgm:cxn modelId="{8210C85F-E77E-4114-9740-24E6416DB4CB}" srcId="{99935A37-432F-4FA3-9428-0A7C72F0A045}" destId="{A65DBA8D-1C9B-4F81-947A-2D5EFF7DD946}" srcOrd="1" destOrd="0" parTransId="{932C8F3E-CC47-41C5-813F-9190ABC0DB97}" sibTransId="{6729E148-C96C-438A-8588-AED7D1E7308B}"/>
    <dgm:cxn modelId="{BBF57370-611B-47B1-8137-23A4C1355A20}" srcId="{15C46D9B-7651-4971-9F37-803711074A74}" destId="{E7E9C6E1-643C-4309-B76E-41AFD66A38C3}" srcOrd="3" destOrd="0" parTransId="{55F9549E-DB90-4BD9-A262-4E6DE824E71A}" sibTransId="{69B9A933-A820-4FAF-8095-FF37936397E1}"/>
    <dgm:cxn modelId="{2CF263E8-DB58-4656-9686-7616F1362DB4}" type="presOf" srcId="{C8CF49BB-FAF1-402E-9B5B-F1172D1C5E23}" destId="{C6400857-5EB9-44FA-8C20-66944F4A36CD}" srcOrd="0" destOrd="0" presId="urn:microsoft.com/office/officeart/2005/8/layout/radial1"/>
    <dgm:cxn modelId="{4B0E88E2-9D1D-4BE6-9A5A-41B55C20A10B}" type="presOf" srcId="{7F0B56B6-15EF-460C-908D-82BFB8BAF9E1}" destId="{F1BD978E-50D5-4FCD-A355-F7DAA93CBEE6}" srcOrd="0" destOrd="0" presId="urn:microsoft.com/office/officeart/2005/8/layout/radial1"/>
    <dgm:cxn modelId="{DB5A1EFC-FC79-4058-A164-33B7B762EB09}" type="presOf" srcId="{1D796CEC-E277-498B-9912-3CE22D97D8DD}" destId="{C5F81815-698A-4B93-9066-2E10D870117E}" srcOrd="1" destOrd="0" presId="urn:microsoft.com/office/officeart/2005/8/layout/radial1"/>
    <dgm:cxn modelId="{B62AF5FF-12E0-40A9-9102-0BE5611766CF}" type="presOf" srcId="{BA2BAC56-8BCC-41C4-8122-81374D595810}" destId="{1875AF83-959F-4C99-9EC6-FC06F2D668AE}" srcOrd="0" destOrd="0" presId="urn:microsoft.com/office/officeart/2005/8/layout/radial1"/>
    <dgm:cxn modelId="{FBC6813F-D0C0-4E92-81C3-E84581107EC7}" type="presOf" srcId="{6C71F528-58B1-4096-ACFC-24388180747A}" destId="{E7FEAC12-B89F-4E11-8EB5-BB1C41BAA709}" srcOrd="1" destOrd="0" presId="urn:microsoft.com/office/officeart/2005/8/layout/radial1"/>
    <dgm:cxn modelId="{067D9A47-A141-4FC6-9E97-0C24424D3E0E}" type="presOf" srcId="{BA2BAC56-8BCC-41C4-8122-81374D595810}" destId="{5910C597-7F02-46AE-8F80-02F95D33EE88}" srcOrd="1" destOrd="0" presId="urn:microsoft.com/office/officeart/2005/8/layout/radial1"/>
    <dgm:cxn modelId="{9A40D4FD-333D-4B03-803B-933BC9909A36}" srcId="{15C46D9B-7651-4971-9F37-803711074A74}" destId="{5619FC55-5D64-4D5C-840E-834F8D8DCC1D}" srcOrd="5" destOrd="0" parTransId="{92E33175-AC88-449E-805D-5E29BC59F8E8}" sibTransId="{E137214F-2782-4B3D-BAF4-94C12B5CE580}"/>
    <dgm:cxn modelId="{30D4807E-9F86-424D-996D-55BF290B10C6}" srcId="{15C46D9B-7651-4971-9F37-803711074A74}" destId="{C8CF49BB-FAF1-402E-9B5B-F1172D1C5E23}" srcOrd="4" destOrd="0" parTransId="{BA2BAC56-8BCC-41C4-8122-81374D595810}" sibTransId="{9553E12C-25BE-40DD-B3BF-C5C702017D54}"/>
    <dgm:cxn modelId="{F4C46387-D37A-4F04-AFA9-BED0390C4079}" srcId="{15C46D9B-7651-4971-9F37-803711074A74}" destId="{7F0B56B6-15EF-460C-908D-82BFB8BAF9E1}" srcOrd="6" destOrd="0" parTransId="{6C71F528-58B1-4096-ACFC-24388180747A}" sibTransId="{C7A3C904-0E40-4AB6-AAED-A8E6A55EEEFD}"/>
    <dgm:cxn modelId="{82F84003-302B-4440-A607-192C2DB56A3C}" srcId="{15C46D9B-7651-4971-9F37-803711074A74}" destId="{A33A603F-3F38-40EA-A049-41813E8CD75E}" srcOrd="1" destOrd="0" parTransId="{699F969E-2D4F-466C-ABC6-1636F5404196}" sibTransId="{639F06AF-9952-4550-8F20-25DAD6782414}"/>
    <dgm:cxn modelId="{588C3881-74D4-419B-B282-877776613126}" srcId="{99935A37-432F-4FA3-9428-0A7C72F0A045}" destId="{F5FF7067-4B9E-4D9F-BE43-4B602DE4CAAF}" srcOrd="4" destOrd="0" parTransId="{3FDCD3BD-A8D0-4FAF-AD52-301912E1A21F}" sibTransId="{2E6A22EB-436D-44A2-BF11-44A7584EB22D}"/>
    <dgm:cxn modelId="{A7148B09-3AD5-41B3-824B-BA392551852A}" type="presOf" srcId="{99935A37-432F-4FA3-9428-0A7C72F0A045}" destId="{B29A94D0-4A1F-46CE-8D66-1B539EDBC559}" srcOrd="0" destOrd="0" presId="urn:microsoft.com/office/officeart/2005/8/layout/radial1"/>
    <dgm:cxn modelId="{10E406A4-F42F-45C6-9CF2-F3609A8B3F49}" srcId="{99935A37-432F-4FA3-9428-0A7C72F0A045}" destId="{47EF7B6E-AE24-42D6-83E4-612AEDF57C6B}" srcOrd="2" destOrd="0" parTransId="{B4AAE8FE-EE28-420B-B38A-400E3311C600}" sibTransId="{9C40E4FE-FDAF-4B67-9BE2-C0D33DDF748C}"/>
    <dgm:cxn modelId="{8786DF78-0186-4FDA-A4B4-186C6F96AE9D}" type="presOf" srcId="{699F969E-2D4F-466C-ABC6-1636F5404196}" destId="{BCE29F05-80D4-4D2A-8E33-B0EA3F7C08A1}" srcOrd="0" destOrd="0" presId="urn:microsoft.com/office/officeart/2005/8/layout/radial1"/>
    <dgm:cxn modelId="{7EAE978F-AB5D-4E91-B66F-C1D5376407F1}" srcId="{99935A37-432F-4FA3-9428-0A7C72F0A045}" destId="{15C46D9B-7651-4971-9F37-803711074A74}" srcOrd="0" destOrd="0" parTransId="{930C3837-FBF4-4243-9522-5E7B2F359127}" sibTransId="{CE22FDAC-DA8D-4F98-86DD-72AC16E6E2D8}"/>
    <dgm:cxn modelId="{32D1C2BA-A2F8-4974-BE5C-CC6296D12086}" type="presOf" srcId="{1D796CEC-E277-498B-9912-3CE22D97D8DD}" destId="{0612D086-BE25-46C2-BBC6-2F456AC271B9}" srcOrd="0" destOrd="0" presId="urn:microsoft.com/office/officeart/2005/8/layout/radial1"/>
    <dgm:cxn modelId="{1CD3F606-5359-4240-AA17-A519A942073D}" type="presOf" srcId="{55F9549E-DB90-4BD9-A262-4E6DE824E71A}" destId="{B858B5E8-B9E6-4D95-B748-DD5331ED851B}" srcOrd="1" destOrd="0" presId="urn:microsoft.com/office/officeart/2005/8/layout/radial1"/>
    <dgm:cxn modelId="{9F89A983-8DB0-41D3-9D6D-0F4A0F95F081}" srcId="{99935A37-432F-4FA3-9428-0A7C72F0A045}" destId="{97EBFBAC-9831-445B-A637-F1F001F97AEE}" srcOrd="3" destOrd="0" parTransId="{3C4820E9-3884-4D92-9EFA-42C9D999F1FB}" sibTransId="{BCF1F2BB-E3D5-4234-A0D8-532175F6DFC4}"/>
    <dgm:cxn modelId="{9249457C-2E37-46E9-990A-0334ACE0F7CA}" type="presOf" srcId="{15C46D9B-7651-4971-9F37-803711074A74}" destId="{7C483641-83EC-4EEA-8A40-358CF882E233}" srcOrd="0" destOrd="0" presId="urn:microsoft.com/office/officeart/2005/8/layout/radial1"/>
    <dgm:cxn modelId="{13701D09-621B-439E-8438-1D715BB57C99}" type="presOf" srcId="{6C71F528-58B1-4096-ACFC-24388180747A}" destId="{8DC1D2B7-3D98-4A89-BA18-90D236602924}" srcOrd="0" destOrd="0" presId="urn:microsoft.com/office/officeart/2005/8/layout/radial1"/>
    <dgm:cxn modelId="{6D6AF89F-88E6-41FB-A0A5-0B18355B36C3}" type="presOf" srcId="{55F9549E-DB90-4BD9-A262-4E6DE824E71A}" destId="{072B831F-7511-47D0-9968-62657B60B5EF}" srcOrd="0" destOrd="0" presId="urn:microsoft.com/office/officeart/2005/8/layout/radial1"/>
    <dgm:cxn modelId="{1A1BBA8B-8E75-4A10-A502-7E7D6E07B86F}" type="presOf" srcId="{92E33175-AC88-449E-805D-5E29BC59F8E8}" destId="{CACEC0A2-3039-4882-8C28-B34F887AB7D1}" srcOrd="0" destOrd="0" presId="urn:microsoft.com/office/officeart/2005/8/layout/radial1"/>
    <dgm:cxn modelId="{13807B7E-75E4-4ABF-80AD-49EC7DCD3B86}" type="presParOf" srcId="{B29A94D0-4A1F-46CE-8D66-1B539EDBC559}" destId="{7C483641-83EC-4EEA-8A40-358CF882E233}" srcOrd="0" destOrd="0" presId="urn:microsoft.com/office/officeart/2005/8/layout/radial1"/>
    <dgm:cxn modelId="{0E6527BB-F3AD-4D61-85D6-DF784FD54E9C}" type="presParOf" srcId="{B29A94D0-4A1F-46CE-8D66-1B539EDBC559}" destId="{0612D086-BE25-46C2-BBC6-2F456AC271B9}" srcOrd="1" destOrd="0" presId="urn:microsoft.com/office/officeart/2005/8/layout/radial1"/>
    <dgm:cxn modelId="{3AD92A4E-77AC-4200-896D-088C56876D39}" type="presParOf" srcId="{0612D086-BE25-46C2-BBC6-2F456AC271B9}" destId="{C5F81815-698A-4B93-9066-2E10D870117E}" srcOrd="0" destOrd="0" presId="urn:microsoft.com/office/officeart/2005/8/layout/radial1"/>
    <dgm:cxn modelId="{8D7F6D13-21D7-46C3-BA18-BF1808590F8C}" type="presParOf" srcId="{B29A94D0-4A1F-46CE-8D66-1B539EDBC559}" destId="{B450CFF2-A64F-4E3D-9E43-F310CFEDA204}" srcOrd="2" destOrd="0" presId="urn:microsoft.com/office/officeart/2005/8/layout/radial1"/>
    <dgm:cxn modelId="{3DAA8295-A651-4D18-AD8B-0539749DCA05}" type="presParOf" srcId="{B29A94D0-4A1F-46CE-8D66-1B539EDBC559}" destId="{BCE29F05-80D4-4D2A-8E33-B0EA3F7C08A1}" srcOrd="3" destOrd="0" presId="urn:microsoft.com/office/officeart/2005/8/layout/radial1"/>
    <dgm:cxn modelId="{34074F05-9813-456B-BDA5-6DBFCD477D09}" type="presParOf" srcId="{BCE29F05-80D4-4D2A-8E33-B0EA3F7C08A1}" destId="{6E41154D-D4FF-481A-BA71-85E02A572E81}" srcOrd="0" destOrd="0" presId="urn:microsoft.com/office/officeart/2005/8/layout/radial1"/>
    <dgm:cxn modelId="{334519EA-CDA1-48C3-BD6A-C18B4A43F31F}" type="presParOf" srcId="{B29A94D0-4A1F-46CE-8D66-1B539EDBC559}" destId="{242941FC-BB55-4CE9-A772-937083117563}" srcOrd="4" destOrd="0" presId="urn:microsoft.com/office/officeart/2005/8/layout/radial1"/>
    <dgm:cxn modelId="{30687694-C509-460B-A883-E4137616B026}" type="presParOf" srcId="{B29A94D0-4A1F-46CE-8D66-1B539EDBC559}" destId="{D3D002AB-B812-4532-A24E-588767458F63}" srcOrd="5" destOrd="0" presId="urn:microsoft.com/office/officeart/2005/8/layout/radial1"/>
    <dgm:cxn modelId="{FE40CDE4-74CA-47B7-907A-BD3CC7496E57}" type="presParOf" srcId="{D3D002AB-B812-4532-A24E-588767458F63}" destId="{C4BCB98F-403B-4CFD-8AA6-37C2D9058BF2}" srcOrd="0" destOrd="0" presId="urn:microsoft.com/office/officeart/2005/8/layout/radial1"/>
    <dgm:cxn modelId="{74B9D459-68A5-46FD-947B-F1D930DF1DB2}" type="presParOf" srcId="{B29A94D0-4A1F-46CE-8D66-1B539EDBC559}" destId="{C41AE7BF-87D2-4E90-9A63-9D374FA118F6}" srcOrd="6" destOrd="0" presId="urn:microsoft.com/office/officeart/2005/8/layout/radial1"/>
    <dgm:cxn modelId="{DA66BC85-0693-4277-9925-01362FC44EDC}" type="presParOf" srcId="{B29A94D0-4A1F-46CE-8D66-1B539EDBC559}" destId="{072B831F-7511-47D0-9968-62657B60B5EF}" srcOrd="7" destOrd="0" presId="urn:microsoft.com/office/officeart/2005/8/layout/radial1"/>
    <dgm:cxn modelId="{5A017441-717C-4D9B-82B3-3E6C45A73A51}" type="presParOf" srcId="{072B831F-7511-47D0-9968-62657B60B5EF}" destId="{B858B5E8-B9E6-4D95-B748-DD5331ED851B}" srcOrd="0" destOrd="0" presId="urn:microsoft.com/office/officeart/2005/8/layout/radial1"/>
    <dgm:cxn modelId="{937D331A-5549-4EFE-B3ED-2A7FA81D1CAF}" type="presParOf" srcId="{B29A94D0-4A1F-46CE-8D66-1B539EDBC559}" destId="{77A5F644-1ADB-4A0A-ADB2-D9918908679F}" srcOrd="8" destOrd="0" presId="urn:microsoft.com/office/officeart/2005/8/layout/radial1"/>
    <dgm:cxn modelId="{C992E5E0-6C95-4ABE-AC72-4B42372E0672}" type="presParOf" srcId="{B29A94D0-4A1F-46CE-8D66-1B539EDBC559}" destId="{1875AF83-959F-4C99-9EC6-FC06F2D668AE}" srcOrd="9" destOrd="0" presId="urn:microsoft.com/office/officeart/2005/8/layout/radial1"/>
    <dgm:cxn modelId="{C09F719C-EB1A-41F8-AB0C-7D66C8AAB557}" type="presParOf" srcId="{1875AF83-959F-4C99-9EC6-FC06F2D668AE}" destId="{5910C597-7F02-46AE-8F80-02F95D33EE88}" srcOrd="0" destOrd="0" presId="urn:microsoft.com/office/officeart/2005/8/layout/radial1"/>
    <dgm:cxn modelId="{20FC46F6-1714-4F60-A81E-3005297F2A4F}" type="presParOf" srcId="{B29A94D0-4A1F-46CE-8D66-1B539EDBC559}" destId="{C6400857-5EB9-44FA-8C20-66944F4A36CD}" srcOrd="10" destOrd="0" presId="urn:microsoft.com/office/officeart/2005/8/layout/radial1"/>
    <dgm:cxn modelId="{73A298E5-E39F-4058-8CAA-4A6418FC130C}" type="presParOf" srcId="{B29A94D0-4A1F-46CE-8D66-1B539EDBC559}" destId="{CACEC0A2-3039-4882-8C28-B34F887AB7D1}" srcOrd="11" destOrd="0" presId="urn:microsoft.com/office/officeart/2005/8/layout/radial1"/>
    <dgm:cxn modelId="{CFBF6768-451E-44AE-9897-0303C76345F1}" type="presParOf" srcId="{CACEC0A2-3039-4882-8C28-B34F887AB7D1}" destId="{5A4AADEA-96E2-439B-B867-6532BA918ED6}" srcOrd="0" destOrd="0" presId="urn:microsoft.com/office/officeart/2005/8/layout/radial1"/>
    <dgm:cxn modelId="{6F87B11C-7310-4EF8-B4AF-6681BDE4531F}" type="presParOf" srcId="{B29A94D0-4A1F-46CE-8D66-1B539EDBC559}" destId="{33D378E7-BADF-4B61-B273-385B7D698411}" srcOrd="12" destOrd="0" presId="urn:microsoft.com/office/officeart/2005/8/layout/radial1"/>
    <dgm:cxn modelId="{4419D58F-39FA-48AB-9E0C-A5A2781BDB33}" type="presParOf" srcId="{B29A94D0-4A1F-46CE-8D66-1B539EDBC559}" destId="{8DC1D2B7-3D98-4A89-BA18-90D236602924}" srcOrd="13" destOrd="0" presId="urn:microsoft.com/office/officeart/2005/8/layout/radial1"/>
    <dgm:cxn modelId="{FB9AE583-0D36-457C-B911-70ACA63F712C}" type="presParOf" srcId="{8DC1D2B7-3D98-4A89-BA18-90D236602924}" destId="{E7FEAC12-B89F-4E11-8EB5-BB1C41BAA709}" srcOrd="0" destOrd="0" presId="urn:microsoft.com/office/officeart/2005/8/layout/radial1"/>
    <dgm:cxn modelId="{F2AD5302-89BF-43B4-B85E-6B3B9DDAC30D}" type="presParOf" srcId="{B29A94D0-4A1F-46CE-8D66-1B539EDBC559}" destId="{F1BD978E-50D5-4FCD-A355-F7DAA93CBEE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E231A-DB52-4DB4-9658-3E701867D824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70D07-51C6-46DF-935D-2E7BC3E3EEE8}">
      <dgm:prSet phldrT="[Текст]"/>
      <dgm:spPr/>
      <dgm:t>
        <a:bodyPr/>
        <a:lstStyle/>
        <a:p>
          <a:r>
            <a:rPr lang="ru-RU" dirty="0" smtClean="0"/>
            <a:t>             2010         </a:t>
          </a:r>
          <a:endParaRPr lang="ru-RU" dirty="0"/>
        </a:p>
      </dgm:t>
    </dgm:pt>
    <dgm:pt modelId="{209BE704-4D69-40D6-B8CD-3DA320CDAFBC}" type="parTrans" cxnId="{BE5A21D0-B4AE-474E-B86C-3811B2D97E67}">
      <dgm:prSet/>
      <dgm:spPr/>
      <dgm:t>
        <a:bodyPr/>
        <a:lstStyle/>
        <a:p>
          <a:endParaRPr lang="ru-RU"/>
        </a:p>
      </dgm:t>
    </dgm:pt>
    <dgm:pt modelId="{6AD367BF-0EEE-4037-BE1C-489664B5F464}" type="sibTrans" cxnId="{BE5A21D0-B4AE-474E-B86C-3811B2D97E67}">
      <dgm:prSet/>
      <dgm:spPr/>
      <dgm:t>
        <a:bodyPr/>
        <a:lstStyle/>
        <a:p>
          <a:endParaRPr lang="ru-RU"/>
        </a:p>
      </dgm:t>
    </dgm:pt>
    <dgm:pt modelId="{161065FA-0032-498A-981A-7F4FE311ABEB}">
      <dgm:prSet phldrT="[Текст]" custT="1"/>
      <dgm:spPr/>
      <dgm:t>
        <a:bodyPr/>
        <a:lstStyle/>
        <a:p>
          <a:pPr algn="l"/>
          <a:r>
            <a:rPr lang="ru-RU" sz="2000" b="1" i="0" dirty="0" smtClean="0">
              <a:solidFill>
                <a:srgbClr val="0070C0"/>
              </a:solidFill>
            </a:rPr>
            <a:t>В составе Европейской ассоциации психиатрических медсестер </a:t>
          </a:r>
          <a:r>
            <a:rPr lang="ru-RU" sz="2000" b="1" i="0" dirty="0" err="1" smtClean="0">
              <a:solidFill>
                <a:srgbClr val="0070C0"/>
              </a:solidFill>
            </a:rPr>
            <a:t>Хоратио</a:t>
          </a:r>
          <a:endParaRPr lang="ru-RU" sz="2000" b="1" i="0" dirty="0">
            <a:solidFill>
              <a:srgbClr val="0070C0"/>
            </a:solidFill>
          </a:endParaRPr>
        </a:p>
      </dgm:t>
    </dgm:pt>
    <dgm:pt modelId="{CE355F1F-9E3F-45EA-85EA-810242EF9A7E}" type="parTrans" cxnId="{E6C586A3-27A1-4F35-8AEC-E8AF6234C953}">
      <dgm:prSet/>
      <dgm:spPr/>
      <dgm:t>
        <a:bodyPr/>
        <a:lstStyle/>
        <a:p>
          <a:endParaRPr lang="ru-RU"/>
        </a:p>
      </dgm:t>
    </dgm:pt>
    <dgm:pt modelId="{56FBDAD4-FCB1-49C9-BE25-661F2492532A}" type="sibTrans" cxnId="{E6C586A3-27A1-4F35-8AEC-E8AF6234C953}">
      <dgm:prSet/>
      <dgm:spPr/>
      <dgm:t>
        <a:bodyPr/>
        <a:lstStyle/>
        <a:p>
          <a:endParaRPr lang="ru-RU"/>
        </a:p>
      </dgm:t>
    </dgm:pt>
    <dgm:pt modelId="{54AFFE67-101C-483A-AB69-2420C4C55EE7}">
      <dgm:prSet phldrT="[Текст]"/>
      <dgm:spPr/>
      <dgm:t>
        <a:bodyPr/>
        <a:lstStyle/>
        <a:p>
          <a:r>
            <a:rPr lang="ru-RU" dirty="0" smtClean="0"/>
            <a:t>             2011</a:t>
          </a:r>
          <a:endParaRPr lang="ru-RU" dirty="0"/>
        </a:p>
      </dgm:t>
    </dgm:pt>
    <dgm:pt modelId="{ED57E086-DBB1-45E5-A237-36F1B11CF089}" type="parTrans" cxnId="{EF316D8A-75C3-4139-8FD8-0DA07A7C3890}">
      <dgm:prSet/>
      <dgm:spPr/>
      <dgm:t>
        <a:bodyPr/>
        <a:lstStyle/>
        <a:p>
          <a:endParaRPr lang="ru-RU"/>
        </a:p>
      </dgm:t>
    </dgm:pt>
    <dgm:pt modelId="{3D5B5F67-FF17-4386-B517-8F84049A66EE}" type="sibTrans" cxnId="{EF316D8A-75C3-4139-8FD8-0DA07A7C3890}">
      <dgm:prSet/>
      <dgm:spPr/>
      <dgm:t>
        <a:bodyPr/>
        <a:lstStyle/>
        <a:p>
          <a:endParaRPr lang="ru-RU"/>
        </a:p>
      </dgm:t>
    </dgm:pt>
    <dgm:pt modelId="{DE5C8B97-F496-4F53-B960-E141DE06C5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В составе Международного сообщества </a:t>
          </a:r>
          <a:r>
            <a:rPr lang="ru-RU" sz="2000" b="1" dirty="0" err="1" smtClean="0">
              <a:solidFill>
                <a:srgbClr val="0070C0"/>
              </a:solidFill>
            </a:rPr>
            <a:t>инфузионных</a:t>
          </a:r>
          <a:r>
            <a:rPr lang="ru-RU" sz="2000" b="1" dirty="0" smtClean="0">
              <a:solidFill>
                <a:srgbClr val="0070C0"/>
              </a:solidFill>
            </a:rPr>
            <a:t> медсестер</a:t>
          </a:r>
          <a:endParaRPr lang="ru-RU" sz="2000" b="1" dirty="0">
            <a:solidFill>
              <a:srgbClr val="0070C0"/>
            </a:solidFill>
          </a:endParaRPr>
        </a:p>
      </dgm:t>
    </dgm:pt>
    <dgm:pt modelId="{5E6F344F-7E89-4926-8E62-BA252FE43860}" type="parTrans" cxnId="{EE9138A4-62AF-4B11-AF1B-3394BEC87BDF}">
      <dgm:prSet/>
      <dgm:spPr/>
      <dgm:t>
        <a:bodyPr/>
        <a:lstStyle/>
        <a:p>
          <a:endParaRPr lang="ru-RU"/>
        </a:p>
      </dgm:t>
    </dgm:pt>
    <dgm:pt modelId="{2FAFCE6D-415A-4527-A408-E8594D62B3DB}" type="sibTrans" cxnId="{EE9138A4-62AF-4B11-AF1B-3394BEC87BDF}">
      <dgm:prSet/>
      <dgm:spPr/>
      <dgm:t>
        <a:bodyPr/>
        <a:lstStyle/>
        <a:p>
          <a:endParaRPr lang="ru-RU"/>
        </a:p>
      </dgm:t>
    </dgm:pt>
    <dgm:pt modelId="{9C11336D-CD32-4E17-B9E6-57476E5D491B}">
      <dgm:prSet phldrT="[Текст]"/>
      <dgm:spPr/>
      <dgm:t>
        <a:bodyPr/>
        <a:lstStyle/>
        <a:p>
          <a:r>
            <a:rPr lang="ru-RU" dirty="0" smtClean="0"/>
            <a:t>            2012</a:t>
          </a:r>
          <a:endParaRPr lang="ru-RU" dirty="0"/>
        </a:p>
      </dgm:t>
    </dgm:pt>
    <dgm:pt modelId="{8F3E4322-81DE-4F20-AC2D-E043D87ECAF3}" type="parTrans" cxnId="{00582DCB-AEEC-4D28-9A3C-416ED7F57726}">
      <dgm:prSet/>
      <dgm:spPr/>
      <dgm:t>
        <a:bodyPr/>
        <a:lstStyle/>
        <a:p>
          <a:endParaRPr lang="ru-RU"/>
        </a:p>
      </dgm:t>
    </dgm:pt>
    <dgm:pt modelId="{CAB1B9EC-6884-4BC4-B877-0393F2F1DC2D}" type="sibTrans" cxnId="{00582DCB-AEEC-4D28-9A3C-416ED7F57726}">
      <dgm:prSet/>
      <dgm:spPr/>
      <dgm:t>
        <a:bodyPr/>
        <a:lstStyle/>
        <a:p>
          <a:endParaRPr lang="ru-RU"/>
        </a:p>
      </dgm:t>
    </dgm:pt>
    <dgm:pt modelId="{AFB51CCE-961D-46FD-BE3B-75D6979578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</a:rPr>
            <a:t>В составе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</a:rPr>
            <a:t>Европейской ассоциации операционных медсестер и Всемирного форума по стерилизации</a:t>
          </a:r>
          <a:endParaRPr lang="ru-RU" sz="2000" b="1" dirty="0">
            <a:solidFill>
              <a:srgbClr val="0070C0"/>
            </a:solidFill>
          </a:endParaRPr>
        </a:p>
      </dgm:t>
    </dgm:pt>
    <dgm:pt modelId="{EE7968B1-AC7E-45D5-B7A8-B6D35125DB9D}" type="parTrans" cxnId="{6F27A53D-2CB7-461E-9BA5-F323B622BC48}">
      <dgm:prSet/>
      <dgm:spPr/>
      <dgm:t>
        <a:bodyPr/>
        <a:lstStyle/>
        <a:p>
          <a:endParaRPr lang="ru-RU"/>
        </a:p>
      </dgm:t>
    </dgm:pt>
    <dgm:pt modelId="{6B2D4BBE-07F3-4AFF-9614-DBF08B97743C}" type="sibTrans" cxnId="{6F27A53D-2CB7-461E-9BA5-F323B622BC48}">
      <dgm:prSet/>
      <dgm:spPr/>
      <dgm:t>
        <a:bodyPr/>
        <a:lstStyle/>
        <a:p>
          <a:endParaRPr lang="ru-RU"/>
        </a:p>
      </dgm:t>
    </dgm:pt>
    <dgm:pt modelId="{71D44E3A-5777-4A91-884A-D8110DEA03A7}" type="pres">
      <dgm:prSet presAssocID="{011E231A-DB52-4DB4-9658-3E701867D82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3EB4B0-A9DC-48B8-A63B-C503F8E716BD}" type="pres">
      <dgm:prSet presAssocID="{2A070D07-51C6-46DF-935D-2E7BC3E3EEE8}" presName="parentText1" presStyleLbl="node1" presStyleIdx="0" presStyleCnt="3" custLinFactNeighborX="774" custLinFactNeighborY="-111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F548-816B-4F0C-B659-1974E9FD7E6D}" type="pres">
      <dgm:prSet presAssocID="{2A070D07-51C6-46DF-935D-2E7BC3E3EEE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853BF-A176-4160-AB85-434C0C1B667D}" type="pres">
      <dgm:prSet presAssocID="{54AFFE67-101C-483A-AB69-2420C4C55EE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7B0A-E692-4B54-BE12-1D5B360EA1E0}" type="pres">
      <dgm:prSet presAssocID="{54AFFE67-101C-483A-AB69-2420C4C55EE7}" presName="childText2" presStyleLbl="solidAlignAcc1" presStyleIdx="1" presStyleCnt="3" custScaleX="90985" custLinFactNeighborX="-3120" custLinFactNeighborY="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B81E3-858A-427F-AD79-976C0B1E8F9C}" type="pres">
      <dgm:prSet presAssocID="{9C11336D-CD32-4E17-B9E6-57476E5D491B}" presName="parentText3" presStyleLbl="node1" presStyleIdx="2" presStyleCnt="3" custScaleX="1167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5007F-264B-4489-B179-082EB7A94A6F}" type="pres">
      <dgm:prSet presAssocID="{9C11336D-CD32-4E17-B9E6-57476E5D491B}" presName="childText3" presStyleLbl="solidAlignAcc1" presStyleIdx="2" presStyleCnt="3" custScaleX="116846" custScaleY="107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16D8A-75C3-4139-8FD8-0DA07A7C3890}" srcId="{011E231A-DB52-4DB4-9658-3E701867D824}" destId="{54AFFE67-101C-483A-AB69-2420C4C55EE7}" srcOrd="1" destOrd="0" parTransId="{ED57E086-DBB1-45E5-A237-36F1B11CF089}" sibTransId="{3D5B5F67-FF17-4386-B517-8F84049A66EE}"/>
    <dgm:cxn modelId="{BE5A21D0-B4AE-474E-B86C-3811B2D97E67}" srcId="{011E231A-DB52-4DB4-9658-3E701867D824}" destId="{2A070D07-51C6-46DF-935D-2E7BC3E3EEE8}" srcOrd="0" destOrd="0" parTransId="{209BE704-4D69-40D6-B8CD-3DA320CDAFBC}" sibTransId="{6AD367BF-0EEE-4037-BE1C-489664B5F464}"/>
    <dgm:cxn modelId="{00582DCB-AEEC-4D28-9A3C-416ED7F57726}" srcId="{011E231A-DB52-4DB4-9658-3E701867D824}" destId="{9C11336D-CD32-4E17-B9E6-57476E5D491B}" srcOrd="2" destOrd="0" parTransId="{8F3E4322-81DE-4F20-AC2D-E043D87ECAF3}" sibTransId="{CAB1B9EC-6884-4BC4-B877-0393F2F1DC2D}"/>
    <dgm:cxn modelId="{DBB1B2ED-2684-4DD5-9D84-6D8B0F71019F}" type="presOf" srcId="{161065FA-0032-498A-981A-7F4FE311ABEB}" destId="{331DF548-816B-4F0C-B659-1974E9FD7E6D}" srcOrd="0" destOrd="0" presId="urn:microsoft.com/office/officeart/2009/3/layout/IncreasingArrowsProcess"/>
    <dgm:cxn modelId="{EE9138A4-62AF-4B11-AF1B-3394BEC87BDF}" srcId="{54AFFE67-101C-483A-AB69-2420C4C55EE7}" destId="{DE5C8B97-F496-4F53-B960-E141DE06C58F}" srcOrd="0" destOrd="0" parTransId="{5E6F344F-7E89-4926-8E62-BA252FE43860}" sibTransId="{2FAFCE6D-415A-4527-A408-E8594D62B3DB}"/>
    <dgm:cxn modelId="{F9FCB6FC-6890-4221-A225-F60BF1C1CE41}" type="presOf" srcId="{DE5C8B97-F496-4F53-B960-E141DE06C58F}" destId="{0A527B0A-E692-4B54-BE12-1D5B360EA1E0}" srcOrd="0" destOrd="0" presId="urn:microsoft.com/office/officeart/2009/3/layout/IncreasingArrowsProcess"/>
    <dgm:cxn modelId="{83BE532C-7394-4C23-A0BD-53843F587B93}" type="presOf" srcId="{2A070D07-51C6-46DF-935D-2E7BC3E3EEE8}" destId="{8A3EB4B0-A9DC-48B8-A63B-C503F8E716BD}" srcOrd="0" destOrd="0" presId="urn:microsoft.com/office/officeart/2009/3/layout/IncreasingArrowsProcess"/>
    <dgm:cxn modelId="{5E3CA568-D3CA-4445-B790-74C3C5FCEE28}" type="presOf" srcId="{AFB51CCE-961D-46FD-BE3B-75D697957825}" destId="{B6C5007F-264B-4489-B179-082EB7A94A6F}" srcOrd="0" destOrd="0" presId="urn:microsoft.com/office/officeart/2009/3/layout/IncreasingArrowsProcess"/>
    <dgm:cxn modelId="{774C4AAD-FCF0-4068-90DA-1BE72D13DB05}" type="presOf" srcId="{9C11336D-CD32-4E17-B9E6-57476E5D491B}" destId="{F2AB81E3-858A-427F-AD79-976C0B1E8F9C}" srcOrd="0" destOrd="0" presId="urn:microsoft.com/office/officeart/2009/3/layout/IncreasingArrowsProcess"/>
    <dgm:cxn modelId="{F363F2F9-CF34-40C1-87C0-03ADC9EB1403}" type="presOf" srcId="{011E231A-DB52-4DB4-9658-3E701867D824}" destId="{71D44E3A-5777-4A91-884A-D8110DEA03A7}" srcOrd="0" destOrd="0" presId="urn:microsoft.com/office/officeart/2009/3/layout/IncreasingArrowsProcess"/>
    <dgm:cxn modelId="{6F27A53D-2CB7-461E-9BA5-F323B622BC48}" srcId="{9C11336D-CD32-4E17-B9E6-57476E5D491B}" destId="{AFB51CCE-961D-46FD-BE3B-75D697957825}" srcOrd="0" destOrd="0" parTransId="{EE7968B1-AC7E-45D5-B7A8-B6D35125DB9D}" sibTransId="{6B2D4BBE-07F3-4AFF-9614-DBF08B97743C}"/>
    <dgm:cxn modelId="{51585F67-9139-4B6D-B504-99F329983A64}" type="presOf" srcId="{54AFFE67-101C-483A-AB69-2420C4C55EE7}" destId="{200853BF-A176-4160-AB85-434C0C1B667D}" srcOrd="0" destOrd="0" presId="urn:microsoft.com/office/officeart/2009/3/layout/IncreasingArrowsProcess"/>
    <dgm:cxn modelId="{E6C586A3-27A1-4F35-8AEC-E8AF6234C953}" srcId="{2A070D07-51C6-46DF-935D-2E7BC3E3EEE8}" destId="{161065FA-0032-498A-981A-7F4FE311ABEB}" srcOrd="0" destOrd="0" parTransId="{CE355F1F-9E3F-45EA-85EA-810242EF9A7E}" sibTransId="{56FBDAD4-FCB1-49C9-BE25-661F2492532A}"/>
    <dgm:cxn modelId="{683960DA-C96F-4B4B-8732-F3543942BED0}" type="presParOf" srcId="{71D44E3A-5777-4A91-884A-D8110DEA03A7}" destId="{8A3EB4B0-A9DC-48B8-A63B-C503F8E716BD}" srcOrd="0" destOrd="0" presId="urn:microsoft.com/office/officeart/2009/3/layout/IncreasingArrowsProcess"/>
    <dgm:cxn modelId="{01B47F92-D119-4808-9F37-30B387C5E930}" type="presParOf" srcId="{71D44E3A-5777-4A91-884A-D8110DEA03A7}" destId="{331DF548-816B-4F0C-B659-1974E9FD7E6D}" srcOrd="1" destOrd="0" presId="urn:microsoft.com/office/officeart/2009/3/layout/IncreasingArrowsProcess"/>
    <dgm:cxn modelId="{DCA8721D-C645-4651-BADA-7E17BEE00E2A}" type="presParOf" srcId="{71D44E3A-5777-4A91-884A-D8110DEA03A7}" destId="{200853BF-A176-4160-AB85-434C0C1B667D}" srcOrd="2" destOrd="0" presId="urn:microsoft.com/office/officeart/2009/3/layout/IncreasingArrowsProcess"/>
    <dgm:cxn modelId="{1DDC914F-9275-4179-B743-86BE2AD60FAD}" type="presParOf" srcId="{71D44E3A-5777-4A91-884A-D8110DEA03A7}" destId="{0A527B0A-E692-4B54-BE12-1D5B360EA1E0}" srcOrd="3" destOrd="0" presId="urn:microsoft.com/office/officeart/2009/3/layout/IncreasingArrowsProcess"/>
    <dgm:cxn modelId="{A50AC032-A36A-4439-A187-4D1F3583AD4C}" type="presParOf" srcId="{71D44E3A-5777-4A91-884A-D8110DEA03A7}" destId="{F2AB81E3-858A-427F-AD79-976C0B1E8F9C}" srcOrd="4" destOrd="0" presId="urn:microsoft.com/office/officeart/2009/3/layout/IncreasingArrowsProcess"/>
    <dgm:cxn modelId="{A586E102-A78E-469B-BD2E-8329F964EE95}" type="presParOf" srcId="{71D44E3A-5777-4A91-884A-D8110DEA03A7}" destId="{B6C5007F-264B-4489-B179-082EB7A94A6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2BB51-C15A-4A28-A325-70586BB2EA7B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</dgm:pt>
    <dgm:pt modelId="{787491EC-ABA5-491E-A16B-67F2780C7B3C}">
      <dgm:prSet phldrT="[Текст]" custT="1"/>
      <dgm:spPr/>
      <dgm:t>
        <a:bodyPr/>
        <a:lstStyle/>
        <a:p>
          <a:r>
            <a:rPr lang="ru-RU" sz="1200" dirty="0" smtClean="0"/>
            <a:t>Граждане РФ, иностранные граждане</a:t>
          </a:r>
          <a:endParaRPr lang="ru-RU" sz="1200" dirty="0"/>
        </a:p>
      </dgm:t>
    </dgm:pt>
    <dgm:pt modelId="{C44B5B4E-AFEC-4470-9463-498D3F5A8AC4}" type="parTrans" cxnId="{A4F5F0CE-F8EF-4952-8247-E6FD205F7903}">
      <dgm:prSet/>
      <dgm:spPr/>
      <dgm:t>
        <a:bodyPr/>
        <a:lstStyle/>
        <a:p>
          <a:endParaRPr lang="ru-RU"/>
        </a:p>
      </dgm:t>
    </dgm:pt>
    <dgm:pt modelId="{6AA23CE8-3D56-4869-AEFC-257893B19A48}" type="sibTrans" cxnId="{A4F5F0CE-F8EF-4952-8247-E6FD205F7903}">
      <dgm:prSet/>
      <dgm:spPr/>
      <dgm:t>
        <a:bodyPr/>
        <a:lstStyle/>
        <a:p>
          <a:endParaRPr lang="ru-RU"/>
        </a:p>
      </dgm:t>
    </dgm:pt>
    <dgm:pt modelId="{EDEA4931-B85E-4D27-A195-8701AD12E675}">
      <dgm:prSet phldrT="[Текст]" custT="1"/>
      <dgm:spPr/>
      <dgm:t>
        <a:bodyPr/>
        <a:lstStyle/>
        <a:p>
          <a:r>
            <a:rPr lang="ru-RU" sz="1200" dirty="0" smtClean="0"/>
            <a:t>Юридические лица </a:t>
          </a:r>
          <a:endParaRPr lang="ru-RU" sz="1200" dirty="0"/>
        </a:p>
      </dgm:t>
    </dgm:pt>
    <dgm:pt modelId="{703FB63A-F25D-4F18-BB93-E5556496413E}" type="parTrans" cxnId="{D93FBD9C-526E-4919-AC44-F366078E15D9}">
      <dgm:prSet/>
      <dgm:spPr/>
      <dgm:t>
        <a:bodyPr/>
        <a:lstStyle/>
        <a:p>
          <a:endParaRPr lang="ru-RU"/>
        </a:p>
      </dgm:t>
    </dgm:pt>
    <dgm:pt modelId="{2BE76BC9-4327-4DD2-9B3C-7B788B3F98F8}" type="sibTrans" cxnId="{D93FBD9C-526E-4919-AC44-F366078E15D9}">
      <dgm:prSet/>
      <dgm:spPr/>
      <dgm:t>
        <a:bodyPr/>
        <a:lstStyle/>
        <a:p>
          <a:endParaRPr lang="ru-RU"/>
        </a:p>
      </dgm:t>
    </dgm:pt>
    <dgm:pt modelId="{2ABCFD31-C16D-4C79-BA6C-B9B6B26FDFA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Разделяющие цели и задачи РООМС и уплачивающие членские взносы</a:t>
          </a:r>
          <a:endParaRPr lang="ru-RU" sz="2400" b="1" dirty="0">
            <a:solidFill>
              <a:srgbClr val="002060"/>
            </a:solidFill>
          </a:endParaRPr>
        </a:p>
      </dgm:t>
    </dgm:pt>
    <dgm:pt modelId="{95276E2A-B8BA-4336-82E8-5C1404C86C65}" type="parTrans" cxnId="{98F2C6BA-29AC-4654-A5A4-F5BA1BCCED25}">
      <dgm:prSet/>
      <dgm:spPr/>
      <dgm:t>
        <a:bodyPr/>
        <a:lstStyle/>
        <a:p>
          <a:endParaRPr lang="ru-RU"/>
        </a:p>
      </dgm:t>
    </dgm:pt>
    <dgm:pt modelId="{038F3EF1-6468-4EF9-97BD-397795ED27A1}" type="sibTrans" cxnId="{98F2C6BA-29AC-4654-A5A4-F5BA1BCCED25}">
      <dgm:prSet/>
      <dgm:spPr/>
      <dgm:t>
        <a:bodyPr/>
        <a:lstStyle/>
        <a:p>
          <a:endParaRPr lang="ru-RU"/>
        </a:p>
      </dgm:t>
    </dgm:pt>
    <dgm:pt modelId="{953A3F3B-8464-4B21-96C9-F13088B55D66}">
      <dgm:prSet/>
      <dgm:spPr/>
      <dgm:t>
        <a:bodyPr/>
        <a:lstStyle/>
        <a:p>
          <a:r>
            <a:rPr lang="ru-RU" dirty="0" smtClean="0"/>
            <a:t>Люди без гражданства</a:t>
          </a:r>
          <a:endParaRPr lang="ru-RU" dirty="0"/>
        </a:p>
      </dgm:t>
    </dgm:pt>
    <dgm:pt modelId="{7A992723-8AD8-4E82-9525-479482F86B0B}" type="parTrans" cxnId="{57A5D1A4-43C3-4EA2-84B6-AE71FC0A0EF2}">
      <dgm:prSet/>
      <dgm:spPr/>
      <dgm:t>
        <a:bodyPr/>
        <a:lstStyle/>
        <a:p>
          <a:endParaRPr lang="ru-RU"/>
        </a:p>
      </dgm:t>
    </dgm:pt>
    <dgm:pt modelId="{6BC0A8BC-F3BD-4996-92D8-7EE464874B76}" type="sibTrans" cxnId="{57A5D1A4-43C3-4EA2-84B6-AE71FC0A0EF2}">
      <dgm:prSet/>
      <dgm:spPr/>
      <dgm:t>
        <a:bodyPr/>
        <a:lstStyle/>
        <a:p>
          <a:endParaRPr lang="ru-RU"/>
        </a:p>
      </dgm:t>
    </dgm:pt>
    <dgm:pt modelId="{A8346400-92DE-4962-849E-DC7727131DB7}" type="pres">
      <dgm:prSet presAssocID="{8372BB51-C15A-4A28-A325-70586BB2EA7B}" presName="Name0" presStyleCnt="0">
        <dgm:presLayoutVars>
          <dgm:chMax val="4"/>
          <dgm:resizeHandles val="exact"/>
        </dgm:presLayoutVars>
      </dgm:prSet>
      <dgm:spPr/>
    </dgm:pt>
    <dgm:pt modelId="{7DB6E37F-1A6F-4B16-8E38-61B16DCDC7A7}" type="pres">
      <dgm:prSet presAssocID="{8372BB51-C15A-4A28-A325-70586BB2EA7B}" presName="ellipse" presStyleLbl="trBgShp" presStyleIdx="0" presStyleCnt="1"/>
      <dgm:spPr/>
    </dgm:pt>
    <dgm:pt modelId="{C176F24A-A97C-455F-BB99-E45D98546BB1}" type="pres">
      <dgm:prSet presAssocID="{8372BB51-C15A-4A28-A325-70586BB2EA7B}" presName="arrow1" presStyleLbl="fgShp" presStyleIdx="0" presStyleCnt="1"/>
      <dgm:spPr/>
    </dgm:pt>
    <dgm:pt modelId="{DAA72078-C2FD-44CB-9D76-AECA726C74EC}" type="pres">
      <dgm:prSet presAssocID="{8372BB51-C15A-4A28-A325-70586BB2EA7B}" presName="rectangle" presStyleLbl="revTx" presStyleIdx="0" presStyleCnt="1" custScaleX="276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4DFEC-BFE0-4D88-89EB-2B9BF65B07D1}" type="pres">
      <dgm:prSet presAssocID="{787491EC-ABA5-491E-A16B-67F2780C7B3C}" presName="item1" presStyleLbl="node1" presStyleIdx="0" presStyleCnt="3" custScaleX="137642" custLinFactY="-298" custLinFactNeighborX="995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EDC0B-1DBA-4A75-995D-F3AD5D934A59}" type="pres">
      <dgm:prSet presAssocID="{EDEA4931-B85E-4D27-A195-8701AD12E675}" presName="item2" presStyleLbl="node1" presStyleIdx="1" presStyleCnt="3" custScaleX="112548" custLinFactNeighborX="-55100" custLinFactNeighborY="-1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E153-25C8-4361-A7E5-B95163A5087D}" type="pres">
      <dgm:prSet presAssocID="{2ABCFD31-C16D-4C79-BA6C-B9B6B26FDFAB}" presName="item3" presStyleLbl="node1" presStyleIdx="2" presStyleCnt="3" custLinFactNeighborX="-44394" custLinFactNeighborY="9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4976-BF84-456A-9DA6-BABAF18D3BF1}" type="pres">
      <dgm:prSet presAssocID="{8372BB51-C15A-4A28-A325-70586BB2EA7B}" presName="funnel" presStyleLbl="trAlignAcc1" presStyleIdx="0" presStyleCnt="1" custScaleX="163315" custLinFactNeighborX="0" custLinFactNeighborY="139"/>
      <dgm:spPr/>
    </dgm:pt>
  </dgm:ptLst>
  <dgm:cxnLst>
    <dgm:cxn modelId="{F3C2AB13-8AF2-45D9-BFC9-C005C8770405}" type="presOf" srcId="{8372BB51-C15A-4A28-A325-70586BB2EA7B}" destId="{A8346400-92DE-4962-849E-DC7727131DB7}" srcOrd="0" destOrd="0" presId="urn:microsoft.com/office/officeart/2005/8/layout/funnel1"/>
    <dgm:cxn modelId="{A4F5F0CE-F8EF-4952-8247-E6FD205F7903}" srcId="{8372BB51-C15A-4A28-A325-70586BB2EA7B}" destId="{787491EC-ABA5-491E-A16B-67F2780C7B3C}" srcOrd="1" destOrd="0" parTransId="{C44B5B4E-AFEC-4470-9463-498D3F5A8AC4}" sibTransId="{6AA23CE8-3D56-4869-AEFC-257893B19A48}"/>
    <dgm:cxn modelId="{EF41FABC-30C9-4D2B-80FB-A6068F749BD6}" type="presOf" srcId="{953A3F3B-8464-4B21-96C9-F13088B55D66}" destId="{C1A9E153-25C8-4361-A7E5-B95163A5087D}" srcOrd="0" destOrd="0" presId="urn:microsoft.com/office/officeart/2005/8/layout/funnel1"/>
    <dgm:cxn modelId="{97D26CEB-837C-4FEE-B738-649E942A13F3}" type="presOf" srcId="{2ABCFD31-C16D-4C79-BA6C-B9B6B26FDFAB}" destId="{DAA72078-C2FD-44CB-9D76-AECA726C74EC}" srcOrd="0" destOrd="0" presId="urn:microsoft.com/office/officeart/2005/8/layout/funnel1"/>
    <dgm:cxn modelId="{5E3A81B1-0862-4221-AE43-3B046B5AA301}" type="presOf" srcId="{787491EC-ABA5-491E-A16B-67F2780C7B3C}" destId="{9F2EDC0B-1DBA-4A75-995D-F3AD5D934A59}" srcOrd="0" destOrd="0" presId="urn:microsoft.com/office/officeart/2005/8/layout/funnel1"/>
    <dgm:cxn modelId="{98F2C6BA-29AC-4654-A5A4-F5BA1BCCED25}" srcId="{8372BB51-C15A-4A28-A325-70586BB2EA7B}" destId="{2ABCFD31-C16D-4C79-BA6C-B9B6B26FDFAB}" srcOrd="3" destOrd="0" parTransId="{95276E2A-B8BA-4336-82E8-5C1404C86C65}" sibTransId="{038F3EF1-6468-4EF9-97BD-397795ED27A1}"/>
    <dgm:cxn modelId="{D93FBD9C-526E-4919-AC44-F366078E15D9}" srcId="{8372BB51-C15A-4A28-A325-70586BB2EA7B}" destId="{EDEA4931-B85E-4D27-A195-8701AD12E675}" srcOrd="2" destOrd="0" parTransId="{703FB63A-F25D-4F18-BB93-E5556496413E}" sibTransId="{2BE76BC9-4327-4DD2-9B3C-7B788B3F98F8}"/>
    <dgm:cxn modelId="{57A5D1A4-43C3-4EA2-84B6-AE71FC0A0EF2}" srcId="{8372BB51-C15A-4A28-A325-70586BB2EA7B}" destId="{953A3F3B-8464-4B21-96C9-F13088B55D66}" srcOrd="0" destOrd="0" parTransId="{7A992723-8AD8-4E82-9525-479482F86B0B}" sibTransId="{6BC0A8BC-F3BD-4996-92D8-7EE464874B76}"/>
    <dgm:cxn modelId="{5A576D13-D49C-4D85-BA97-113B8C69157D}" type="presOf" srcId="{EDEA4931-B85E-4D27-A195-8701AD12E675}" destId="{BAF4DFEC-BFE0-4D88-89EB-2B9BF65B07D1}" srcOrd="0" destOrd="0" presId="urn:microsoft.com/office/officeart/2005/8/layout/funnel1"/>
    <dgm:cxn modelId="{118E1876-3E29-4F82-B308-2274A34B9B9F}" type="presParOf" srcId="{A8346400-92DE-4962-849E-DC7727131DB7}" destId="{7DB6E37F-1A6F-4B16-8E38-61B16DCDC7A7}" srcOrd="0" destOrd="0" presId="urn:microsoft.com/office/officeart/2005/8/layout/funnel1"/>
    <dgm:cxn modelId="{E2ADD41E-A0C1-4C85-8889-FCCEDA6C66F8}" type="presParOf" srcId="{A8346400-92DE-4962-849E-DC7727131DB7}" destId="{C176F24A-A97C-455F-BB99-E45D98546BB1}" srcOrd="1" destOrd="0" presId="urn:microsoft.com/office/officeart/2005/8/layout/funnel1"/>
    <dgm:cxn modelId="{C353AAD7-47C3-479C-8AB7-A6F5F4264F86}" type="presParOf" srcId="{A8346400-92DE-4962-849E-DC7727131DB7}" destId="{DAA72078-C2FD-44CB-9D76-AECA726C74EC}" srcOrd="2" destOrd="0" presId="urn:microsoft.com/office/officeart/2005/8/layout/funnel1"/>
    <dgm:cxn modelId="{0AF51E6A-3D60-4F83-8BED-485CBB5D3EF1}" type="presParOf" srcId="{A8346400-92DE-4962-849E-DC7727131DB7}" destId="{BAF4DFEC-BFE0-4D88-89EB-2B9BF65B07D1}" srcOrd="3" destOrd="0" presId="urn:microsoft.com/office/officeart/2005/8/layout/funnel1"/>
    <dgm:cxn modelId="{77220BEF-6DBD-40ED-B252-8793C54EF8A4}" type="presParOf" srcId="{A8346400-92DE-4962-849E-DC7727131DB7}" destId="{9F2EDC0B-1DBA-4A75-995D-F3AD5D934A59}" srcOrd="4" destOrd="0" presId="urn:microsoft.com/office/officeart/2005/8/layout/funnel1"/>
    <dgm:cxn modelId="{9847A5A9-B052-4A3B-9C96-81E105C8C13D}" type="presParOf" srcId="{A8346400-92DE-4962-849E-DC7727131DB7}" destId="{C1A9E153-25C8-4361-A7E5-B95163A5087D}" srcOrd="5" destOrd="0" presId="urn:microsoft.com/office/officeart/2005/8/layout/funnel1"/>
    <dgm:cxn modelId="{6194970E-37C8-4776-8A99-D74DD73196C3}" type="presParOf" srcId="{A8346400-92DE-4962-849E-DC7727131DB7}" destId="{76B54976-BF84-456A-9DA6-BABAF18D3B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3641-83EC-4EEA-8A40-358CF882E233}">
      <dsp:nvSpPr>
        <dsp:cNvPr id="0" name=""/>
        <dsp:cNvSpPr/>
      </dsp:nvSpPr>
      <dsp:spPr>
        <a:xfrm>
          <a:off x="4635152" y="1923838"/>
          <a:ext cx="1279982" cy="1279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РАМС</a:t>
          </a:r>
          <a:endParaRPr lang="ru-RU" sz="2700" b="1" kern="1200" dirty="0"/>
        </a:p>
      </dsp:txBody>
      <dsp:txXfrm>
        <a:off x="4822601" y="2111287"/>
        <a:ext cx="905084" cy="905084"/>
      </dsp:txXfrm>
    </dsp:sp>
    <dsp:sp modelId="{0612D086-BE25-46C2-BBC6-2F456AC271B9}">
      <dsp:nvSpPr>
        <dsp:cNvPr id="0" name=""/>
        <dsp:cNvSpPr/>
      </dsp:nvSpPr>
      <dsp:spPr>
        <a:xfrm rot="16200000">
          <a:off x="5007190" y="1644929"/>
          <a:ext cx="535906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535906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1746" y="1642487"/>
        <a:ext cx="26795" cy="26795"/>
      </dsp:txXfrm>
    </dsp:sp>
    <dsp:sp modelId="{B450CFF2-A64F-4E3D-9E43-F310CFEDA204}">
      <dsp:nvSpPr>
        <dsp:cNvPr id="0" name=""/>
        <dsp:cNvSpPr/>
      </dsp:nvSpPr>
      <dsp:spPr>
        <a:xfrm>
          <a:off x="4515019" y="-101443"/>
          <a:ext cx="1520247" cy="14893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МЗ РФ</a:t>
          </a:r>
          <a:endParaRPr lang="ru-RU" sz="2400" b="1" kern="1200" dirty="0"/>
        </a:p>
      </dsp:txBody>
      <dsp:txXfrm>
        <a:off x="4737654" y="116671"/>
        <a:ext cx="1074977" cy="1053146"/>
      </dsp:txXfrm>
    </dsp:sp>
    <dsp:sp modelId="{BCE29F05-80D4-4D2A-8E33-B0EA3F7C08A1}">
      <dsp:nvSpPr>
        <dsp:cNvPr id="0" name=""/>
        <dsp:cNvSpPr/>
      </dsp:nvSpPr>
      <dsp:spPr>
        <a:xfrm rot="19285714">
          <a:off x="5720384" y="1996311"/>
          <a:ext cx="505334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505334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0418" y="1994632"/>
        <a:ext cx="25266" cy="25266"/>
      </dsp:txXfrm>
    </dsp:sp>
    <dsp:sp modelId="{242941FC-BB55-4CE9-A772-937083117563}">
      <dsp:nvSpPr>
        <dsp:cNvPr id="0" name=""/>
        <dsp:cNvSpPr/>
      </dsp:nvSpPr>
      <dsp:spPr>
        <a:xfrm>
          <a:off x="6007826" y="580762"/>
          <a:ext cx="1537783" cy="15712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Всероссийский научно-методический центр</a:t>
          </a:r>
          <a:endParaRPr lang="ru-RU" sz="1600" b="1" kern="1200" dirty="0"/>
        </a:p>
      </dsp:txBody>
      <dsp:txXfrm>
        <a:off x="6233029" y="810859"/>
        <a:ext cx="1087377" cy="1111009"/>
      </dsp:txXfrm>
    </dsp:sp>
    <dsp:sp modelId="{D3D002AB-B812-4532-A24E-588767458F63}">
      <dsp:nvSpPr>
        <dsp:cNvPr id="0" name=""/>
        <dsp:cNvSpPr/>
      </dsp:nvSpPr>
      <dsp:spPr>
        <a:xfrm rot="771429">
          <a:off x="5893338" y="2746323"/>
          <a:ext cx="458720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458720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11230" y="2745810"/>
        <a:ext cx="22936" cy="22936"/>
      </dsp:txXfrm>
    </dsp:sp>
    <dsp:sp modelId="{C41AE7BF-87D2-4E90-9A63-9D374FA118F6}">
      <dsp:nvSpPr>
        <dsp:cNvPr id="0" name=""/>
        <dsp:cNvSpPr/>
      </dsp:nvSpPr>
      <dsp:spPr>
        <a:xfrm>
          <a:off x="6322717" y="2220996"/>
          <a:ext cx="1649717" cy="1540407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Российская </a:t>
          </a:r>
          <a:r>
            <a:rPr lang="ru-RU" sz="1500" b="1" kern="1200" dirty="0" smtClean="0"/>
            <a:t>медицинская </a:t>
          </a:r>
          <a:r>
            <a:rPr lang="ru-RU" sz="1600" b="1" kern="1200" dirty="0" smtClean="0"/>
            <a:t>ассоциация</a:t>
          </a:r>
          <a:endParaRPr lang="ru-RU" sz="1600" b="1" kern="1200" dirty="0"/>
        </a:p>
      </dsp:txBody>
      <dsp:txXfrm>
        <a:off x="6564312" y="2446583"/>
        <a:ext cx="1166527" cy="1089233"/>
      </dsp:txXfrm>
    </dsp:sp>
    <dsp:sp modelId="{072B831F-7511-47D0-9968-62657B60B5EF}">
      <dsp:nvSpPr>
        <dsp:cNvPr id="0" name=""/>
        <dsp:cNvSpPr/>
      </dsp:nvSpPr>
      <dsp:spPr>
        <a:xfrm rot="3857143">
          <a:off x="5411632" y="3354193"/>
          <a:ext cx="498812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498812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8568" y="3352678"/>
        <a:ext cx="24940" cy="24940"/>
      </dsp:txXfrm>
    </dsp:sp>
    <dsp:sp modelId="{77A5F644-1ADB-4A0A-ADB2-D9918908679F}">
      <dsp:nvSpPr>
        <dsp:cNvPr id="0" name=""/>
        <dsp:cNvSpPr/>
      </dsp:nvSpPr>
      <dsp:spPr>
        <a:xfrm>
          <a:off x="5299089" y="3518439"/>
          <a:ext cx="1618729" cy="155155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Пироговское</a:t>
          </a:r>
          <a:r>
            <a:rPr lang="ru-RU" sz="1600" b="1" kern="1200" dirty="0" smtClean="0"/>
            <a:t> движение</a:t>
          </a:r>
          <a:endParaRPr lang="ru-RU" sz="1600" b="1" kern="1200" dirty="0"/>
        </a:p>
      </dsp:txBody>
      <dsp:txXfrm>
        <a:off x="5536146" y="3745659"/>
        <a:ext cx="1144615" cy="1097116"/>
      </dsp:txXfrm>
    </dsp:sp>
    <dsp:sp modelId="{1875AF83-959F-4C99-9EC6-FC06F2D668AE}">
      <dsp:nvSpPr>
        <dsp:cNvPr id="0" name=""/>
        <dsp:cNvSpPr/>
      </dsp:nvSpPr>
      <dsp:spPr>
        <a:xfrm rot="6942857">
          <a:off x="4630412" y="3360119"/>
          <a:ext cx="511965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511965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873596" y="3358274"/>
        <a:ext cx="25598" cy="25598"/>
      </dsp:txXfrm>
    </dsp:sp>
    <dsp:sp modelId="{C6400857-5EB9-44FA-8C20-66944F4A36CD}">
      <dsp:nvSpPr>
        <dsp:cNvPr id="0" name=""/>
        <dsp:cNvSpPr/>
      </dsp:nvSpPr>
      <dsp:spPr>
        <a:xfrm>
          <a:off x="3639450" y="3532826"/>
          <a:ext cx="1604764" cy="1522782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ЦК профсоюза </a:t>
          </a:r>
          <a:r>
            <a:rPr lang="ru-RU" sz="1600" b="1" kern="1200" dirty="0" smtClean="0"/>
            <a:t>медработников</a:t>
          </a:r>
          <a:endParaRPr lang="ru-RU" sz="1600" b="1" kern="1200" dirty="0"/>
        </a:p>
      </dsp:txBody>
      <dsp:txXfrm>
        <a:off x="3874462" y="3755832"/>
        <a:ext cx="1134740" cy="1076770"/>
      </dsp:txXfrm>
    </dsp:sp>
    <dsp:sp modelId="{CACEC0A2-3039-4882-8C28-B34F887AB7D1}">
      <dsp:nvSpPr>
        <dsp:cNvPr id="0" name=""/>
        <dsp:cNvSpPr/>
      </dsp:nvSpPr>
      <dsp:spPr>
        <a:xfrm rot="10077341">
          <a:off x="4219967" y="2731706"/>
          <a:ext cx="434050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434050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26141" y="2731810"/>
        <a:ext cx="21702" cy="21702"/>
      </dsp:txXfrm>
    </dsp:sp>
    <dsp:sp modelId="{33D378E7-BADF-4B61-B273-385B7D698411}">
      <dsp:nvSpPr>
        <dsp:cNvPr id="0" name=""/>
        <dsp:cNvSpPr/>
      </dsp:nvSpPr>
      <dsp:spPr>
        <a:xfrm>
          <a:off x="2526809" y="2155597"/>
          <a:ext cx="1719092" cy="162246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Российское общество специалистов перинатальной медицины</a:t>
          </a:r>
          <a:endParaRPr lang="ru-RU" sz="1200" b="1" kern="1200" dirty="0"/>
        </a:p>
      </dsp:txBody>
      <dsp:txXfrm>
        <a:off x="2778564" y="2393202"/>
        <a:ext cx="1215582" cy="1147257"/>
      </dsp:txXfrm>
    </dsp:sp>
    <dsp:sp modelId="{8DC1D2B7-3D98-4A89-BA18-90D236602924}">
      <dsp:nvSpPr>
        <dsp:cNvPr id="0" name=""/>
        <dsp:cNvSpPr/>
      </dsp:nvSpPr>
      <dsp:spPr>
        <a:xfrm rot="13114286">
          <a:off x="4322975" y="1995753"/>
          <a:ext cx="507121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507121" y="109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63858" y="1994030"/>
        <a:ext cx="25356" cy="25356"/>
      </dsp:txXfrm>
    </dsp:sp>
    <dsp:sp modelId="{F1BD978E-50D5-4FCD-A355-F7DAA93CBEE6}">
      <dsp:nvSpPr>
        <dsp:cNvPr id="0" name=""/>
        <dsp:cNvSpPr/>
      </dsp:nvSpPr>
      <dsp:spPr>
        <a:xfrm>
          <a:off x="2998886" y="594784"/>
          <a:ext cx="1549367" cy="154315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Федеральные и региональные органы управления здравоохранением</a:t>
          </a:r>
          <a:endParaRPr lang="ru-RU" sz="1200" b="1" kern="1200" dirty="0"/>
        </a:p>
      </dsp:txBody>
      <dsp:txXfrm>
        <a:off x="3225786" y="820774"/>
        <a:ext cx="1095567" cy="1091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B4B0-A9DC-48B8-A63B-C503F8E716BD}">
      <dsp:nvSpPr>
        <dsp:cNvPr id="0" name=""/>
        <dsp:cNvSpPr/>
      </dsp:nvSpPr>
      <dsp:spPr>
        <a:xfrm>
          <a:off x="305708" y="-32861"/>
          <a:ext cx="7764785" cy="113084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952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           2010         </a:t>
          </a:r>
          <a:endParaRPr lang="ru-RU" sz="2100" kern="1200" dirty="0"/>
        </a:p>
      </dsp:txBody>
      <dsp:txXfrm>
        <a:off x="305708" y="249851"/>
        <a:ext cx="7482073" cy="565424"/>
      </dsp:txXfrm>
    </dsp:sp>
    <dsp:sp modelId="{331DF548-816B-4F0C-B659-1974E9FD7E6D}">
      <dsp:nvSpPr>
        <dsp:cNvPr id="0" name=""/>
        <dsp:cNvSpPr/>
      </dsp:nvSpPr>
      <dsp:spPr>
        <a:xfrm>
          <a:off x="245608" y="839185"/>
          <a:ext cx="2391553" cy="2178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В составе Европейской ассоциации психиатрических медсестер </a:t>
          </a:r>
          <a:r>
            <a:rPr lang="ru-RU" sz="2000" b="1" i="0" kern="1200" dirty="0" err="1" smtClean="0">
              <a:solidFill>
                <a:srgbClr val="0070C0"/>
              </a:solidFill>
            </a:rPr>
            <a:t>Хоратио</a:t>
          </a:r>
          <a:endParaRPr lang="ru-RU" sz="2000" b="1" i="0" kern="1200" dirty="0">
            <a:solidFill>
              <a:srgbClr val="0070C0"/>
            </a:solidFill>
          </a:endParaRPr>
        </a:p>
      </dsp:txBody>
      <dsp:txXfrm>
        <a:off x="245608" y="839185"/>
        <a:ext cx="2391553" cy="2178430"/>
      </dsp:txXfrm>
    </dsp:sp>
    <dsp:sp modelId="{200853BF-A176-4160-AB85-434C0C1B667D}">
      <dsp:nvSpPr>
        <dsp:cNvPr id="0" name=""/>
        <dsp:cNvSpPr/>
      </dsp:nvSpPr>
      <dsp:spPr>
        <a:xfrm>
          <a:off x="2637162" y="344087"/>
          <a:ext cx="5373231" cy="113084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952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           2011</a:t>
          </a:r>
          <a:endParaRPr lang="ru-RU" sz="2100" kern="1200" dirty="0"/>
        </a:p>
      </dsp:txBody>
      <dsp:txXfrm>
        <a:off x="2637162" y="626799"/>
        <a:ext cx="5090519" cy="565424"/>
      </dsp:txXfrm>
    </dsp:sp>
    <dsp:sp modelId="{0A527B0A-E692-4B54-BE12-1D5B360EA1E0}">
      <dsp:nvSpPr>
        <dsp:cNvPr id="0" name=""/>
        <dsp:cNvSpPr/>
      </dsp:nvSpPr>
      <dsp:spPr>
        <a:xfrm>
          <a:off x="2670345" y="1219816"/>
          <a:ext cx="2175955" cy="2178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В составе Международного сообщества </a:t>
          </a:r>
          <a:r>
            <a:rPr lang="ru-RU" sz="2000" b="1" kern="1200" dirty="0" err="1" smtClean="0">
              <a:solidFill>
                <a:srgbClr val="0070C0"/>
              </a:solidFill>
            </a:rPr>
            <a:t>инфузионных</a:t>
          </a:r>
          <a:r>
            <a:rPr lang="ru-RU" sz="2000" b="1" kern="1200" dirty="0" smtClean="0">
              <a:solidFill>
                <a:srgbClr val="0070C0"/>
              </a:solidFill>
            </a:rPr>
            <a:t> медсестер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2670345" y="1219816"/>
        <a:ext cx="2175955" cy="2178430"/>
      </dsp:txXfrm>
    </dsp:sp>
    <dsp:sp modelId="{F2AB81E3-858A-427F-AD79-976C0B1E8F9C}">
      <dsp:nvSpPr>
        <dsp:cNvPr id="0" name=""/>
        <dsp:cNvSpPr/>
      </dsp:nvSpPr>
      <dsp:spPr>
        <a:xfrm>
          <a:off x="4778777" y="721037"/>
          <a:ext cx="3481555" cy="113084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952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          2012</a:t>
          </a:r>
          <a:endParaRPr lang="ru-RU" sz="2100" kern="1200" dirty="0"/>
        </a:p>
      </dsp:txBody>
      <dsp:txXfrm>
        <a:off x="4778777" y="1003749"/>
        <a:ext cx="3198843" cy="565424"/>
      </dsp:txXfrm>
    </dsp:sp>
    <dsp:sp modelId="{B6C5007F-264B-4489-B179-082EB7A94A6F}">
      <dsp:nvSpPr>
        <dsp:cNvPr id="0" name=""/>
        <dsp:cNvSpPr/>
      </dsp:nvSpPr>
      <dsp:spPr>
        <a:xfrm>
          <a:off x="4827275" y="1509895"/>
          <a:ext cx="2794434" cy="2312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В составе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Европейской ассоциации операционных медсестер и Всемирного форума по стерилизации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4827275" y="1509895"/>
        <a:ext cx="2794434" cy="231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6E37F-1A6F-4B16-8E38-61B16DCDC7A7}">
      <dsp:nvSpPr>
        <dsp:cNvPr id="0" name=""/>
        <dsp:cNvSpPr/>
      </dsp:nvSpPr>
      <dsp:spPr>
        <a:xfrm>
          <a:off x="2717854" y="164473"/>
          <a:ext cx="3264174" cy="11336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6F24A-A97C-455F-BB99-E45D98546BB1}">
      <dsp:nvSpPr>
        <dsp:cNvPr id="0" name=""/>
        <dsp:cNvSpPr/>
      </dsp:nvSpPr>
      <dsp:spPr>
        <a:xfrm>
          <a:off x="4038706" y="2940287"/>
          <a:ext cx="632592" cy="40485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2078-C2FD-44CB-9D76-AECA726C74EC}">
      <dsp:nvSpPr>
        <dsp:cNvPr id="0" name=""/>
        <dsp:cNvSpPr/>
      </dsp:nvSpPr>
      <dsp:spPr>
        <a:xfrm>
          <a:off x="157820" y="3264174"/>
          <a:ext cx="8394364" cy="7591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Разделяющие цели и задачи РООМС и уплачивающие членские взносы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57820" y="3264174"/>
        <a:ext cx="8394364" cy="759110"/>
      </dsp:txXfrm>
    </dsp:sp>
    <dsp:sp modelId="{BAF4DFEC-BFE0-4D88-89EB-2B9BF65B07D1}">
      <dsp:nvSpPr>
        <dsp:cNvPr id="0" name=""/>
        <dsp:cNvSpPr/>
      </dsp:nvSpPr>
      <dsp:spPr>
        <a:xfrm>
          <a:off x="4824217" y="243570"/>
          <a:ext cx="1567282" cy="1138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Юридические лица </a:t>
          </a:r>
          <a:endParaRPr lang="ru-RU" sz="1200" kern="1200" dirty="0"/>
        </a:p>
      </dsp:txBody>
      <dsp:txXfrm>
        <a:off x="5053740" y="410324"/>
        <a:ext cx="1108236" cy="805157"/>
      </dsp:txXfrm>
    </dsp:sp>
    <dsp:sp modelId="{9F2EDC0B-1DBA-4A75-995D-F3AD5D934A59}">
      <dsp:nvSpPr>
        <dsp:cNvPr id="0" name=""/>
        <dsp:cNvSpPr/>
      </dsp:nvSpPr>
      <dsp:spPr>
        <a:xfrm>
          <a:off x="2390973" y="315008"/>
          <a:ext cx="1281545" cy="1138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Граждане РФ, иностранные граждане</a:t>
          </a:r>
          <a:endParaRPr lang="ru-RU" sz="1200" kern="1200" dirty="0"/>
        </a:p>
      </dsp:txBody>
      <dsp:txXfrm>
        <a:off x="2578651" y="481762"/>
        <a:ext cx="906189" cy="805157"/>
      </dsp:txXfrm>
    </dsp:sp>
    <dsp:sp modelId="{C1A9E153-25C8-4361-A7E5-B95163A5087D}">
      <dsp:nvSpPr>
        <dsp:cNvPr id="0" name=""/>
        <dsp:cNvSpPr/>
      </dsp:nvSpPr>
      <dsp:spPr>
        <a:xfrm>
          <a:off x="3748288" y="1315134"/>
          <a:ext cx="1138665" cy="1138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Люди без гражданства</a:t>
          </a:r>
          <a:endParaRPr lang="ru-RU" sz="1100" kern="1200" dirty="0"/>
        </a:p>
      </dsp:txBody>
      <dsp:txXfrm>
        <a:off x="3915042" y="1481888"/>
        <a:ext cx="805157" cy="805157"/>
      </dsp:txXfrm>
    </dsp:sp>
    <dsp:sp modelId="{76B54976-BF84-456A-9DA6-BABAF18D3BF1}">
      <dsp:nvSpPr>
        <dsp:cNvPr id="0" name=""/>
        <dsp:cNvSpPr/>
      </dsp:nvSpPr>
      <dsp:spPr>
        <a:xfrm>
          <a:off x="1462273" y="29242"/>
          <a:ext cx="5785458" cy="28340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4B8E931-D548-4F65-BAAD-46699FB3E24D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898BE5-3CC6-46C5-AA53-E5B3345C0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6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76450" y="685800"/>
            <a:ext cx="2705100" cy="2028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3028968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Что такое общественная организация? Общественная организация — некоммерческое общественное объединение граждан, основанное на членстве, созданное для достижения единых установленных целей объединившихся и защиты общих прав. </a:t>
            </a:r>
            <a:endParaRPr lang="ru-RU" altLang="ru-RU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972584"/>
            <a:ext cx="29718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A4F53A0-42F5-4DF8-9522-96B923B3E44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8490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Основными целями  РООМС являются: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Повышение уровня оказания и качества сестринских услуг.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Повышение роли медсестры в системе здравоохранения,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повышение престижа профессии.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5140D-BDE3-47DA-96D3-49EDAAB4C66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355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76450" y="685800"/>
            <a:ext cx="2705100" cy="2028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314324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Задачи, которые стоят перед РООМС, направлены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- на развитие знаний и умений членов организации,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- На защиту и отстаивание прав и интересов,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- на распространение передового опыта для улучшения качества оказания сестринской помощи пациентам и родственникам,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- на обеспечения безопасности специалистов при оказании сестринской помощи,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  а также предоставление необходимой информации специалистам для выполнения своих функциональных обязанностей.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Предоставление возможности публикации в периодических изданиях, приобретения профессиональных печатных изданий на льготных условиях.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9753F8-9DD3-49BB-853C-68E2543738A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674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Региональная общественная организация медицинских сестер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является юридическим лицом,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имеет свой счет в сбербанке,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печать,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символику.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Источниками финансирования деятельности организации медицинских сестёр в основном являются вступительные и членские взносы.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Организация действует на основании Устава.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61FF5-190C-4835-8FF9-E722E665F621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727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95450" y="685800"/>
            <a:ext cx="3467100" cy="2600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3571868"/>
            <a:ext cx="5486400" cy="48863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Высшим  руководящим  органом  РООМС  является  Общее  собрание  членов.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Управление организацией обеспечивает  Правление , президент и контрольно-ревизионная комиссия.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В составе Правления работают 3 комитета, самый широкий – профессиональный комитет в составе которого образуются секции по направлениям специальностей.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В каждом учреждении, входящем в состав РООМС имеется ключевой специалист, который является связующим звеном между коллективом и Правлением, который организует работу по реализации задач РООМС, информирует специалистов о происходящих событиях и мероприятиях, решает организационные вопросы и т.д.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72695-9D38-44DB-8715-36014BB78CC3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222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57450" y="685800"/>
            <a:ext cx="1943100" cy="1457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2428860"/>
            <a:ext cx="5486400" cy="614366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Специализированная секция  является структурным подразделением РООМС, цель деятельности которой состоит в содействии  развитию профессионализма сестринского персонала в рамках определенной специальности, повышению качества оказания сестринской помощи населению, продвижению новаторских идей, распространению передового опыта, повышению профессионального престижа и статуса сестринского персонала;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400" b="0" dirty="0" smtClean="0"/>
              <a:t>В нашей профессии много специальностей, у каждой из которых свои особенности,</a:t>
            </a:r>
            <a:r>
              <a:rPr lang="ru-RU" sz="1400" b="0" baseline="0" dirty="0" smtClean="0"/>
              <a:t> трудности, потребности и возможности.  </a:t>
            </a:r>
          </a:p>
          <a:p>
            <a:pPr marL="0" indent="0">
              <a:buNone/>
            </a:pPr>
            <a:r>
              <a:rPr lang="ru-RU" sz="1400" b="0" baseline="0" dirty="0" smtClean="0"/>
              <a:t>Для получения результатов в развитии специалистов и в развитии профессии в целом, нам необходимо организовать специализированные секции по различным специальностям. </a:t>
            </a:r>
          </a:p>
          <a:p>
            <a:pPr marL="0" indent="0">
              <a:buNone/>
            </a:pPr>
            <a:r>
              <a:rPr lang="ru-RU" sz="1400" b="0" baseline="0" dirty="0" smtClean="0"/>
              <a:t>В этом случае все будут охвачены вниманием, иметь информацию, необходимую по своему профессиональному развитию, будут получать поддержку и смогут при возможности  сами принять участие в развитии специальности</a:t>
            </a:r>
            <a:endParaRPr lang="ru-RU" sz="1400" b="0" dirty="0" smtClean="0"/>
          </a:p>
          <a:p>
            <a:pPr marL="0" indent="0">
              <a:buNone/>
            </a:pPr>
            <a:endParaRPr lang="ru-RU" sz="1400" b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72695-9D38-44DB-8715-36014BB78CC3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0725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Кто может быть членом нашей организации?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Членами Организации могут быть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граждане Российской Федерации,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 иностранные граждане и лица без гражданства, достигшие 18 лет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, а также юридические лица - общественные объединения, разделяющие цели и задачи Организации и уплачивающие членские взносы.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Для чего вступать в РООМС?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63CB74-EF8E-4502-A456-9FA730B1A619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9062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4575" y="685800"/>
            <a:ext cx="2228850" cy="1671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2643174"/>
            <a:ext cx="5486400" cy="581502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Первый вопрос, который многие задают при рассмотрении возможности вступления в РООМС – Что мне это даст?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выражение свой профессиональной  позиции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возможность быть причастным к развитию, поднятию престижа профессии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составляющая Вашего профессионального портфолио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одна из возможностей самореализации как грамотного, развивающегося специалиста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повышение самооценки, своего кругозора, повышение своих профессиональных возможностей, знаний и умений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получение посильной помощи  в защите интересов и прав специалиста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При вступлении в РООМС специалист получает - удостоверение, значок, Этический кодекс медицинской сестры России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D4E22F-A5EA-4844-B775-CC9DE2E4BF4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257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Одной из основных целей РООМС является развитие и повышение статуса нашей профессии в Москве.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Часто нам не хватает знаний, умений и сплоченности, и пока мы позволяем себе иногда жаловаться на неуважение врачей, на свою роль бесправного исполнителя воли врача. 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CAAC9-5DB9-4B6E-ABE6-2156A1624B48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4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Учитывая изменения, которые сейчас происходят в здравоохранении (новое высокотехнологичное оборудование, расширение полномочий сестринского персонала, переход на аккредитацию…), мы должны наверстывать упущенное и получать новые  знания и умения по своим специальностям!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 медицинская сестра сегодня  становится более самостоятельной и ответственной и мы должны стремиться соответствовать требованиям времени и высоким ожиданиям со стороны пациентов.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1A77D-597D-448F-9364-7310E9B0D545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0599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 предстоит</a:t>
            </a:r>
            <a:r>
              <a:rPr lang="ru-RU" sz="1600" b="1" i="1" dirty="0" smtClean="0"/>
              <a:t> в абсолютно обозримом будущем.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i="1" dirty="0" smtClean="0"/>
              <a:t>Внедрение и соблюдение стандартов сестринской деятельности (на согласовании в МЗ находятся проекты стандартов «Медицинская сестра», «Фельдшер», «Акушерка»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i="1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i="1" dirty="0" smtClean="0"/>
              <a:t>Оценка качества работы сестринского персонала по соответствию критериям оценки (эффективный контракт)</a:t>
            </a:r>
          </a:p>
          <a:p>
            <a:pPr fontAlgn="auto">
              <a:spcAft>
                <a:spcPts val="0"/>
              </a:spcAft>
              <a:defRPr/>
            </a:pPr>
            <a:endParaRPr lang="ru-RU" sz="1600" b="1" i="1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i="1" dirty="0" smtClean="0"/>
              <a:t>Аккредитация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7A190B-EFB9-4F90-9AC9-449BF3FBF13D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749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Структура современного гражданского общества в Российской Федерации </a:t>
            </a:r>
            <a:r>
              <a:rPr lang="ru-RU" altLang="ru-RU" sz="1600" dirty="0" smtClean="0"/>
              <a:t>складывается из разнообразных, отличающихся друг от друга и в то же время взаимосвязанных и взаимодействующих организаций.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Одним из необходимых и неотъемлемых элементов гражданского общества являются общественные организации, привлекающие граждан к участию в управлении обществом.</a:t>
            </a:r>
            <a:endParaRPr lang="en-US" altLang="ru-RU" sz="1600" dirty="0" smtClean="0"/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Профессиональные общественные объединения медицинских сестер, как форма проявления социальной активности специалистов, развиваются сегодня на качественно новом уровне.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BFCA2A-1607-4935-BF9E-E20EF8D9D497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9365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52625" y="357188"/>
            <a:ext cx="2952750" cy="2214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2928926"/>
            <a:ext cx="5486400" cy="552927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В этапы реализации программы развития сестринского дела в РФ на 2010- 2020годы входит </a:t>
            </a:r>
            <a:r>
              <a:rPr lang="ru-RU" altLang="ru-RU" sz="1600" i="1" dirty="0" smtClean="0"/>
              <a:t>развитие накопительной системы дополнительного профессионального образования сестринского персонала.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Это одна из форм реализации дополнительного профессионального образования, подразумевающая приобретение знаний специалистом посредством </a:t>
            </a:r>
            <a:r>
              <a:rPr lang="ru-RU" altLang="ru-RU" sz="1600" i="1" dirty="0" smtClean="0"/>
              <a:t>его участия в различных видах профессиональной, методической, научной деятельности</a:t>
            </a:r>
            <a:r>
              <a:rPr lang="ru-RU" altLang="ru-RU" sz="1600" dirty="0" smtClean="0"/>
              <a:t>, таких как: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i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i="1" dirty="0" smtClean="0"/>
              <a:t>тематические семинары, профессиональные конкурсы, инновационные и методические проекты, научно-практические конференции</a:t>
            </a:r>
            <a:r>
              <a:rPr lang="ru-RU" altLang="ru-RU" sz="16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Дополнительное образование, при котором специалист будет учиться ежегодно, не покидая своего рабочего места. Ставка делается на самообразование.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90A5D-C8D0-49DF-A4E5-493E47EE291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8141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3075" y="685800"/>
            <a:ext cx="3371850" cy="2528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3428992"/>
            <a:ext cx="5486400" cy="500066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i="1" dirty="0" smtClean="0"/>
              <a:t>Аккредитация специалистов</a:t>
            </a:r>
          </a:p>
          <a:p>
            <a:pPr eaLnBrk="1" hangingPunct="1">
              <a:spcBef>
                <a:spcPct val="0"/>
              </a:spcBef>
            </a:pPr>
            <a:endParaRPr lang="ru-RU" altLang="ru-RU" b="1" i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b="1" i="1" dirty="0" smtClean="0"/>
              <a:t>Федеральный закон</a:t>
            </a:r>
            <a:br>
              <a:rPr lang="ru-RU" altLang="ru-RU" sz="1600" b="1" i="1" dirty="0" smtClean="0"/>
            </a:br>
            <a:r>
              <a:rPr lang="ru-RU" altLang="ru-RU" sz="1600" b="1" i="1" dirty="0" smtClean="0"/>
              <a:t> от 21.11.2011 N 323</a:t>
            </a:r>
            <a:br>
              <a:rPr lang="ru-RU" altLang="ru-RU" sz="1600" b="1" i="1" dirty="0" smtClean="0"/>
            </a:br>
            <a:r>
              <a:rPr lang="ru-RU" altLang="ru-RU" sz="1600" b="1" i="1" dirty="0" smtClean="0"/>
              <a:t> "Об основах охраны здоровья граждан в Российской Федерации» Часть 3 ст.69 </a:t>
            </a:r>
            <a:br>
              <a:rPr lang="ru-RU" altLang="ru-RU" sz="1600" b="1" i="1" dirty="0" smtClean="0"/>
            </a:br>
            <a:r>
              <a:rPr lang="ru-RU" altLang="ru-RU" sz="1600" b="1" i="1" dirty="0" smtClean="0"/>
              <a:t>с 1 января 2016 года </a:t>
            </a:r>
            <a:r>
              <a:rPr lang="ru-RU" altLang="ru-RU" sz="1600" dirty="0" smtClean="0"/>
              <a:t>право на осуществление медицинской деятельности в Российской Федерации  имеют лица, получившие медицинское образование в Российской Федерации в соответствии с федеральными государственными образовательными стандартами и имеющие </a:t>
            </a:r>
            <a:r>
              <a:rPr lang="ru-RU" altLang="ru-RU" sz="1600" b="1" dirty="0" smtClean="0"/>
              <a:t>свидетельство об аккредитации специалиста</a:t>
            </a:r>
            <a:r>
              <a:rPr lang="ru-RU" altLang="ru-RU" sz="1600" dirty="0" smtClean="0"/>
              <a:t>.</a:t>
            </a:r>
            <a:br>
              <a:rPr lang="ru-RU" altLang="ru-RU" sz="1600" dirty="0" smtClean="0"/>
            </a:br>
            <a:endParaRPr lang="ru-RU" altLang="ru-RU" sz="1600" i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i="1" dirty="0" smtClean="0"/>
              <a:t>Процесс аккредитации предполагает новую систему допуска к профессиональной деятельности</a:t>
            </a:r>
            <a:r>
              <a:rPr lang="ru-RU" altLang="ru-RU" sz="1600" dirty="0" smtClean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предусматривающую </a:t>
            </a:r>
            <a:r>
              <a:rPr lang="ru-RU" altLang="ru-RU" sz="1600" i="1" dirty="0" smtClean="0"/>
              <a:t>возможность получения допуска к конкретным трудовым функциям.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i="1" dirty="0" smtClean="0"/>
              <a:t>Переход на аккредитацию будет проходить постепенно. С 16 года это напрямую коснется фармацевтов и фармакологов, сестринские специальности должны начать переход к 2018 году, а полный переход к 2025 году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i="1" dirty="0" smtClean="0"/>
              <a:t>Формы, правила и особенности</a:t>
            </a:r>
            <a:r>
              <a:rPr lang="ru-RU" altLang="ru-RU" sz="1600" i="1" baseline="0" dirty="0" smtClean="0"/>
              <a:t> проведения аккредитации медицинских работников утверждены Приказом Минздрава России № 334н от 02 июня 2016 года «Об утверждении Положения об аккредитации специалиста»</a:t>
            </a:r>
            <a:endParaRPr lang="ru-RU" altLang="ru-RU" sz="1600" i="1" dirty="0" smtClean="0"/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029C64-BAF9-4999-805C-08D6D8EE45E8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851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05075" y="685800"/>
            <a:ext cx="1847850" cy="1385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2357422"/>
            <a:ext cx="5486400" cy="59436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Что будет оцениваться при прохождении аккредитации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средства при прохождении первичной и первичной специализированной аккредитации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Оценка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1600" b="1" dirty="0" smtClean="0">
                <a:solidFill>
                  <a:srgbClr val="002060"/>
                </a:solidFill>
              </a:rPr>
              <a:t> (</a:t>
            </a:r>
            <a:r>
              <a:rPr lang="ru-RU" sz="1600" b="1" i="1" dirty="0" smtClean="0">
                <a:solidFill>
                  <a:srgbClr val="002060"/>
                </a:solidFill>
              </a:rPr>
              <a:t>дипломы, сертификаты, свидетельства, публикации, доклады…, членство в профессиональной общественной организации)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Тестирование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Ситуационные задачи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Практические навыки на симуляторе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Оценочные средства при прохождении периодической аккредитации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Оценка </a:t>
            </a:r>
            <a:r>
              <a:rPr lang="ru-RU" sz="1600" b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1600" b="1" dirty="0" smtClean="0">
                <a:solidFill>
                  <a:srgbClr val="002060"/>
                </a:solidFill>
              </a:rPr>
              <a:t> (</a:t>
            </a:r>
            <a:r>
              <a:rPr lang="ru-RU" sz="1600" b="1" i="1" dirty="0" smtClean="0">
                <a:solidFill>
                  <a:srgbClr val="002060"/>
                </a:solidFill>
              </a:rPr>
              <a:t>дипломы, сертификаты, свидетельства, публикации, доклады…, членство в профессиональной общественной организации)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Тестирование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CB482-71DB-40A6-9AC0-FD6B9B3BCDF6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037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сделать?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i="1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/>
              <a:t>  Объединяться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/>
              <a:t> Постоянно повышать квалификацию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/>
              <a:t> Обмениваться опытом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i="1" dirty="0" smtClean="0"/>
              <a:t> Обсуждать проблемы, исследовать их и находить решения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Объединяясь, мы ускоряем процесс адаптации и развития нашей профессии в современных условиях.</a:t>
            </a:r>
            <a:endParaRPr lang="ru-RU" sz="1800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DADFBD-3C1C-4B07-9097-A5B26E38D753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0479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38325" y="685800"/>
            <a:ext cx="3181350" cy="2386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350043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РООМС имеет свой интернет сайт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Основная цель создания сайта – информирование специалистов о происходящем в профессии , предоставление площадки для обмена передовым опытом, возможность задавать вопросы и получать ответы экспертов.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На сайте размещаются анонсы предстоящих мероприятий для специалистов, новости в профессии.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Есть раздел для подготовки к аттестации, раздел для руководителей сестринских служб.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Приветствуются предложения по наполнению сайта.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77C4F9-F2CF-458F-9259-36C41C889158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51936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Одним из важных моментов в нашем профессиональном развитии и ,как следствие,  повышения качества сестринской помощи является обмен передовым опытом. </a:t>
            </a:r>
          </a:p>
          <a:p>
            <a:r>
              <a:rPr lang="ru-RU" altLang="ru-RU" sz="1600" dirty="0" smtClean="0"/>
              <a:t>В каждом нашем учреждении есть свои наработки по улучшению качества оказания помощи пациентам и по улучшению работы сестринского и младшего медперсонала. Но мы не успеваем или не всегда задумываемся делится существующим опытом, а пытаемся изобрести велосипед, тратя драгоценное время.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A6808E-1B2F-43F1-9908-7847E4FA6A78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7810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Мы часто задаем вопросы, которые обращены кому-то, жалуясь на свою участь. Но мы мало что  делаем для изменения ситуации. Только мы с Вами знаем свои проблемы и потребности.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Проблемы у нас  похожие, но решать их лучше вместе, так мы сильнее и так нас услышат в органах власти.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3A74A-E499-47D7-98F1-2025CE344B7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90977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Перемены не произойдут сами по себе, начать нужно с себя! Нужно понять, что спасение утопающего - это дело рук самого утопающего!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E4B187-03C9-48BF-8CFB-A7E07FF33E3E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9985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Нас в Москве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более 70 тысяч человек. Мы не исполнители чьей-то воли, мы представители самостоятельной профессии, но это нужно доказать себе и окружающим!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пора объединяться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Вместе мы сила!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44D80-1908-4430-87F8-51FB9C8F257A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11809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FB32BC-F924-4F72-AFEF-46E182F1C73D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650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47950" y="685800"/>
            <a:ext cx="1562100" cy="1171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2143108"/>
            <a:ext cx="5486400" cy="564360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Ассоциация медицинских сестер России была основана в 1992 году по инициативе медицинских сестер и Министерства здравоохранения Российской Федерации. Валентина Антоновна Саркисова главная медсестра больницы Санкт-Петербурга была избрана первым президентом Ассоциации. 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1994 году созданная организация была зарегистрирована в качестве Межрегиональной ассоциации медицинских сестер. 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конце 2002 года Ассоциация была перерегистрирована в качестве национального объединения медицинских сестер и получила официальное право представлять интересы всех медицинских сестер России на международном уровне.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 1998 года РАМС входит в состав Европейского форума национальных сестринских и акушерских ассоциаций и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ВОЗ. С 2013года Валентина</a:t>
            </a:r>
            <a:r>
              <a:rPr lang="ru-RU" altLang="ru-RU" sz="1600" baseline="0" dirty="0" smtClean="0">
                <a:latin typeface="Times New Roman" pitchFamily="18" charset="0"/>
                <a:cs typeface="Times New Roman" pitchFamily="18" charset="0"/>
              </a:rPr>
              <a:t> Антоновна является Председателем руководящего комитета Форума!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Мы являемся  коллективным членом Российской ассоциации медицинских</a:t>
            </a:r>
            <a:r>
              <a:rPr lang="ru-RU" altLang="ru-RU" sz="1600" baseline="0" dirty="0" smtClean="0">
                <a:latin typeface="Times New Roman" pitchFamily="18" charset="0"/>
                <a:cs typeface="Times New Roman" pitchFamily="18" charset="0"/>
              </a:rPr>
              <a:t> сестер  с 1992 года, каждый член РОО медицинских сестер Москвы является членом РАМС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D7FC73-E565-4D0E-BFEE-084B07210DE7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684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В России РАМС работает в тесном взаимодействии с Министерством здравоохранения РФ, федеральными и региональными органами управления здравоохранением,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Всероссийским научно-методическим центром,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err="1" smtClean="0"/>
              <a:t>Пироговским</a:t>
            </a:r>
            <a:r>
              <a:rPr lang="ru-RU" altLang="ru-RU" sz="1600" dirty="0" smtClean="0"/>
              <a:t> движением,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Центральным Комитетом Профсоюза медицинских работников,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Российским обществом специалистов перинатальной  медицины.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519027-4CEA-43E7-BC30-B208D7BF781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684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С 2005г. Ассоциация медицинских сестер России входит в состав Международного Совета Медсестер, объединяющего более 130 национальных организаций специалистов сестринского дела.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С 2010 года РАМС входит в состав Европейской ассоциации психиатрических медсестер </a:t>
            </a:r>
            <a:r>
              <a:rPr lang="ru-RU" altLang="ru-RU" sz="1600" dirty="0" err="1" smtClean="0"/>
              <a:t>Хоратио</a:t>
            </a:r>
            <a:r>
              <a:rPr lang="ru-RU" altLang="ru-RU" sz="1600" dirty="0" smtClean="0"/>
              <a:t>;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С 2011 года РАМС входит в состав Международного сообщества </a:t>
            </a:r>
            <a:r>
              <a:rPr lang="ru-RU" altLang="ru-RU" sz="1600" dirty="0" err="1" smtClean="0"/>
              <a:t>инфузионных</a:t>
            </a:r>
            <a:r>
              <a:rPr lang="ru-RU" altLang="ru-RU" sz="1600" dirty="0" smtClean="0"/>
              <a:t> медсестер;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С 2012 года РАМС входит в состав  Европейской ассоциации операционных медсестер;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С 2012 года РАМС входит в состав Всемирного форума по стерилизации</a:t>
            </a:r>
            <a:r>
              <a:rPr lang="ru-RU" altLang="ru-RU" dirty="0" smtClean="0"/>
              <a:t>; 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381B9-59D7-4976-90AC-9760145F7F3E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792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Миссия РАМС заключается в том, чтобы оказывать поддержку сестринскому персоналу в профессиональной практике и влиять от имени сестринского сообщества на политику в области государственного здравоохранения.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0A0473-06F0-42E5-AD57-8D513EBCB11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459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На сегодняшний день Ассоциация медицинских сестер России объединяет более </a:t>
            </a:r>
            <a:r>
              <a:rPr lang="ru-RU" altLang="ru-RU" sz="1600" dirty="0" smtClean="0"/>
              <a:t>140.000 </a:t>
            </a:r>
            <a:r>
              <a:rPr lang="ru-RU" altLang="ru-RU" sz="1600" dirty="0" smtClean="0"/>
              <a:t>человек из 43 регионов страны. Членами ассоциации являются медицинские сестры, акушерки, лаборанты, фельдшеры, преподаватели сестринского дела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6E9969-14D4-4651-853C-10A62992AF7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6771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85794" y="4286248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Структура РАМС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Высшим  руководящим  органом   является  Координационный совет руководителей</a:t>
            </a:r>
            <a:r>
              <a:rPr lang="ru-RU" altLang="ru-RU" sz="1600" b="1" baseline="0" dirty="0" smtClean="0"/>
              <a:t> региональных отделений</a:t>
            </a:r>
            <a:r>
              <a:rPr lang="ru-RU" altLang="ru-RU" sz="1600" b="1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Управление организацией обеспечивает  Правление , президент и контрольно-ревизионная комиссия.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/>
              <a:t>В</a:t>
            </a:r>
            <a:r>
              <a:rPr lang="ru-RU" altLang="ru-RU" sz="1600" b="1" baseline="0" dirty="0" smtClean="0"/>
              <a:t> составе Правления  6 комитетов. В составе Профессионального комитета созданы и создаются специализированные секции по направлениям специальностей</a:t>
            </a:r>
            <a:endParaRPr lang="ru-RU" altLang="ru-RU" sz="1600" b="1" dirty="0" smtClean="0"/>
          </a:p>
          <a:p>
            <a:pPr eaLnBrk="1" hangingPunct="1">
              <a:spcBef>
                <a:spcPct val="0"/>
              </a:spcBef>
              <a:defRPr/>
            </a:pPr>
            <a:endParaRPr lang="ru-RU" alt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ru-RU" altLang="ru-RU" sz="1600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454537-0568-4B11-8E24-EE9CCEA95E98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386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9325" y="685800"/>
            <a:ext cx="2419350" cy="1814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14356" y="3071802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В состав Правления РАМС входят 10 президентов региональных отделений , являющихся коллективными членами РАМС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На отчетно-выборной конференции, состоявшейся в рамках  Всероссийского конгресса медицинских сестер, который прошел в октябре 2015 года, состоялись выборы Президента и новый состав Правления.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Президентом переизбрана на новый срок Саркисова Валентина Антоновна большинством голосов, более 80%. Москва вошла в состав Правления РАМС!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Тем самым нам выпала честь принимать самое непосредственное участие в развитии нашей профессии.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 smtClean="0"/>
              <a:t>Какие же цели у нашей Региональной Общественной организации медицинских сестер  Москвы?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2F481-7F2E-4459-8EA9-8E7AB089DAD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3070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D79A-95EB-4E70-9012-D5695BAFC483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EC4D-E7DC-4A51-99AD-EBB1ADA2FC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1160-26CD-4B79-9367-E0F241719BBE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81AC-0FAC-486B-9F6E-84B4A84A4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C2BC-09FB-406F-861A-113F5FEC51A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3E40-3037-4D56-BDB7-79210F2F4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3413-F4EC-496F-9178-6E899CB1C1A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72EC-076C-4F61-9A3A-C3E81C608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98C3-45D9-4B34-BC51-97396ACE890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B5AB-B877-4378-9B22-D4B8DEC1C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9232-DC46-4487-93C5-992D1112E46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D9CD-1B20-4246-8A60-CEFD30DE0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202-EAE2-4E7F-A4C5-3C7A37C49FC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9515-F2EA-4812-89CD-B9CD59024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5F00-A066-4FC4-AF8E-3ABB844F8E8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1AEC-CB50-4085-A906-37A8D7C8E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867D-0244-4C53-9246-F4B36AE2437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7D70-ACA3-4119-A505-065FDF89E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6DE6-4047-4DFB-9D92-1F11B862BB7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CF7A-4F89-4BB7-93B4-C14AF443B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D66-AADA-441B-ACFA-6D02AA7F38D6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251F-D223-49AC-AA12-D204819B5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46546F-5D2E-4332-AB6D-B9048FECA70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B2F23-0452-4F79-8882-71F8CB648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4.png"/><Relationship Id="rId5" Type="http://schemas.openxmlformats.org/officeDocument/2006/relationships/diagramData" Target="../diagrams/data3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sestre.ru/new/info/88" TargetMode="External"/><Relationship Id="rId13" Type="http://schemas.openxmlformats.org/officeDocument/2006/relationships/hyperlink" Target="http://www.medsestre.ru/new/info/130" TargetMode="External"/><Relationship Id="rId18" Type="http://schemas.openxmlformats.org/officeDocument/2006/relationships/hyperlink" Target="http://www.medsestre.ru/new/info/231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medsestre.ru/new/info/84" TargetMode="External"/><Relationship Id="rId12" Type="http://schemas.openxmlformats.org/officeDocument/2006/relationships/hyperlink" Target="http://www.medsestre.ru/new/info/91" TargetMode="External"/><Relationship Id="rId17" Type="http://schemas.openxmlformats.org/officeDocument/2006/relationships/hyperlink" Target="http://www.medsestre.ru/new/info/230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medsestre.ru/new/info/133" TargetMode="External"/><Relationship Id="rId20" Type="http://schemas.openxmlformats.org/officeDocument/2006/relationships/hyperlink" Target="http://www.medsestre.ru/new/info/23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sestre.ru/new/info/128" TargetMode="External"/><Relationship Id="rId11" Type="http://schemas.openxmlformats.org/officeDocument/2006/relationships/hyperlink" Target="http://www.medsestre.ru/new/info/129" TargetMode="External"/><Relationship Id="rId5" Type="http://schemas.openxmlformats.org/officeDocument/2006/relationships/hyperlink" Target="http://www.medsestre.ru/new/info/101" TargetMode="External"/><Relationship Id="rId15" Type="http://schemas.openxmlformats.org/officeDocument/2006/relationships/hyperlink" Target="http://www.medsestre.ru/new/info/131" TargetMode="External"/><Relationship Id="rId10" Type="http://schemas.openxmlformats.org/officeDocument/2006/relationships/hyperlink" Target="http://www.medsestre.ru/new/info/89" TargetMode="External"/><Relationship Id="rId19" Type="http://schemas.openxmlformats.org/officeDocument/2006/relationships/hyperlink" Target="http://www.medsestre.ru/new/info/229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www.medsestre.ru/new/info/92" TargetMode="External"/><Relationship Id="rId14" Type="http://schemas.openxmlformats.org/officeDocument/2006/relationships/hyperlink" Target="http://www.medsestre.ru/new/info/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565150" y="3244850"/>
            <a:ext cx="80787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Arial Black" pitchFamily="34" charset="0"/>
              </a:rPr>
              <a:t>РООМС</a:t>
            </a:r>
          </a:p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Arial Black" pitchFamily="34" charset="0"/>
              </a:rPr>
              <a:t>Региональная общественная организация </a:t>
            </a:r>
          </a:p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Arial Black" pitchFamily="34" charset="0"/>
              </a:rPr>
              <a:t>медицинских сестер,</a:t>
            </a:r>
          </a:p>
          <a:p>
            <a:pPr algn="ctr"/>
            <a:r>
              <a:rPr lang="ru-RU" altLang="ru-RU" sz="3200" b="1" i="1" dirty="0">
                <a:solidFill>
                  <a:srgbClr val="0070C0"/>
                </a:solidFill>
                <a:latin typeface="Arial Black" pitchFamily="34" charset="0"/>
              </a:rPr>
              <a:t> город Москва </a:t>
            </a:r>
          </a:p>
          <a:p>
            <a:pPr algn="ctr"/>
            <a:endParaRPr lang="en-US" altLang="ru-RU" sz="2000" dirty="0">
              <a:solidFill>
                <a:srgbClr val="FF0000"/>
              </a:solidFill>
            </a:endParaRPr>
          </a:p>
          <a:p>
            <a:pPr algn="ctr"/>
            <a:r>
              <a:rPr lang="en-US" altLang="ru-RU" sz="2000" b="1" dirty="0" smtClean="0">
                <a:solidFill>
                  <a:srgbClr val="FF0000"/>
                </a:solidFill>
              </a:rPr>
              <a:t>www.mos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-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medsestra.ru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677863" y="719138"/>
            <a:ext cx="7854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sz="2400" b="1" i="1">
              <a:solidFill>
                <a:srgbClr val="FF0000"/>
              </a:solidFill>
            </a:endParaRPr>
          </a:p>
          <a:p>
            <a:pPr algn="ctr"/>
            <a:r>
              <a:rPr lang="ru-RU" altLang="ru-RU" sz="2400" b="1" i="1">
                <a:solidFill>
                  <a:srgbClr val="FF0000"/>
                </a:solidFill>
              </a:rPr>
              <a:t>Будущее нашей профессии мы сможем изменить только вместе</a:t>
            </a:r>
          </a:p>
          <a:p>
            <a:pPr algn="ctr"/>
            <a:r>
              <a:rPr lang="en-US" altLang="ru-RU" b="1" i="1">
                <a:solidFill>
                  <a:srgbClr val="C00000"/>
                </a:solidFill>
              </a:rPr>
              <a:t> </a:t>
            </a:r>
            <a:endParaRPr lang="ru-RU" altLang="ru-RU" b="1" i="1">
              <a:solidFill>
                <a:srgbClr val="C00000"/>
              </a:solidFill>
            </a:endParaRPr>
          </a:p>
          <a:p>
            <a:pPr algn="ctr"/>
            <a:endParaRPr lang="ru-RU" altLang="ru-RU" sz="2400" u="sng">
              <a:solidFill>
                <a:srgbClr val="C00000"/>
              </a:solidFill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056" name="Рисунок 13" descr="На главну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738" y="276225"/>
            <a:ext cx="4773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2085975"/>
            <a:ext cx="1219200" cy="1158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113457" y="988700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177800"/>
            <a:ext cx="631825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AutoShape 3"/>
          <p:cNvSpPr>
            <a:spLocks noChangeArrowheads="1"/>
          </p:cNvSpPr>
          <p:nvPr/>
        </p:nvSpPr>
        <p:spPr bwMode="invGray">
          <a:xfrm>
            <a:off x="896938" y="1673069"/>
            <a:ext cx="7416800" cy="3108325"/>
          </a:xfrm>
          <a:prstGeom prst="rightArrow">
            <a:avLst>
              <a:gd name="adj1" fmla="val 86065"/>
              <a:gd name="adj2" fmla="val 31804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blackWhite">
          <a:xfrm>
            <a:off x="1042377" y="2058116"/>
            <a:ext cx="4038600" cy="990600"/>
          </a:xfrm>
          <a:prstGeom prst="roundRect">
            <a:avLst>
              <a:gd name="adj" fmla="val 9106"/>
            </a:avLst>
          </a:prstGeom>
          <a:solidFill>
            <a:srgbClr val="92D05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Повышение уровня оказания и </a:t>
            </a:r>
          </a:p>
          <a:p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качества </a:t>
            </a:r>
            <a:r>
              <a:rPr lang="ru-RU" altLang="ru-RU" b="1" dirty="0" smtClean="0">
                <a:solidFill>
                  <a:srgbClr val="FFFF00"/>
                </a:solidFill>
                <a:latin typeface="Arial" charset="0"/>
              </a:rPr>
              <a:t>«сестринских» </a:t>
            </a:r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услуг</a:t>
            </a: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blackWhite">
          <a:xfrm>
            <a:off x="1042377" y="3399118"/>
            <a:ext cx="4038600" cy="990600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Повышение роли </a:t>
            </a:r>
            <a:r>
              <a:rPr lang="ru-RU" altLang="ru-RU" b="1" dirty="0" smtClean="0">
                <a:solidFill>
                  <a:srgbClr val="FFFF00"/>
                </a:solidFill>
                <a:latin typeface="Arial" charset="0"/>
              </a:rPr>
              <a:t>специалиста в </a:t>
            </a:r>
            <a:endParaRPr lang="ru-RU" altLang="ru-RU" b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системе здравоохранения, </a:t>
            </a:r>
          </a:p>
          <a:p>
            <a:r>
              <a:rPr lang="ru-RU" altLang="ru-RU" b="1" dirty="0">
                <a:solidFill>
                  <a:srgbClr val="FFFF00"/>
                </a:solidFill>
                <a:latin typeface="Arial" charset="0"/>
              </a:rPr>
              <a:t>повышение престижа профессии</a:t>
            </a:r>
          </a:p>
        </p:txBody>
      </p:sp>
      <p:sp>
        <p:nvSpPr>
          <p:cNvPr id="11271" name="Прямоугольник 1"/>
          <p:cNvSpPr>
            <a:spLocks noChangeArrowheads="1"/>
          </p:cNvSpPr>
          <p:nvPr/>
        </p:nvSpPr>
        <p:spPr bwMode="auto">
          <a:xfrm>
            <a:off x="539750" y="56816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1272" name="Прямоугольник 2"/>
          <p:cNvSpPr>
            <a:spLocks noChangeArrowheads="1"/>
          </p:cNvSpPr>
          <p:nvPr/>
        </p:nvSpPr>
        <p:spPr bwMode="auto">
          <a:xfrm>
            <a:off x="198438" y="5897563"/>
            <a:ext cx="8747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1273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177800"/>
            <a:ext cx="7381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54944" y="161925"/>
            <a:ext cx="61102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Региональной общественной организации медицинских сестер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РООМС</a:t>
            </a:r>
          </a:p>
        </p:txBody>
      </p:sp>
      <p:pic>
        <p:nvPicPr>
          <p:cNvPr id="15" name="Рисунок 14" descr="http://pics.metateka.com/90x90/162/12/16212724-Shebekinskoe-predpriiatie-stalo-pervym,-poluchivshim-poruchitelstvo-Belgorodskogo-garantiinogo-fonda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15" y="2501742"/>
            <a:ext cx="1598153" cy="151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44450" y="808102"/>
            <a:ext cx="919956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11113" y="63960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 b="1" i="1" u="sng">
                <a:solidFill>
                  <a:srgbClr val="C00000"/>
                </a:solidFill>
                <a:latin typeface="Arial" charset="0"/>
              </a:rPr>
              <a:t>/</a:t>
            </a:r>
            <a:endParaRPr lang="ru-RU" altLang="ru-RU" sz="1200" u="sng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2292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6823" y="104026"/>
            <a:ext cx="591163" cy="5490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1089283" y="71463"/>
            <a:ext cx="7229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медицинских 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gray">
          <a:xfrm>
            <a:off x="-29498" y="995362"/>
            <a:ext cx="4222750" cy="719138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FF66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Участие в разработке программ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по аттестации и сертификации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«медицинских сестер».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2295" name="Group 4"/>
          <p:cNvGrpSpPr>
            <a:grpSpLocks/>
          </p:cNvGrpSpPr>
          <p:nvPr/>
        </p:nvGrpSpPr>
        <p:grpSpPr bwMode="auto">
          <a:xfrm>
            <a:off x="3423600" y="790061"/>
            <a:ext cx="1098550" cy="1001712"/>
            <a:chOff x="1488" y="1968"/>
            <a:chExt cx="432" cy="432"/>
          </a:xfrm>
        </p:grpSpPr>
        <p:grpSp>
          <p:nvGrpSpPr>
            <p:cNvPr id="12328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233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Arial" charset="0"/>
                </a:endParaRPr>
              </a:p>
            </p:txBody>
          </p:sp>
          <p:sp>
            <p:nvSpPr>
              <p:cNvPr id="1233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gray">
            <a:xfrm>
              <a:off x="1635" y="2016"/>
              <a:ext cx="159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12296" name="Rectangle 10"/>
          <p:cNvSpPr>
            <a:spLocks noChangeArrowheads="1"/>
          </p:cNvSpPr>
          <p:nvPr/>
        </p:nvSpPr>
        <p:spPr bwMode="gray">
          <a:xfrm>
            <a:off x="-2566" y="1867524"/>
            <a:ext cx="4665662" cy="719137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93B1F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Привлечение членов Организации  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к научным исследованиям в области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«сестринского»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дела.</a:t>
            </a:r>
          </a:p>
        </p:txBody>
      </p: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4127500" y="1642099"/>
            <a:ext cx="1087438" cy="1024900"/>
            <a:chOff x="3876" y="1895"/>
            <a:chExt cx="430" cy="445"/>
          </a:xfrm>
        </p:grpSpPr>
        <p:grpSp>
          <p:nvGrpSpPr>
            <p:cNvPr id="12324" name="Group 12"/>
            <p:cNvGrpSpPr>
              <a:grpSpLocks/>
            </p:cNvGrpSpPr>
            <p:nvPr/>
          </p:nvGrpSpPr>
          <p:grpSpPr bwMode="auto">
            <a:xfrm>
              <a:off x="3876" y="1903"/>
              <a:ext cx="430" cy="437"/>
              <a:chOff x="1774" y="1667"/>
              <a:chExt cx="1680" cy="1680"/>
            </a:xfrm>
          </p:grpSpPr>
          <p:sp>
            <p:nvSpPr>
              <p:cNvPr id="12326" name="Oval 13"/>
              <p:cNvSpPr>
                <a:spLocks noChangeArrowheads="1"/>
              </p:cNvSpPr>
              <p:nvPr/>
            </p:nvSpPr>
            <p:spPr bwMode="gray">
              <a:xfrm>
                <a:off x="1774" y="1667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2C354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12327" name="Freeform 14"/>
              <p:cNvSpPr>
                <a:spLocks/>
              </p:cNvSpPr>
              <p:nvPr/>
            </p:nvSpPr>
            <p:spPr bwMode="gray">
              <a:xfrm>
                <a:off x="2003" y="1726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4024" y="1895"/>
              <a:ext cx="160" cy="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12298" name="Rectangle 17"/>
          <p:cNvSpPr>
            <a:spLocks noChangeArrowheads="1"/>
          </p:cNvSpPr>
          <p:nvPr/>
        </p:nvSpPr>
        <p:spPr bwMode="gray">
          <a:xfrm>
            <a:off x="-9642" y="2688879"/>
            <a:ext cx="5686425" cy="720725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Проведение конференций,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семинаров по актуальным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проблемам.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2299" name="Group 18"/>
          <p:cNvGrpSpPr>
            <a:grpSpLocks/>
          </p:cNvGrpSpPr>
          <p:nvPr/>
        </p:nvGrpSpPr>
        <p:grpSpPr bwMode="auto">
          <a:xfrm>
            <a:off x="4897438" y="2527300"/>
            <a:ext cx="1098550" cy="1012825"/>
            <a:chOff x="3552" y="3339"/>
            <a:chExt cx="412" cy="392"/>
          </a:xfrm>
        </p:grpSpPr>
        <p:grpSp>
          <p:nvGrpSpPr>
            <p:cNvPr id="12320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12322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2532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12323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Text Box 22"/>
            <p:cNvSpPr txBox="1">
              <a:spLocks noChangeArrowheads="1"/>
            </p:cNvSpPr>
            <p:nvPr/>
          </p:nvSpPr>
          <p:spPr bwMode="gray">
            <a:xfrm>
              <a:off x="3705" y="3360"/>
              <a:ext cx="151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12300" name="Rectangle 24"/>
          <p:cNvSpPr>
            <a:spLocks noChangeArrowheads="1"/>
          </p:cNvSpPr>
          <p:nvPr/>
        </p:nvSpPr>
        <p:spPr bwMode="gray">
          <a:xfrm>
            <a:off x="-14054" y="3553379"/>
            <a:ext cx="6392863" cy="1041464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Защита профессиональных интересов,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профессиональной чести и юридических </a:t>
            </a:r>
          </a:p>
          <a:p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п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рав специалистов, работающих на должностях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 среднего медицинского персонала.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2301" name="Group 25"/>
          <p:cNvGrpSpPr>
            <a:grpSpLocks/>
          </p:cNvGrpSpPr>
          <p:nvPr/>
        </p:nvGrpSpPr>
        <p:grpSpPr bwMode="auto">
          <a:xfrm>
            <a:off x="5803731" y="3588424"/>
            <a:ext cx="1103312" cy="1019175"/>
            <a:chOff x="2016" y="1920"/>
            <a:chExt cx="1680" cy="1680"/>
          </a:xfrm>
        </p:grpSpPr>
        <p:sp>
          <p:nvSpPr>
            <p:cNvPr id="12318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E25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12319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74 w 1321"/>
                <a:gd name="T1" fmla="*/ 126 h 712"/>
                <a:gd name="T2" fmla="*/ 1088 w 1321"/>
                <a:gd name="T3" fmla="*/ 139 h 712"/>
                <a:gd name="T4" fmla="*/ 1091 w 1321"/>
                <a:gd name="T5" fmla="*/ 151 h 712"/>
                <a:gd name="T6" fmla="*/ 1086 w 1321"/>
                <a:gd name="T7" fmla="*/ 162 h 712"/>
                <a:gd name="T8" fmla="*/ 1072 w 1321"/>
                <a:gd name="T9" fmla="*/ 171 h 712"/>
                <a:gd name="T10" fmla="*/ 1051 w 1321"/>
                <a:gd name="T11" fmla="*/ 182 h 712"/>
                <a:gd name="T12" fmla="*/ 1023 w 1321"/>
                <a:gd name="T13" fmla="*/ 190 h 712"/>
                <a:gd name="T14" fmla="*/ 988 w 1321"/>
                <a:gd name="T15" fmla="*/ 197 h 712"/>
                <a:gd name="T16" fmla="*/ 948 w 1321"/>
                <a:gd name="T17" fmla="*/ 204 h 712"/>
                <a:gd name="T18" fmla="*/ 902 w 1321"/>
                <a:gd name="T19" fmla="*/ 209 h 712"/>
                <a:gd name="T20" fmla="*/ 852 w 1321"/>
                <a:gd name="T21" fmla="*/ 214 h 712"/>
                <a:gd name="T22" fmla="*/ 799 w 1321"/>
                <a:gd name="T23" fmla="*/ 216 h 712"/>
                <a:gd name="T24" fmla="*/ 740 w 1321"/>
                <a:gd name="T25" fmla="*/ 221 h 712"/>
                <a:gd name="T26" fmla="*/ 681 w 1321"/>
                <a:gd name="T27" fmla="*/ 222 h 712"/>
                <a:gd name="T28" fmla="*/ 657 w 1321"/>
                <a:gd name="T29" fmla="*/ 223 h 712"/>
                <a:gd name="T30" fmla="*/ 393 w 1321"/>
                <a:gd name="T31" fmla="*/ 223 h 712"/>
                <a:gd name="T32" fmla="*/ 389 w 1321"/>
                <a:gd name="T33" fmla="*/ 223 h 712"/>
                <a:gd name="T34" fmla="*/ 337 w 1321"/>
                <a:gd name="T35" fmla="*/ 222 h 712"/>
                <a:gd name="T36" fmla="*/ 287 w 1321"/>
                <a:gd name="T37" fmla="*/ 221 h 712"/>
                <a:gd name="T38" fmla="*/ 240 w 1321"/>
                <a:gd name="T39" fmla="*/ 218 h 712"/>
                <a:gd name="T40" fmla="*/ 195 w 1321"/>
                <a:gd name="T41" fmla="*/ 215 h 712"/>
                <a:gd name="T42" fmla="*/ 155 w 1321"/>
                <a:gd name="T43" fmla="*/ 212 h 712"/>
                <a:gd name="T44" fmla="*/ 118 w 1321"/>
                <a:gd name="T45" fmla="*/ 207 h 712"/>
                <a:gd name="T46" fmla="*/ 82 w 1321"/>
                <a:gd name="T47" fmla="*/ 203 h 712"/>
                <a:gd name="T48" fmla="*/ 57 w 1321"/>
                <a:gd name="T49" fmla="*/ 198 h 712"/>
                <a:gd name="T50" fmla="*/ 29 w 1321"/>
                <a:gd name="T51" fmla="*/ 191 h 712"/>
                <a:gd name="T52" fmla="*/ 18 w 1321"/>
                <a:gd name="T53" fmla="*/ 183 h 712"/>
                <a:gd name="T54" fmla="*/ 6 w 1321"/>
                <a:gd name="T55" fmla="*/ 174 h 712"/>
                <a:gd name="T56" fmla="*/ 0 w 1321"/>
                <a:gd name="T57" fmla="*/ 164 h 712"/>
                <a:gd name="T58" fmla="*/ 0 w 1321"/>
                <a:gd name="T59" fmla="*/ 163 h 712"/>
                <a:gd name="T60" fmla="*/ 4 w 1321"/>
                <a:gd name="T61" fmla="*/ 151 h 712"/>
                <a:gd name="T62" fmla="*/ 16 w 1321"/>
                <a:gd name="T63" fmla="*/ 140 h 712"/>
                <a:gd name="T64" fmla="*/ 41 w 1321"/>
                <a:gd name="T65" fmla="*/ 116 h 712"/>
                <a:gd name="T66" fmla="*/ 76 w 1321"/>
                <a:gd name="T67" fmla="*/ 93 h 712"/>
                <a:gd name="T68" fmla="*/ 122 w 1321"/>
                <a:gd name="T69" fmla="*/ 74 h 712"/>
                <a:gd name="T70" fmla="*/ 169 w 1321"/>
                <a:gd name="T71" fmla="*/ 54 h 712"/>
                <a:gd name="T72" fmla="*/ 223 w 1321"/>
                <a:gd name="T73" fmla="*/ 38 h 712"/>
                <a:gd name="T74" fmla="*/ 282 w 1321"/>
                <a:gd name="T75" fmla="*/ 26 h 712"/>
                <a:gd name="T76" fmla="*/ 342 w 1321"/>
                <a:gd name="T77" fmla="*/ 14 h 712"/>
                <a:gd name="T78" fmla="*/ 411 w 1321"/>
                <a:gd name="T79" fmla="*/ 7 h 712"/>
                <a:gd name="T80" fmla="*/ 480 w 1321"/>
                <a:gd name="T81" fmla="*/ 4 h 712"/>
                <a:gd name="T82" fmla="*/ 551 w 1321"/>
                <a:gd name="T83" fmla="*/ 0 h 712"/>
                <a:gd name="T84" fmla="*/ 551 w 1321"/>
                <a:gd name="T85" fmla="*/ 0 h 712"/>
                <a:gd name="T86" fmla="*/ 627 w 1321"/>
                <a:gd name="T87" fmla="*/ 4 h 712"/>
                <a:gd name="T88" fmla="*/ 700 w 1321"/>
                <a:gd name="T89" fmla="*/ 7 h 712"/>
                <a:gd name="T90" fmla="*/ 770 w 1321"/>
                <a:gd name="T91" fmla="*/ 16 h 712"/>
                <a:gd name="T92" fmla="*/ 835 w 1321"/>
                <a:gd name="T93" fmla="*/ 28 h 712"/>
                <a:gd name="T94" fmla="*/ 894 w 1321"/>
                <a:gd name="T95" fmla="*/ 43 h 712"/>
                <a:gd name="T96" fmla="*/ 949 w 1321"/>
                <a:gd name="T97" fmla="*/ 61 h 712"/>
                <a:gd name="T98" fmla="*/ 998 w 1321"/>
                <a:gd name="T99" fmla="*/ 80 h 712"/>
                <a:gd name="T100" fmla="*/ 1040 w 1321"/>
                <a:gd name="T101" fmla="*/ 102 h 712"/>
                <a:gd name="T102" fmla="*/ 1074 w 1321"/>
                <a:gd name="T103" fmla="*/ 126 h 712"/>
                <a:gd name="T104" fmla="*/ 1074 w 1321"/>
                <a:gd name="T105" fmla="*/ 12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 Box 28"/>
          <p:cNvSpPr txBox="1">
            <a:spLocks noChangeArrowheads="1"/>
          </p:cNvSpPr>
          <p:nvPr/>
        </p:nvSpPr>
        <p:spPr bwMode="gray">
          <a:xfrm>
            <a:off x="6103848" y="3580364"/>
            <a:ext cx="7683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</a:t>
            </a:r>
          </a:p>
        </p:txBody>
      </p:sp>
      <p:sp>
        <p:nvSpPr>
          <p:cNvPr id="12303" name="AutoShape 30"/>
          <p:cNvSpPr>
            <a:spLocks noChangeArrowheads="1"/>
          </p:cNvSpPr>
          <p:nvPr/>
        </p:nvSpPr>
        <p:spPr bwMode="gray">
          <a:xfrm>
            <a:off x="6867525" y="1473200"/>
            <a:ext cx="1566863" cy="1165225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rgbClr val="99CCFF"/>
          </a:solidFill>
          <a:ln w="38100" algn="ctr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400" b="1">
                <a:solidFill>
                  <a:srgbClr val="0070C0"/>
                </a:solidFill>
                <a:latin typeface="Arial" charset="0"/>
              </a:rPr>
              <a:t>Задачи РООМС</a:t>
            </a:r>
            <a:endParaRPr lang="en-US" altLang="ru-RU" sz="2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304" name="Rectangle 3"/>
          <p:cNvSpPr>
            <a:spLocks noChangeArrowheads="1"/>
          </p:cNvSpPr>
          <p:nvPr/>
        </p:nvSpPr>
        <p:spPr bwMode="gray">
          <a:xfrm>
            <a:off x="-14054" y="4645457"/>
            <a:ext cx="7285037" cy="719137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FF66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Участие в организации непрерывного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обучения специалистов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через систему повышения квалификации и постдипломного </a:t>
            </a:r>
          </a:p>
          <a:p>
            <a:pPr eaLnBrk="0" hangingPunct="0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образования.</a:t>
            </a:r>
          </a:p>
        </p:txBody>
      </p:sp>
      <p:grpSp>
        <p:nvGrpSpPr>
          <p:cNvPr id="12305" name="Group 4"/>
          <p:cNvGrpSpPr>
            <a:grpSpLocks/>
          </p:cNvGrpSpPr>
          <p:nvPr/>
        </p:nvGrpSpPr>
        <p:grpSpPr bwMode="auto">
          <a:xfrm>
            <a:off x="6643442" y="4408622"/>
            <a:ext cx="1098550" cy="1041131"/>
            <a:chOff x="1488" y="1951"/>
            <a:chExt cx="432" cy="449"/>
          </a:xfrm>
        </p:grpSpPr>
        <p:grpSp>
          <p:nvGrpSpPr>
            <p:cNvPr id="12314" name="Group 5"/>
            <p:cNvGrpSpPr>
              <a:grpSpLocks/>
            </p:cNvGrpSpPr>
            <p:nvPr/>
          </p:nvGrpSpPr>
          <p:grpSpPr bwMode="auto">
            <a:xfrm>
              <a:off x="1488" y="1951"/>
              <a:ext cx="432" cy="449"/>
              <a:chOff x="2016" y="1853"/>
              <a:chExt cx="1680" cy="1747"/>
            </a:xfrm>
          </p:grpSpPr>
          <p:sp>
            <p:nvSpPr>
              <p:cNvPr id="1231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643C3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12317" name="Freeform 7"/>
              <p:cNvSpPr>
                <a:spLocks/>
              </p:cNvSpPr>
              <p:nvPr/>
            </p:nvSpPr>
            <p:spPr bwMode="gray">
              <a:xfrm>
                <a:off x="2150" y="1853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" name="Text Box 8"/>
            <p:cNvSpPr txBox="1">
              <a:spLocks noChangeArrowheads="1"/>
            </p:cNvSpPr>
            <p:nvPr/>
          </p:nvSpPr>
          <p:spPr bwMode="gray">
            <a:xfrm>
              <a:off x="1635" y="2016"/>
              <a:ext cx="159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2306" name="Rectangle 10"/>
          <p:cNvSpPr>
            <a:spLocks noChangeArrowheads="1"/>
          </p:cNvSpPr>
          <p:nvPr/>
        </p:nvSpPr>
        <p:spPr bwMode="gray">
          <a:xfrm>
            <a:off x="-14054" y="5393865"/>
            <a:ext cx="8248650" cy="908005"/>
          </a:xfrm>
          <a:prstGeom prst="rect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93B1F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Укрепление связей между региональными ассоциациями России. </a:t>
            </a:r>
          </a:p>
          <a:p>
            <a:pPr eaLnBrk="0" hangingPunct="0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Сотрудничество с периодическими изданиями: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«Вестник Ассоциации </a:t>
            </a:r>
          </a:p>
          <a:p>
            <a:pPr eaLnBrk="0" hangingPunct="0"/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медицинских сестер России», «Сестринское </a:t>
            </a:r>
            <a:r>
              <a:rPr lang="ru-RU" altLang="ru-RU" sz="1600" b="1" dirty="0" err="1">
                <a:solidFill>
                  <a:srgbClr val="002060"/>
                </a:solidFill>
                <a:latin typeface="Arial" charset="0"/>
              </a:rPr>
              <a:t>дело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charset="0"/>
              </a:rPr>
              <a:t>»,«</a:t>
            </a:r>
            <a:r>
              <a:rPr lang="ru-RU" altLang="ru-RU" sz="1600" b="1" dirty="0" err="1">
                <a:solidFill>
                  <a:srgbClr val="002060"/>
                </a:solidFill>
                <a:latin typeface="Arial" charset="0"/>
              </a:rPr>
              <a:t>Медицинская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 сестра», </a:t>
            </a:r>
            <a:endParaRPr lang="ru-RU" alt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Главная медицинская сестра» и др.</a:t>
            </a:r>
          </a:p>
        </p:txBody>
      </p:sp>
      <p:grpSp>
        <p:nvGrpSpPr>
          <p:cNvPr id="12307" name="Group 11"/>
          <p:cNvGrpSpPr>
            <a:grpSpLocks/>
          </p:cNvGrpSpPr>
          <p:nvPr/>
        </p:nvGrpSpPr>
        <p:grpSpPr bwMode="auto">
          <a:xfrm>
            <a:off x="7535616" y="5280734"/>
            <a:ext cx="1087438" cy="1006475"/>
            <a:chOff x="3881" y="1843"/>
            <a:chExt cx="430" cy="437"/>
          </a:xfrm>
        </p:grpSpPr>
        <p:grpSp>
          <p:nvGrpSpPr>
            <p:cNvPr id="12310" name="Group 12"/>
            <p:cNvGrpSpPr>
              <a:grpSpLocks/>
            </p:cNvGrpSpPr>
            <p:nvPr/>
          </p:nvGrpSpPr>
          <p:grpSpPr bwMode="auto">
            <a:xfrm>
              <a:off x="3881" y="1843"/>
              <a:ext cx="430" cy="437"/>
              <a:chOff x="1795" y="1436"/>
              <a:chExt cx="1680" cy="1680"/>
            </a:xfrm>
          </p:grpSpPr>
          <p:sp>
            <p:nvSpPr>
              <p:cNvPr id="12312" name="Oval 13"/>
              <p:cNvSpPr>
                <a:spLocks noChangeArrowheads="1"/>
              </p:cNvSpPr>
              <p:nvPr/>
            </p:nvSpPr>
            <p:spPr bwMode="gray">
              <a:xfrm>
                <a:off x="1795" y="1436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2C354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srgbClr val="002060"/>
                  </a:solidFill>
                  <a:latin typeface="Arial" charset="0"/>
                </a:endParaRPr>
              </a:p>
            </p:txBody>
          </p:sp>
          <p:sp>
            <p:nvSpPr>
              <p:cNvPr id="12313" name="Freeform 14"/>
              <p:cNvSpPr>
                <a:spLocks/>
              </p:cNvSpPr>
              <p:nvPr/>
            </p:nvSpPr>
            <p:spPr bwMode="gray">
              <a:xfrm>
                <a:off x="2026" y="1567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" name="Text Box 15"/>
            <p:cNvSpPr txBox="1">
              <a:spLocks noChangeArrowheads="1"/>
            </p:cNvSpPr>
            <p:nvPr/>
          </p:nvSpPr>
          <p:spPr bwMode="gray">
            <a:xfrm>
              <a:off x="4022" y="1874"/>
              <a:ext cx="160" cy="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2308" name="Прямоугольник 1"/>
          <p:cNvSpPr>
            <a:spLocks noChangeArrowheads="1"/>
          </p:cNvSpPr>
          <p:nvPr/>
        </p:nvSpPr>
        <p:spPr bwMode="auto">
          <a:xfrm>
            <a:off x="-898525" y="6281738"/>
            <a:ext cx="1006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dirty="0"/>
          </a:p>
        </p:txBody>
      </p:sp>
      <p:pic>
        <p:nvPicPr>
          <p:cNvPr id="12309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911" y="38805"/>
            <a:ext cx="7381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820738"/>
            <a:ext cx="9069387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6600" y="158750"/>
            <a:ext cx="685800" cy="6178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85725" y="-114300"/>
            <a:ext cx="804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7" name="Объект 1"/>
          <p:cNvSpPr txBox="1">
            <a:spLocks/>
          </p:cNvSpPr>
          <p:nvPr/>
        </p:nvSpPr>
        <p:spPr bwMode="auto">
          <a:xfrm>
            <a:off x="76200" y="-554443"/>
            <a:ext cx="8893176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1500">
                <a:solidFill>
                  <a:srgbClr val="898989"/>
                </a:solidFill>
              </a:rPr>
              <a:t>                                                             </a:t>
            </a:r>
            <a:endParaRPr lang="ru-RU" altLang="ru-RU" sz="3200" b="1">
              <a:solidFill>
                <a:srgbClr val="898989"/>
              </a:solidFill>
            </a:endParaRPr>
          </a:p>
        </p:txBody>
      </p:sp>
      <p:grpSp>
        <p:nvGrpSpPr>
          <p:cNvPr id="13318" name="Group 3"/>
          <p:cNvGrpSpPr>
            <a:grpSpLocks/>
          </p:cNvGrpSpPr>
          <p:nvPr/>
        </p:nvGrpSpPr>
        <p:grpSpPr bwMode="auto">
          <a:xfrm>
            <a:off x="1527175" y="1776413"/>
            <a:ext cx="5462588" cy="635000"/>
            <a:chOff x="1728" y="1472"/>
            <a:chExt cx="3441" cy="400"/>
          </a:xfrm>
        </p:grpSpPr>
        <p:grpSp>
          <p:nvGrpSpPr>
            <p:cNvPr id="13491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3494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5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6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7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8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9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0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1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2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3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4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5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6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7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8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9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0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1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2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3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4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5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6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9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1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2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3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4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5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6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7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8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9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0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2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3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4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5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6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7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8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9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0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1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2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3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4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45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92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58"/>
            <p:cNvSpPr txBox="1">
              <a:spLocks noChangeArrowheads="1"/>
            </p:cNvSpPr>
            <p:nvPr/>
          </p:nvSpPr>
          <p:spPr bwMode="auto">
            <a:xfrm>
              <a:off x="2110" y="1488"/>
              <a:ext cx="30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является юридическим лицом</a:t>
              </a:r>
              <a:endParaRPr lang="en-US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19" name="Group 59"/>
          <p:cNvGrpSpPr>
            <a:grpSpLocks/>
          </p:cNvGrpSpPr>
          <p:nvPr/>
        </p:nvGrpSpPr>
        <p:grpSpPr bwMode="auto">
          <a:xfrm>
            <a:off x="1471613" y="2406650"/>
            <a:ext cx="5359400" cy="635000"/>
            <a:chOff x="1728" y="2048"/>
            <a:chExt cx="3376" cy="400"/>
          </a:xfrm>
        </p:grpSpPr>
        <p:sp>
          <p:nvSpPr>
            <p:cNvPr id="13436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61"/>
            <p:cNvSpPr txBox="1">
              <a:spLocks noChangeArrowheads="1"/>
            </p:cNvSpPr>
            <p:nvPr/>
          </p:nvSpPr>
          <p:spPr bwMode="auto">
            <a:xfrm>
              <a:off x="2145" y="2107"/>
              <a:ext cx="29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имеет свой счет в сбербанке</a:t>
              </a:r>
              <a:endParaRPr lang="en-US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438" name="Group 62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3439" name="Freeform 63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" name="Freeform 64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" name="Freeform 65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Freeform 66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Freeform 67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" name="Freeform 68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" name="Freeform 69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" name="Freeform 70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" name="Freeform 71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8" name="Freeform 72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" name="Freeform 73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" name="Freeform 74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" name="Freeform 75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" name="Freeform 76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" name="Freeform 77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" name="Freeform 78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5" name="Freeform 79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6" name="Freeform 80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7" name="Freeform 81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8" name="Freeform 82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9" name="Freeform 83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0" name="Freeform 84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1" name="Freeform 85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2" name="Freeform 86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3" name="Freeform 87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4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5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6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7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8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9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0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1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2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3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4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5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6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7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8" name="Freeform 102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9" name="Freeform 103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0" name="Freeform 104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1" name="Freeform 105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2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3" name="Freeform 107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4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5" name="Freeform 109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6" name="Freeform 110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7" name="Freeform 111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8" name="Freeform 112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89" name="Freeform 113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90" name="Freeform 114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320" name="Group 115"/>
          <p:cNvGrpSpPr>
            <a:grpSpLocks/>
          </p:cNvGrpSpPr>
          <p:nvPr/>
        </p:nvGrpSpPr>
        <p:grpSpPr bwMode="auto">
          <a:xfrm>
            <a:off x="1400175" y="3048000"/>
            <a:ext cx="4800600" cy="771525"/>
            <a:chOff x="1728" y="2624"/>
            <a:chExt cx="3024" cy="400"/>
          </a:xfrm>
        </p:grpSpPr>
        <p:sp>
          <p:nvSpPr>
            <p:cNvPr id="13381" name="Line 116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17"/>
            <p:cNvSpPr txBox="1">
              <a:spLocks noChangeArrowheads="1"/>
            </p:cNvSpPr>
            <p:nvPr/>
          </p:nvSpPr>
          <p:spPr bwMode="auto">
            <a:xfrm>
              <a:off x="2182" y="2695"/>
              <a:ext cx="195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имеет свою печать</a:t>
              </a:r>
              <a:endParaRPr lang="en-US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83" name="Group 118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3384" name="Freeform 119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Freeform 120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6" name="Freeform 121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7" name="Freeform 122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8" name="Freeform 123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9" name="Freeform 124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0" name="Freeform 125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1" name="Freeform 126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2" name="Freeform 127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3" name="Freeform 128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4" name="Freeform 129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5" name="Freeform 130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6" name="Freeform 131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7" name="Freeform 132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8" name="Freeform 133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9" name="Freeform 134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0" name="Freeform 135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1" name="Freeform 136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2" name="Freeform 137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3" name="Freeform 138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4" name="Freeform 139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Freeform 140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Freeform 141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7" name="Freeform 142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8" name="Freeform 143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9" name="Freeform 144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0" name="Freeform 145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1" name="Freeform 146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2" name="Freeform 147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Freeform 148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" name="Freeform 149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" name="Freeform 150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" name="Freeform 151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" name="Freeform 152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" name="Freeform 153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Freeform 154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Freeform 155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Freeform 156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" name="Freeform 157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Freeform 158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" name="Freeform 159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" name="Freeform 160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" name="Freeform 161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Freeform 163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" name="Freeform 165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" name="Freeform 166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" name="Freeform 167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" name="Freeform 168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" name="Freeform 169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" name="Freeform 170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321" name="Group 171"/>
          <p:cNvGrpSpPr>
            <a:grpSpLocks/>
          </p:cNvGrpSpPr>
          <p:nvPr/>
        </p:nvGrpSpPr>
        <p:grpSpPr bwMode="auto">
          <a:xfrm>
            <a:off x="1393825" y="3844925"/>
            <a:ext cx="4800600" cy="1200150"/>
            <a:chOff x="1728" y="3195"/>
            <a:chExt cx="3024" cy="756"/>
          </a:xfrm>
        </p:grpSpPr>
        <p:sp>
          <p:nvSpPr>
            <p:cNvPr id="13326" name="Line 172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173"/>
            <p:cNvSpPr txBox="1">
              <a:spLocks noChangeArrowheads="1"/>
            </p:cNvSpPr>
            <p:nvPr/>
          </p:nvSpPr>
          <p:spPr bwMode="auto">
            <a:xfrm>
              <a:off x="2218" y="3195"/>
              <a:ext cx="235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имеет свою символику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ru-RU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28" name="Group 174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3329" name="Freeform 17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17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17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17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17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18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18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18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18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18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18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18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18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18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18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19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19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19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Freeform 19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19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19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19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19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19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19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20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20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20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35" cy="38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20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20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20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20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20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Freeform 20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20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21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21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21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21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21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21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21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21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21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22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222"/>
              <p:cNvSpPr>
                <a:spLocks/>
              </p:cNvSpPr>
              <p:nvPr/>
            </p:nvSpPr>
            <p:spPr bwMode="auto">
              <a:xfrm>
                <a:off x="1065" y="2608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Freeform 22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Freeform 22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Freeform 22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0" name="Freeform 22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208088" y="73025"/>
            <a:ext cx="6460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Региональная общественная организация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медицинских сестер, город Москва </a:t>
            </a:r>
          </a:p>
          <a:p>
            <a:pPr algn="ctr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РООМС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Действует на основании Устава</a:t>
            </a:r>
            <a:endParaRPr lang="ru-RU" alt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3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525" y="141288"/>
            <a:ext cx="8143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Прямоугольник 2"/>
          <p:cNvSpPr>
            <a:spLocks noChangeArrowheads="1"/>
          </p:cNvSpPr>
          <p:nvPr/>
        </p:nvSpPr>
        <p:spPr bwMode="auto">
          <a:xfrm>
            <a:off x="323850" y="6265863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9213" y="4695825"/>
            <a:ext cx="9193213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Источником финансирования деятельности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организации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меди­цинских сестёр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основном являются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вступительные и членские взносы</a:t>
            </a:r>
            <a:endParaRPr lang="ru-RU" sz="2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27006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424" y="139174"/>
            <a:ext cx="635460" cy="588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14099"/>
              </p:ext>
            </p:extLst>
          </p:nvPr>
        </p:nvGraphicFramePr>
        <p:xfrm>
          <a:off x="888505" y="57540"/>
          <a:ext cx="7430877" cy="713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792"/>
                <a:gridCol w="116836"/>
                <a:gridCol w="2217545"/>
                <a:gridCol w="230193"/>
                <a:gridCol w="1722355"/>
                <a:gridCol w="628057"/>
                <a:gridCol w="450418"/>
                <a:gridCol w="1380681"/>
              </a:tblGrid>
              <a:tr h="336798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Общее</a:t>
                      </a:r>
                      <a:r>
                        <a:rPr lang="ru-RU" sz="1800" b="1" baseline="0" dirty="0" smtClean="0"/>
                        <a:t> собрание членов РООМС</a:t>
                      </a:r>
                      <a:endParaRPr lang="ru-RU" sz="1800" b="1" dirty="0"/>
                    </a:p>
                  </a:txBody>
                  <a:tcPr marL="91436" marR="91436" marT="45722" marB="45722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91436" marR="91436" marT="45722" marB="45722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</a:tr>
              <a:tr h="336798"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</a:tr>
              <a:tr h="757792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Правление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Президент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Контрольно-ревизионная комиссия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</a:tr>
              <a:tr h="336798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</a:tr>
              <a:tr h="982321">
                <a:tc gridSpan="3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Вице президент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Ключевые</a:t>
                      </a:r>
                      <a:r>
                        <a:rPr lang="ru-RU" sz="1600" b="1" baseline="0" dirty="0" smtClean="0"/>
                        <a:t> специалисты из учреждений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</a:tr>
              <a:tr h="336798"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</a:tr>
              <a:tr h="308732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Профессиональный комитет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rowSpan="5" gridSpan="4">
                  <a:txBody>
                    <a:bodyPr/>
                    <a:lstStyle/>
                    <a:p>
                      <a:r>
                        <a:rPr lang="ru-RU" sz="1600" b="1" dirty="0" smtClean="0"/>
                        <a:t>Специализированные секции: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Сестринское дело во фтизиатрии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Сестринское</a:t>
                      </a:r>
                      <a:r>
                        <a:rPr lang="ru-RU" sz="1600" b="1" baseline="0" dirty="0" smtClean="0"/>
                        <a:t> дело в  </a:t>
                      </a:r>
                      <a:r>
                        <a:rPr lang="ru-RU" sz="1600" b="1" baseline="0" dirty="0" smtClean="0"/>
                        <a:t>с</a:t>
                      </a:r>
                      <a:r>
                        <a:rPr lang="ru-RU" sz="1600" b="1" dirty="0" smtClean="0"/>
                        <a:t>томатологии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Анестезиология и реаниматология»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Сестринское дело в педиатрии и неонатологии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 smtClean="0"/>
                        <a:t>Рентгенология</a:t>
                      </a:r>
                      <a:endParaRPr lang="ru-RU" sz="1600" b="1" dirty="0" smtClean="0"/>
                    </a:p>
                    <a:p>
                      <a:pPr marL="0" indent="0">
                        <a:buNone/>
                      </a:pPr>
                      <a:endParaRPr lang="ru-RU" sz="1600" b="1" baseline="0" dirty="0" smtClean="0"/>
                    </a:p>
                    <a:p>
                      <a:pPr marL="0" indent="0">
                        <a:buNone/>
                      </a:pPr>
                      <a:endParaRPr lang="ru-RU" sz="1600" b="1" baseline="0" dirty="0" smtClean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500">
                <a:tc gridSpan="3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732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Этико-правовой комитет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500">
                <a:tc gridSpan="3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1832">
                <a:tc gridSpan="4"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Информационно-аналитический </a:t>
                      </a:r>
                      <a:r>
                        <a:rPr lang="ru-RU" sz="1600" b="1" dirty="0" smtClean="0"/>
                        <a:t>комитет</a:t>
                      </a:r>
                      <a:endParaRPr lang="ru-RU" sz="1600" b="1" dirty="0"/>
                    </a:p>
                  </a:txBody>
                  <a:tcPr marL="91436" marR="91436" marT="45722" marB="45722">
                    <a:lnL>
                      <a:noFill/>
                    </a:lnL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732"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900" b="1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</a:tr>
              <a:tr h="533262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Секретарь, </a:t>
                      </a:r>
                      <a:r>
                        <a:rPr lang="ru-RU" sz="1600" b="1" dirty="0" smtClean="0"/>
                        <a:t>бухгалтер, исполнительный директор</a:t>
                      </a:r>
                      <a:endParaRPr lang="ru-RU" sz="1600" b="1" dirty="0"/>
                    </a:p>
                  </a:txBody>
                  <a:tcPr marL="91436" marR="91436" marT="45722" marB="45722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22" marB="45722"/>
                </a:tc>
              </a:tr>
              <a:tr h="308732"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851920" y="1268760"/>
            <a:ext cx="30720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43808" y="439669"/>
            <a:ext cx="0" cy="2873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439669"/>
            <a:ext cx="0" cy="2873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48264" y="332656"/>
            <a:ext cx="9366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884889" y="332656"/>
            <a:ext cx="0" cy="4826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1629569"/>
            <a:ext cx="0" cy="2873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17986" y="1295304"/>
            <a:ext cx="905471" cy="22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16415" y="1295304"/>
            <a:ext cx="1572" cy="501342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79965" y="1393352"/>
            <a:ext cx="480646" cy="7597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1760" y="3645112"/>
            <a:ext cx="143267" cy="69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16415" y="4149080"/>
            <a:ext cx="2139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415" y="5157192"/>
            <a:ext cx="180182" cy="2215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3301" y="6313527"/>
            <a:ext cx="180182" cy="1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35896" y="3645112"/>
            <a:ext cx="223230" cy="124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16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192088"/>
            <a:ext cx="74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1488" y="806450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434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416" y="55240"/>
            <a:ext cx="635460" cy="588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86925"/>
              </p:ext>
            </p:extLst>
          </p:nvPr>
        </p:nvGraphicFramePr>
        <p:xfrm>
          <a:off x="633959" y="694365"/>
          <a:ext cx="8332787" cy="140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381"/>
                <a:gridCol w="896332"/>
                <a:gridCol w="720080"/>
                <a:gridCol w="1007437"/>
                <a:gridCol w="1653158"/>
                <a:gridCol w="1106122"/>
                <a:gridCol w="1917277"/>
              </a:tblGrid>
              <a:tr h="153642"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</a:tr>
              <a:tr h="153642">
                <a:tc gridSpan="2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6" marR="91436" marT="45722" marB="45722"/>
                </a:tc>
              </a:tr>
              <a:tr h="140839"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6" marR="91436" marT="45722" marB="45722"/>
                </a:tc>
              </a:tr>
              <a:tr h="140839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6" marR="91436" marT="45722" marB="45722"/>
                </a:tc>
              </a:tr>
            </a:tbl>
          </a:graphicData>
        </a:graphic>
      </p:graphicFrame>
      <p:pic>
        <p:nvPicPr>
          <p:cNvPr id="14416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606" y="28322"/>
            <a:ext cx="74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7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Региональная общественная организация </a:t>
            </a:r>
            <a:endParaRPr lang="ru-RU" alt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медицинских сестер, город Москва </a:t>
            </a: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57" y="976311"/>
            <a:ext cx="6822015" cy="689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6467" y="2096461"/>
            <a:ext cx="7053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актуальных проблем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специальности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Участие в разработке и внедрении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профстандартов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Обобщение и распространение передового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опыта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Координация направлений исследований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специальности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Разработка методических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проведение конференций, семинаров,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мастер-классов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-34925" y="61309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>
                <a:solidFill>
                  <a:srgbClr val="C00000"/>
                </a:solidFill>
                <a:latin typeface="Arial" charset="0"/>
              </a:rPr>
              <a:t>www.mosmedsestra.ru</a:t>
            </a:r>
            <a:endParaRPr lang="ru-RU" altLang="ru-RU" sz="1600" u="sng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5364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6282" y="77282"/>
            <a:ext cx="712787" cy="66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33338" y="658813"/>
            <a:ext cx="8709026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быть членом РООМС?</a:t>
            </a:r>
            <a:endParaRPr lang="ru-RU" sz="28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-33549" y="1756675"/>
          <a:ext cx="8710005" cy="404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367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9910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 descr="http://kozyrkov.ru/wp-content/uploads/2015/08/vopros-otve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0379" y="1321371"/>
            <a:ext cx="104933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8143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0" y="600076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638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68244"/>
            <a:ext cx="685800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303213" y="852488"/>
            <a:ext cx="8975726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Вступать или не вступать?</a:t>
            </a:r>
            <a:b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это мне даст?»</a:t>
            </a:r>
            <a:endParaRPr 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68275" y="1998662"/>
            <a:ext cx="89757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выражение свой профессиональной  позиции и признак гражданской зрелости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возможность быть причастным к развитию, поднятию престижа профессии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составляющая Вашего профессионального портфолио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одна из возможностей самореализации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повышение самооценки, кругозора, повышение возможностей, знаний и умений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Помощь  в защите интересов и прав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При вступлении в РООМС  - удостоверение, значок, Этический кодекс медицинской сестры России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ru-RU" sz="2900" b="1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ru-RU" sz="2900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91" name="Рисунок 10" descr="http://uarp.org/upload/video/wysiwyg/8(44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884238"/>
            <a:ext cx="10080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795"/>
            <a:ext cx="838994" cy="7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9" descr="http://kozyrkov.ru/wp-content/uploads/2015/08/vopros-otve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035050"/>
            <a:ext cx="1047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969963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7412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407" y="80964"/>
            <a:ext cx="764231" cy="707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33425" y="1192213"/>
            <a:ext cx="89995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Объединяться!</a:t>
            </a:r>
          </a:p>
          <a:p>
            <a:pPr algn="l">
              <a:defRPr/>
            </a:pP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жаловаться на роль бесправного исполнителя, </a:t>
            </a:r>
            <a:b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развиваться!</a:t>
            </a:r>
            <a:endParaRPr lang="ru-RU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Объект 3" descr="http://vtm.e15.cz/files/imagecache/dust_filerenderer_normal/upload/aktuality/okam_it__pomoc_od_virtu_ln_ho_doktora_4eb3c55951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988" y="2238375"/>
            <a:ext cx="37576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 descr="http://tutors-connect.com/files/2014/12/9620883-team-or-group-of-doctors-and-nurs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" y="3794125"/>
            <a:ext cx="52927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0" descr="http://books-ppp.ru/images/palatnaya-meditsinskaya-sestra-vedenko-b-g--34968-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837113"/>
            <a:ext cx="19764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" y="19051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0" y="600076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843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1" y="69528"/>
            <a:ext cx="712787" cy="66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Заголовок 1"/>
          <p:cNvSpPr txBox="1">
            <a:spLocks/>
          </p:cNvSpPr>
          <p:nvPr/>
        </p:nvSpPr>
        <p:spPr bwMode="auto">
          <a:xfrm flipV="1">
            <a:off x="44450" y="1047750"/>
            <a:ext cx="90551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4400"/>
          </a:p>
        </p:txBody>
      </p:sp>
      <p:pic>
        <p:nvPicPr>
          <p:cNvPr id="18438" name="Picture 2" descr="http://dl.mehrad-co.com/src/Gallery/PritablePhoto/Photo/Business/Business-07-www.mehrad-co.com(L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9188" y="1614488"/>
            <a:ext cx="290036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quoro.ru/data/images/98/3198/188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5025" y="1258888"/>
            <a:ext cx="1719263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://www.berix.ru/uploads/detmed/txt/15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459288"/>
            <a:ext cx="1479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4163" y="952500"/>
            <a:ext cx="803275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новые  знания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умения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своим специальностям</a:t>
            </a:r>
          </a:p>
          <a:p>
            <a:pPr>
              <a:defRPr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Соответствовать требованиям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</a:t>
            </a:r>
          </a:p>
          <a:p>
            <a:pPr>
              <a:defRPr/>
            </a:pP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2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" y="22225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86520"/>
            <a:ext cx="711200" cy="66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390525" y="730251"/>
            <a:ext cx="8518525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 предстоит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Внедрение и соблюдение стандартов сестринской деятельности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Оценка качества работы сестринского персонала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>ккредитация</a:t>
            </a:r>
          </a:p>
        </p:txBody>
      </p:sp>
      <p:pic>
        <p:nvPicPr>
          <p:cNvPr id="19462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61" y="22225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http://download.1wallpaper.net/20150528/rupor-megaphone-people-clipart-crowd-sound-2560x1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8" y="4292600"/>
            <a:ext cx="3209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3075" name="Picture 2" descr="http://americano.com.ru/uploads/posts/2015-08/thumbs/9a666b79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2225" y="276225"/>
            <a:ext cx="6275388" cy="5313363"/>
          </a:xfrm>
        </p:spPr>
      </p:pic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90513"/>
            <a:ext cx="739775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" y="258763"/>
            <a:ext cx="8445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0" y="6100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293688" y="5827713"/>
            <a:ext cx="8272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969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484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408" y="85724"/>
            <a:ext cx="720725" cy="668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1925" y="857029"/>
            <a:ext cx="89757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делается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самообразование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4" descr="http://www.sgmu.ru/images/paper/2005.07/img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429000"/>
            <a:ext cx="4343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vladnews.ru/uploads/news/2012/06/28/4ec4b9e4f5c484ede62c7b8c9dc8698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857496"/>
            <a:ext cx="21907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http://www.teleport2001.ru/files/teleport/images/med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200" y="2252663"/>
            <a:ext cx="25876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" y="0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969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150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637" y="102314"/>
            <a:ext cx="774700" cy="717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77788" y="1412875"/>
            <a:ext cx="9144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cs typeface="Arial" panose="020B0604020202020204" pitchFamily="34" charset="0"/>
              </a:rPr>
            </a:br>
            <a:r>
              <a:rPr lang="ru-RU" altLang="ru-RU" sz="2800" b="1" dirty="0" smtClean="0"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cs typeface="Arial" panose="020B0604020202020204" pitchFamily="34" charset="0"/>
              </a:rPr>
            </a:br>
            <a:r>
              <a:rPr lang="ru-RU" altLang="ru-RU" sz="2800" b="1" dirty="0" smtClean="0"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Аккредитация специалистов</a:t>
            </a:r>
            <a:b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Федеральный закон</a:t>
            </a:r>
            <a:b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от 21.11.2011 N 323</a:t>
            </a:r>
            <a:b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"Об основах охраны здоровья граждан в Российской Федерации»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Часть 3 ст.69</a:t>
            </a:r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2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12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с 1 января 2016 года право на осуществление медицинской деятельности в Российской Федерации будут иметь лица, получившие медицинское образование в Российской Федерации в соответствии с федеральными государственными образовательными стандартами и имеющие свидетельство об аккредитации специалиста.</a:t>
            </a:r>
            <a:b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2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12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2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Внедрение системы аккредитации</a:t>
            </a:r>
            <a:r>
              <a:rPr lang="ru-RU" alt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медицинских специалистов </a:t>
            </a:r>
            <a:r>
              <a:rPr lang="ru-RU" altLang="ru-RU" sz="12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будет проходить поэтапно с переводом  всех специалистов на систему аккредитации к 2025 году</a:t>
            </a:r>
            <a:br>
              <a:rPr lang="ru-RU" altLang="ru-RU" sz="12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2800" b="1" dirty="0" smtClean="0"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cs typeface="Arial" panose="020B0604020202020204" pitchFamily="34" charset="0"/>
              </a:rPr>
            </a:br>
            <a:endParaRPr lang="ru-RU" altLang="ru-RU" sz="2800" b="1" dirty="0" smtClean="0">
              <a:cs typeface="Arial" panose="020B0604020202020204" pitchFamily="34" charset="0"/>
            </a:endParaRPr>
          </a:p>
        </p:txBody>
      </p:sp>
      <p:sp>
        <p:nvSpPr>
          <p:cNvPr id="20487" name="Объект 2"/>
          <p:cNvSpPr txBox="1">
            <a:spLocks/>
          </p:cNvSpPr>
          <p:nvPr/>
        </p:nvSpPr>
        <p:spPr bwMode="auto">
          <a:xfrm>
            <a:off x="61913" y="4010770"/>
            <a:ext cx="9064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Часть 3 ст. 100. Заключительные положения</a:t>
            </a: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1. До 1 января 2016 года:</a:t>
            </a:r>
            <a:b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1) право на осуществление медицинской деятельности в Российской Федерации имеют лица, получившие высшее или среднее медицинское образование в Российской Федерации в соответствии с федеральными государственными образовательными стандартами и имеющие сертификат специалиста;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«Об утверждении Положения об аккредитации специалиста»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Приказ МЗ РФ № 334н от 02.06.2016г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1511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66" y="40401"/>
            <a:ext cx="8874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1"/>
          <p:cNvSpPr>
            <a:spLocks noChangeArrowheads="1"/>
          </p:cNvSpPr>
          <p:nvPr/>
        </p:nvSpPr>
        <p:spPr bwMode="auto">
          <a:xfrm>
            <a:off x="444500" y="23813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медицинских 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2532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551" y="89694"/>
            <a:ext cx="712787" cy="66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04813" y="904875"/>
            <a:ext cx="851852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средства при прохождении первичной и первичной специализированной аккредитации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Оценка портфолио (</a:t>
            </a:r>
            <a:r>
              <a:rPr lang="ru-RU" sz="3800" b="1" i="1" dirty="0" smtClean="0">
                <a:solidFill>
                  <a:srgbClr val="002060"/>
                </a:solidFill>
              </a:rPr>
              <a:t>дипломы, сертификаты, свидетельства, публикации, доклады…, членство в профессиональной общественной организации)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Тестирование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Ситуационные задачи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Практические навыки на симуляторе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fontAlgn="auto">
              <a:spcAft>
                <a:spcPts val="0"/>
              </a:spcAft>
              <a:defRPr/>
            </a:pPr>
            <a:endParaRPr lang="ru-RU" sz="2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Оценочные средства при прохождении периодической аккредитации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Оценка </a:t>
            </a:r>
            <a:r>
              <a:rPr lang="ru-RU" sz="3800" b="1" dirty="0" err="1" smtClean="0">
                <a:solidFill>
                  <a:srgbClr val="002060"/>
                </a:solidFill>
              </a:rPr>
              <a:t>портфолио</a:t>
            </a:r>
            <a:r>
              <a:rPr lang="ru-RU" sz="3800" b="1" dirty="0" smtClean="0">
                <a:solidFill>
                  <a:srgbClr val="002060"/>
                </a:solidFill>
              </a:rPr>
              <a:t> (</a:t>
            </a:r>
            <a:r>
              <a:rPr lang="ru-RU" sz="3800" b="1" i="1" dirty="0" smtClean="0">
                <a:solidFill>
                  <a:srgbClr val="002060"/>
                </a:solidFill>
              </a:rPr>
              <a:t>дипломы, сертификаты, свидетельства, публикации, доклады…, членство в профессиональной общественной организации)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b="1" dirty="0" smtClean="0">
                <a:solidFill>
                  <a:srgbClr val="002060"/>
                </a:solidFill>
              </a:rPr>
              <a:t>Тестирование</a:t>
            </a:r>
            <a:endParaRPr lang="ru-RU" sz="3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22534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" y="19054"/>
            <a:ext cx="887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 descr="http://bargainpriceforme2015.com/images/55854fbfbe3a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572008"/>
            <a:ext cx="2406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355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32890"/>
            <a:ext cx="711200" cy="660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68275" y="1052513"/>
            <a:ext cx="8518525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сделать?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Объединяться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Постоянно повышать квалификацию</a:t>
            </a:r>
          </a:p>
          <a:p>
            <a:pPr fontAlgn="auto"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  </a:t>
            </a:r>
            <a:r>
              <a:rPr lang="ru-RU" sz="2800" b="1" i="1" dirty="0" smtClean="0">
                <a:solidFill>
                  <a:srgbClr val="002060"/>
                </a:solidFill>
              </a:rPr>
              <a:t>Обмениваться опытом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Обсуждать проблемы, исследовать их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и находить решения</a:t>
            </a:r>
          </a:p>
        </p:txBody>
      </p:sp>
      <p:pic>
        <p:nvPicPr>
          <p:cNvPr id="23558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36" y="2349"/>
            <a:ext cx="889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 descr="http://a875.phobos.apple.com/us/r30/Purple/v4/31/2e/ab/312eab32-57c8-f962-23ce-ceb9f1805fcf/mzm.xhpvifhq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855663"/>
            <a:ext cx="14493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9" descr="http://4.bp.blogspot.com/-or1QXKKwTYc/UXBFHyhOp_I/AAAAAAAAAGM/7lthc9R_8DA/s1600/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268413"/>
            <a:ext cx="1476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3" descr="http://dp-krim.ru/wp-content/uploads/2014/02/picture-1171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" y="2276475"/>
            <a:ext cx="15462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4" descr="http://investments.academic.ru/pictures/investments/img1994209_sotsialnaya_grupp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9913" y="2855913"/>
            <a:ext cx="1366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6" descr="http://cdn1.itpro.co.uk/sites/itpro/files/images/dir_152/it_photo_760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36938" y="4789488"/>
            <a:ext cx="2270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altLang="ru-RU" sz="1600" b="1" i="1">
                <a:solidFill>
                  <a:srgbClr val="C00000"/>
                </a:solidFill>
                <a:latin typeface="Arial" charset="0"/>
              </a:rPr>
              <a:t>РООМС - </a:t>
            </a:r>
            <a:r>
              <a:rPr lang="en-US" altLang="ru-RU" sz="1600" b="1" i="1" u="sng">
                <a:solidFill>
                  <a:srgbClr val="C00000"/>
                </a:solidFill>
                <a:latin typeface="Arial" charset="0"/>
              </a:rPr>
              <a:t>http://mosmedsestra.ru/</a:t>
            </a:r>
            <a:endParaRPr lang="ru-RU" altLang="ru-RU" sz="1600" u="sng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020" t="11013" r="6027"/>
          <a:stretch/>
        </p:blipFill>
        <p:spPr>
          <a:xfrm>
            <a:off x="-145032" y="188640"/>
            <a:ext cx="9289032" cy="5732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3813" y="7969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6275" y="66676"/>
            <a:ext cx="76835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50" y="1125538"/>
            <a:ext cx="9064625" cy="3455987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Драгоценный опыт коллег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догонять и двигаться вперед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6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52" y="22225"/>
            <a:ext cx="88741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http://glodealer.com/sites/default/files/styles/lightbox_bigimage/public/sale/3-10/skidki-Sankt-Peterburg-1382556301.jpg?itok=DELt-V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391025"/>
            <a:ext cx="23050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https://blogdotnicsadotorg.files.wordpress.com/2011/11/istock_000010015461medium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888" y="2262187"/>
            <a:ext cx="1698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http://www.idist.ru/1-5/decisions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391025"/>
            <a:ext cx="22367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медицинских 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>
            <a:off x="0" y="592933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662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408" y="86518"/>
            <a:ext cx="76835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Текст 2"/>
          <p:cNvSpPr>
            <a:spLocks noGrp="1"/>
          </p:cNvSpPr>
          <p:nvPr>
            <p:ph type="body" idx="1"/>
          </p:nvPr>
        </p:nvSpPr>
        <p:spPr>
          <a:xfrm>
            <a:off x="468313" y="1474788"/>
            <a:ext cx="8615362" cy="2319337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</a:rPr>
              <a:t>«Когда же «повернутся лицом» к </a:t>
            </a:r>
            <a:r>
              <a:rPr lang="ru-RU" sz="3200" b="1" i="1" dirty="0" smtClean="0">
                <a:solidFill>
                  <a:srgbClr val="0070C0"/>
                </a:solidFill>
              </a:rPr>
              <a:t>«медсестрам»?»</a:t>
            </a:r>
            <a:endParaRPr lang="ru-RU" sz="3200" b="1" i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ru-RU" sz="3200" b="1" i="1" dirty="0" smtClean="0">
                <a:solidFill>
                  <a:srgbClr val="0070C0"/>
                </a:solidFill>
              </a:rPr>
              <a:t>«Когда же нас заметят? У нас так много проблем!»</a:t>
            </a:r>
          </a:p>
        </p:txBody>
      </p:sp>
      <p:pic>
        <p:nvPicPr>
          <p:cNvPr id="26630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6" y="22225"/>
            <a:ext cx="889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медицинских 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969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7"/>
          <p:cNvSpPr>
            <a:spLocks noChangeArrowheads="1"/>
          </p:cNvSpPr>
          <p:nvPr/>
        </p:nvSpPr>
        <p:spPr bwMode="auto">
          <a:xfrm>
            <a:off x="0" y="600076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7652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2950" y="86519"/>
            <a:ext cx="76835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8832850" cy="335758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Перемены – это не то,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 нами происходит извне,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это тот путь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, который мы сами выбираем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по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которому направляем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свою жизнь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4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956" y="22225"/>
            <a:ext cx="889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0" y="600076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867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913" y="101498"/>
            <a:ext cx="76835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85750" y="0"/>
            <a:ext cx="6072188" cy="421481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Нас в Москве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более 70 тысяч специалистов -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</a:rPr>
              <a:t>ора объединяться!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Мы - представители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самостоятельной профессии,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но это нужно доказать себе и окружающим!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8678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-1725"/>
            <a:ext cx="8874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http://www.globalpereezd.ru/images/banners/moscow_ma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1143000"/>
            <a:ext cx="46164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1"/>
          <p:cNvSpPr>
            <a:spLocks noChangeArrowheads="1"/>
          </p:cNvSpPr>
          <p:nvPr/>
        </p:nvSpPr>
        <p:spPr bwMode="auto">
          <a:xfrm>
            <a:off x="522288" y="22225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7"/>
          <p:cNvSpPr>
            <a:spLocks noChangeArrowheads="1"/>
          </p:cNvSpPr>
          <p:nvPr/>
        </p:nvSpPr>
        <p:spPr bwMode="auto">
          <a:xfrm>
            <a:off x="0" y="600076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www.mos-medsestra.ru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970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357166"/>
            <a:ext cx="76835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9701" name="Текст 2"/>
          <p:cNvSpPr>
            <a:spLocks noGrp="1"/>
          </p:cNvSpPr>
          <p:nvPr>
            <p:ph type="body" idx="1"/>
          </p:nvPr>
        </p:nvSpPr>
        <p:spPr>
          <a:xfrm>
            <a:off x="0" y="1428736"/>
            <a:ext cx="9064625" cy="3554425"/>
          </a:xfrm>
        </p:spPr>
        <p:txBody>
          <a:bodyPr/>
          <a:lstStyle/>
          <a:p>
            <a:pPr algn="ctr" eaLnBrk="1" hangingPunct="1"/>
            <a:r>
              <a:rPr lang="ru-RU" altLang="ru-RU" sz="6000" b="1" i="1" dirty="0" smtClean="0">
                <a:solidFill>
                  <a:srgbClr val="C00000"/>
                </a:solidFill>
              </a:rPr>
              <a:t>Вместе - мы  сила!</a:t>
            </a:r>
          </a:p>
          <a:p>
            <a:pPr algn="ctr" eaLnBrk="1" hangingPunct="1"/>
            <a:endParaRPr lang="ru-RU" altLang="ru-RU" sz="6000" b="1" i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6000" b="1" i="1" dirty="0" smtClean="0">
                <a:solidFill>
                  <a:srgbClr val="C00000"/>
                </a:solidFill>
              </a:rPr>
              <a:t>Спасибо за внимание </a:t>
            </a:r>
          </a:p>
        </p:txBody>
      </p:sp>
      <p:pic>
        <p:nvPicPr>
          <p:cNvPr id="29702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887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7" descr="http://lexres-vshdo.ucoz.ru/Mandt/complex_lech_form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71810"/>
            <a:ext cx="18954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1"/>
          <p:cNvSpPr>
            <a:spLocks noChangeArrowheads="1"/>
          </p:cNvSpPr>
          <p:nvPr/>
        </p:nvSpPr>
        <p:spPr bwMode="auto">
          <a:xfrm>
            <a:off x="444500" y="471200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Региональная общественная организация  </a:t>
            </a:r>
            <a:endParaRPr lang="ru-RU" alt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медицинских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сестер, город Москва </a:t>
            </a:r>
            <a:endParaRPr lang="ru-RU" altLang="ru-RU" sz="16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mtClean="0"/>
          </a:p>
        </p:txBody>
      </p:sp>
      <p:pic>
        <p:nvPicPr>
          <p:cNvPr id="410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109696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277813" y="63500"/>
            <a:ext cx="8388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 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102" name="Объект 1"/>
          <p:cNvSpPr txBox="1">
            <a:spLocks/>
          </p:cNvSpPr>
          <p:nvPr/>
        </p:nvSpPr>
        <p:spPr bwMode="auto">
          <a:xfrm>
            <a:off x="359253" y="-387424"/>
            <a:ext cx="8639176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  <a:defRPr/>
            </a:pPr>
            <a:r>
              <a:rPr lang="ru-RU" altLang="ru-RU" sz="2000" b="1" dirty="0" smtClean="0">
                <a:cs typeface="Arial" panose="020B0604020202020204" pitchFamily="34" charset="0"/>
              </a:rPr>
              <a:t>	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2000" b="1" dirty="0" smtClean="0"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8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                     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                   основана в 1992 году </a:t>
            </a:r>
            <a:endParaRPr lang="en-US" altLang="ru-RU" sz="18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1994 году зарегистрирована в качестве Межрегиональной ассоциации медицинских сестер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2002 году Ассоциация была перерегистрирована в качестве национального объединения медицинских сестер </a:t>
            </a:r>
            <a:endParaRPr lang="en-US" altLang="ru-RU" sz="18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 1998 года РАМС в составе Европейского форума национальных сестринских и акушерских ассоциаций и ВОЗ 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</a:rPr>
              <a:t>С </a:t>
            </a:r>
            <a:r>
              <a:rPr lang="ru-RU" sz="1800" b="1" i="1" dirty="0">
                <a:solidFill>
                  <a:srgbClr val="FF0000"/>
                </a:solidFill>
              </a:rPr>
              <a:t>2013 </a:t>
            </a:r>
            <a:r>
              <a:rPr lang="ru-RU" sz="1800" b="1" i="1" dirty="0" smtClean="0">
                <a:solidFill>
                  <a:srgbClr val="FF0000"/>
                </a:solidFill>
              </a:rPr>
              <a:t>года  </a:t>
            </a:r>
            <a:endParaRPr lang="ru-RU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FF0000"/>
                </a:solidFill>
              </a:rPr>
              <a:t>РОССИЯ - Председатель руководящего </a:t>
            </a:r>
            <a:r>
              <a:rPr lang="ru-RU" sz="1800" b="1" i="1" dirty="0" smtClean="0">
                <a:solidFill>
                  <a:srgbClr val="FF0000"/>
                </a:solidFill>
              </a:rPr>
              <a:t>комитета Форума! </a:t>
            </a:r>
            <a:endParaRPr lang="ru-RU" sz="1800" b="1" i="1" dirty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являемся коллективным членом РАМС,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член РОО медицинских сестер </a:t>
            </a:r>
            <a:r>
              <a:rPr lang="ru-RU" altLang="ru-RU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г.Москвы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членом РАМС</a:t>
            </a:r>
          </a:p>
        </p:txBody>
      </p:sp>
      <p:pic>
        <p:nvPicPr>
          <p:cNvPr id="4103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342900"/>
            <a:ext cx="7508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075" y="366713"/>
            <a:ext cx="636588" cy="617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105" name="Прямоугольник 1"/>
          <p:cNvSpPr>
            <a:spLocks noChangeArrowheads="1"/>
          </p:cNvSpPr>
          <p:nvPr/>
        </p:nvSpPr>
        <p:spPr bwMode="auto">
          <a:xfrm>
            <a:off x="1571625" y="285750"/>
            <a:ext cx="577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FF0000"/>
                </a:solidFill>
              </a:rPr>
              <a:t>Ассоциация медицинских сестер России</a:t>
            </a:r>
          </a:p>
          <a:p>
            <a:pPr algn="ctr"/>
            <a:r>
              <a:rPr lang="ru-RU" altLang="ru-RU" sz="2400" b="1" i="1">
                <a:solidFill>
                  <a:srgbClr val="FF0000"/>
                </a:solidFill>
              </a:rPr>
              <a:t> (РАМС) </a:t>
            </a:r>
            <a:endParaRPr lang="ru-RU" altLang="ru-RU" sz="2400"/>
          </a:p>
        </p:txBody>
      </p:sp>
      <p:pic>
        <p:nvPicPr>
          <p:cNvPr id="4106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973658"/>
            <a:ext cx="1758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Прямоугольник 4"/>
          <p:cNvSpPr>
            <a:spLocks noChangeArrowheads="1"/>
          </p:cNvSpPr>
          <p:nvPr/>
        </p:nvSpPr>
        <p:spPr bwMode="auto">
          <a:xfrm>
            <a:off x="304800" y="5768975"/>
            <a:ext cx="818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4108" name="Прямоугольник 7"/>
          <p:cNvSpPr>
            <a:spLocks noChangeArrowheads="1"/>
          </p:cNvSpPr>
          <p:nvPr/>
        </p:nvSpPr>
        <p:spPr bwMode="auto">
          <a:xfrm>
            <a:off x="0" y="6100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mtClean="0"/>
          </a:p>
        </p:txBody>
      </p:sp>
      <p:pic>
        <p:nvPicPr>
          <p:cNvPr id="512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830263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3"/>
          <p:cNvGraphicFramePr>
            <a:graphicFrameLocks/>
          </p:cNvGraphicFramePr>
          <p:nvPr/>
        </p:nvGraphicFramePr>
        <p:xfrm>
          <a:off x="-540568" y="609958"/>
          <a:ext cx="10515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6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913" y="501650"/>
            <a:ext cx="911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72450" y="501650"/>
            <a:ext cx="749300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3"/>
          <p:cNvSpPr>
            <a:spLocks noChangeArrowheads="1"/>
          </p:cNvSpPr>
          <p:nvPr/>
        </p:nvSpPr>
        <p:spPr bwMode="auto">
          <a:xfrm>
            <a:off x="1849339" y="411555"/>
            <a:ext cx="5721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Arial" charset="0"/>
              </a:rPr>
              <a:t>Взаимодействие  </a:t>
            </a:r>
            <a:r>
              <a:rPr lang="ru-RU" altLang="ru-RU" sz="2800" b="1" i="1" dirty="0">
                <a:solidFill>
                  <a:srgbClr val="C00000"/>
                </a:solidFill>
                <a:latin typeface="Arial" charset="0"/>
              </a:rPr>
              <a:t>РАМС</a:t>
            </a:r>
          </a:p>
        </p:txBody>
      </p:sp>
      <p:sp>
        <p:nvSpPr>
          <p:cNvPr id="5129" name="Прямоугольник 4"/>
          <p:cNvSpPr>
            <a:spLocks noChangeArrowheads="1"/>
          </p:cNvSpPr>
          <p:nvPr/>
        </p:nvSpPr>
        <p:spPr bwMode="auto">
          <a:xfrm>
            <a:off x="576263" y="5795963"/>
            <a:ext cx="799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5130" name="Прямоугольник 7"/>
          <p:cNvSpPr>
            <a:spLocks noChangeArrowheads="1"/>
          </p:cNvSpPr>
          <p:nvPr/>
        </p:nvSpPr>
        <p:spPr bwMode="auto">
          <a:xfrm>
            <a:off x="0" y="6100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mtClean="0"/>
          </a:p>
        </p:txBody>
      </p:sp>
      <p:pic>
        <p:nvPicPr>
          <p:cNvPr id="614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3175" y="81597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85763" y="319088"/>
            <a:ext cx="842803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РАМС входит в состав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совета медсестер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(более 130 национальных организаций)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/>
        </p:nvGraphicFramePr>
        <p:xfrm>
          <a:off x="386538" y="1628802"/>
          <a:ext cx="8505942" cy="378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1" name="Рисунок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44213" y="366713"/>
            <a:ext cx="1019175" cy="944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179388" y="6229350"/>
            <a:ext cx="848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153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157163"/>
            <a:ext cx="8334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85163" y="176213"/>
            <a:ext cx="692150" cy="69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155" name="Picture 13" descr="http://www.nightingaleatlarge.com/wp-content/uploads/7-16-2012-3-48-47-P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8113" y="987425"/>
            <a:ext cx="8112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Прямоугольник 3"/>
          <p:cNvSpPr>
            <a:spLocks noChangeArrowheads="1"/>
          </p:cNvSpPr>
          <p:nvPr/>
        </p:nvSpPr>
        <p:spPr bwMode="auto">
          <a:xfrm>
            <a:off x="-584200" y="5919788"/>
            <a:ext cx="1000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5723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Объект 1"/>
          <p:cNvSpPr txBox="1">
            <a:spLocks/>
          </p:cNvSpPr>
          <p:nvPr/>
        </p:nvSpPr>
        <p:spPr bwMode="auto">
          <a:xfrm>
            <a:off x="2270125" y="2778125"/>
            <a:ext cx="44656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3200" b="1">
                <a:solidFill>
                  <a:srgbClr val="C00000"/>
                </a:solidFill>
              </a:rPr>
              <a:t>Миссия РАМС</a:t>
            </a:r>
          </a:p>
          <a:p>
            <a:pPr algn="ctr">
              <a:spcBef>
                <a:spcPct val="20000"/>
              </a:spcBef>
            </a:pPr>
            <a:endParaRPr lang="ru-RU" altLang="ru-RU" sz="1600">
              <a:solidFill>
                <a:srgbClr val="898989"/>
              </a:solidFill>
            </a:endParaRPr>
          </a:p>
        </p:txBody>
      </p:sp>
      <p:sp>
        <p:nvSpPr>
          <p:cNvPr id="7172" name="Freeform 2"/>
          <p:cNvSpPr>
            <a:spLocks noEditPoints="1"/>
          </p:cNvSpPr>
          <p:nvPr/>
        </p:nvSpPr>
        <p:spPr bwMode="gray">
          <a:xfrm rot="-645533">
            <a:off x="2247900" y="2414588"/>
            <a:ext cx="3384550" cy="30353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50000">
                <a:srgbClr val="EAD88A"/>
              </a:gs>
              <a:gs pos="100000">
                <a:srgbClr val="CC99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8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173" name="Freeform 3"/>
          <p:cNvSpPr>
            <a:spLocks noEditPoints="1"/>
          </p:cNvSpPr>
          <p:nvPr/>
        </p:nvSpPr>
        <p:spPr bwMode="gray">
          <a:xfrm rot="10552877">
            <a:off x="3716338" y="1027113"/>
            <a:ext cx="3505200" cy="2897187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4996E3"/>
              </a:gs>
              <a:gs pos="50000">
                <a:srgbClr val="AFCEF7"/>
              </a:gs>
              <a:gs pos="100000">
                <a:srgbClr val="4996E3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8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4996E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08757" y="848062"/>
            <a:ext cx="31702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Оказывать поддержку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специалистам, работающим на должностях среднего медицинского персонала в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профессиональной практике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848350" y="3621088"/>
            <a:ext cx="3105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Влиять на политику в области государственного здравоохранения</a:t>
            </a:r>
          </a:p>
        </p:txBody>
      </p:sp>
      <p:pic>
        <p:nvPicPr>
          <p:cNvPr id="7176" name="Рисунок 13" descr="На главну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3013" y="123926"/>
            <a:ext cx="5314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434975" y="5984875"/>
            <a:ext cx="8135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178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2787" y="134878"/>
            <a:ext cx="676275" cy="676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179" name="Прямоугольник 2"/>
          <p:cNvSpPr>
            <a:spLocks noChangeArrowheads="1"/>
          </p:cNvSpPr>
          <p:nvPr/>
        </p:nvSpPr>
        <p:spPr bwMode="auto">
          <a:xfrm>
            <a:off x="249238" y="5738813"/>
            <a:ext cx="850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96925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939800" y="436563"/>
            <a:ext cx="74882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России 85 регионов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из них 43 входят в состав Российской ассоциации медицинских сестер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более 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140 </a:t>
            </a:r>
            <a:r>
              <a:rPr lang="ru-RU" alt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тыс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человек</a:t>
            </a:r>
          </a:p>
        </p:txBody>
      </p:sp>
      <p:pic>
        <p:nvPicPr>
          <p:cNvPr id="2" name="Объект 12" descr="https://www.pics-zone.ru/img.php?url=http://posobie-expert.ru/wp-content/uploads/2013/05/posobie_46-1024x560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1860550"/>
            <a:ext cx="79565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0388" y="293688"/>
            <a:ext cx="739775" cy="684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93688"/>
            <a:ext cx="857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222250" y="6069013"/>
            <a:ext cx="8697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u="sng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763588"/>
            <a:ext cx="9144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3443288" y="5895975"/>
            <a:ext cx="5711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/>
              <a:t>Мы являемся коллективным членом  Российской ассоциации</a:t>
            </a:r>
          </a:p>
          <a:p>
            <a:pPr algn="ctr"/>
            <a:r>
              <a:rPr lang="ru-RU" altLang="ru-RU" sz="1600" b="1"/>
              <a:t> медицинских сестер с 1992 года </a:t>
            </a:r>
          </a:p>
        </p:txBody>
      </p:sp>
      <p:pic>
        <p:nvPicPr>
          <p:cNvPr id="9220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1"/>
            <a:ext cx="1057274" cy="10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65189"/>
              </p:ext>
            </p:extLst>
          </p:nvPr>
        </p:nvGraphicFramePr>
        <p:xfrm>
          <a:off x="372853" y="-25003"/>
          <a:ext cx="8707181" cy="690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534"/>
                <a:gridCol w="116825"/>
                <a:gridCol w="1817032"/>
                <a:gridCol w="512036"/>
                <a:gridCol w="1923478"/>
                <a:gridCol w="200462"/>
                <a:gridCol w="583176"/>
                <a:gridCol w="568463"/>
                <a:gridCol w="1996175"/>
              </a:tblGrid>
              <a:tr h="365808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Координационный совет РАМС 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45729" marB="45729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45729" marB="45729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3" marR="91433" marT="45724" marB="45724"/>
                </a:tc>
              </a:tr>
              <a:tr h="365808"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3" marR="91433" marT="45724" marB="45724"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3" marR="91433" marT="45724" marB="45724"/>
                </a:tc>
              </a:tr>
              <a:tr h="579192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Правление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Президент РАМС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3" marR="91433"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Контрольно-ревизионная комиссия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3" marR="91433" marT="45724" marB="45724">
                    <a:solidFill>
                      <a:srgbClr val="00B0F0"/>
                    </a:solidFill>
                  </a:tcPr>
                </a:tc>
              </a:tr>
              <a:tr h="185194"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40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3" marR="91433" marT="45724" marB="45724"/>
                </a:tc>
                <a:tc gridSpan="2"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3" marR="91433" marT="45724" marB="45724"/>
                </a:tc>
              </a:tr>
              <a:tr h="579192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Избирательный комитет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Вице-президент РАМС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3" marR="91433"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Региональные отделения</a:t>
                      </a:r>
                    </a:p>
                    <a:p>
                      <a:pPr algn="ctr"/>
                      <a:r>
                        <a:rPr lang="ru-RU" sz="1600" b="1" dirty="0" smtClean="0"/>
                        <a:t>РАМС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3" marR="91433" marT="45724" marB="45724">
                    <a:solidFill>
                      <a:srgbClr val="00B0F0"/>
                    </a:solidFill>
                  </a:tcPr>
                </a:tc>
              </a:tr>
              <a:tr h="193574"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40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3" marR="91433" marT="45724" marB="45724"/>
                </a:tc>
                <a:tc gridSpan="2"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33" marR="91433" marT="45724" marB="45724"/>
                </a:tc>
              </a:tr>
              <a:tr h="577928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Профессиональный комитет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rowSpan="6" gridSpan="5">
                  <a:txBody>
                    <a:bodyPr/>
                    <a:lstStyle/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СЕСТРИНСКОЕ ДЕЛО ВО ФТИЗИАТРИИ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СЕСТРИНСКОЕ ДЕЛО В ЭНДОСКОПИИ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СЕКЦИЯ 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"ОПЕРАЦИОННОЕ ДЕЛО, СТЕРИЛИЗАЦИЯ"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АКУШЕРСКОЕ ДЕЛО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СЕКЦИЯ 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"СЕСТРИНСКОЕ ДЕЛО В ПСИХИАТРИИ И НАРКОЛОГИИ"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ЛЕЧЕБНОЕ ДЕЛО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СЕСТРИНСКИЕ ИССЛЕДОВАНИЯ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СЕСТРИНСКОЕ ДЕЛО В НЕОНАТОЛОГИИ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СЕКЦИЯ  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СЕСТРИНСКОЕ ДЕЛО В ПЕРВИЧНОМ ЗДРАВООХРАНЕНИИ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4"/>
                        </a:rPr>
                        <a:t>СЕСТРИНСКОЕ ДЕЛО В ПЕДИАТРИИ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АНЕСТЕЗИОЛОГИЯ И РЕАНИМАТОЛОГИЯ</a:t>
                      </a: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 СЕКЦИЯ 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"СЕСТРИНСКОЕ ДЕЛО В ОНКОЛОГИИ, ПАЛЛИАТИВНАЯ ПОМОЩЬ"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СЕКЦИЯ 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7"/>
                        </a:rPr>
                        <a:t>"СЕСТРИНСКОЕ ДЕЛО В СТОМАТОЛОГИИ"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8"/>
                        </a:rPr>
                        <a:t>ЛАБОРАТОРНАЯ ДИАГНОСТИКА"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СЕКЦИЯ 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9"/>
                        </a:rPr>
                        <a:t>"СЕСТРИНСКОЕ ДЕЛО В РЕАБИЛИТАЦИИ"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СЕКЦИЯ "</a:t>
                      </a:r>
                      <a:r>
                        <a:rPr lang="ru-RU" sz="11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0"/>
                        </a:rPr>
                        <a:t>ЛУЧЕВАЯ ДИАГНОСТИКА. ЛУЧЕВАЯ ТЕРАПИЯ"</a:t>
                      </a:r>
                      <a:endParaRPr lang="ru-RU" sz="11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550">
                <a:tc gridSpan="3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919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Информационно-аналитический комитет</a:t>
                      </a:r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550">
                <a:tc gridSpan="3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3059">
                <a:tc gridSpan="3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 по международным связям и связям с общественностью</a:t>
                      </a:r>
                      <a:endParaRPr lang="ru-RU" sz="14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1201">
                <a:tc gridSpan="3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91425" marR="91425" marT="45729" marB="45729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52"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 b="1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</a:tr>
              <a:tr h="335325"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Этический комитет</a:t>
                      </a:r>
                      <a:endParaRPr lang="ru-RU" sz="1600" b="1" dirty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91425" marR="91425" marT="45729" marB="45729"/>
                </a:tc>
              </a:tr>
              <a:tr h="195671"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 b="1" dirty="0"/>
                    </a:p>
                  </a:txBody>
                  <a:tcPr marL="91425" marR="91425" marT="45729" marB="45729"/>
                </a:tc>
              </a:tr>
              <a:tr h="33532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Финансовый</a:t>
                      </a:r>
                      <a:r>
                        <a:rPr lang="ru-RU" sz="1600" b="1" baseline="0" dirty="0" smtClean="0"/>
                        <a:t> комитет </a:t>
                      </a:r>
                      <a:endParaRPr lang="ru-RU" sz="1600" b="1" dirty="0" smtClean="0"/>
                    </a:p>
                  </a:txBody>
                  <a:tcPr marL="91425" marR="91425" marT="45729" marB="45729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25" marR="91425" marT="45729" marB="45729"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555875" y="366713"/>
            <a:ext cx="0" cy="369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32363" y="379413"/>
            <a:ext cx="0" cy="3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68055" y="120738"/>
            <a:ext cx="1609725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6886" y="1012282"/>
            <a:ext cx="792162" cy="806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34519" y="2565400"/>
            <a:ext cx="617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134519" y="1034507"/>
            <a:ext cx="6175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04693" y="1034507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39713" y="960438"/>
            <a:ext cx="12366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22250" y="960438"/>
            <a:ext cx="17463" cy="5708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9713" y="1671638"/>
            <a:ext cx="231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8763" y="2565400"/>
            <a:ext cx="2301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2250" y="3429000"/>
            <a:ext cx="230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8763" y="4437063"/>
            <a:ext cx="2301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0350" y="6165850"/>
            <a:ext cx="231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2250" y="6669088"/>
            <a:ext cx="230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59338" y="1208088"/>
            <a:ext cx="0" cy="369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04" name="Прямоугольник 7"/>
          <p:cNvSpPr>
            <a:spLocks noChangeArrowheads="1"/>
          </p:cNvSpPr>
          <p:nvPr/>
        </p:nvSpPr>
        <p:spPr bwMode="auto">
          <a:xfrm>
            <a:off x="3430588" y="6323013"/>
            <a:ext cx="572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2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200" b="1" i="1" dirty="0">
              <a:solidFill>
                <a:srgbClr val="C0000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РООМС - 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6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6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600" u="sng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mtClean="0"/>
          </a:p>
        </p:txBody>
      </p:sp>
      <p:pic>
        <p:nvPicPr>
          <p:cNvPr id="10244" name="Рисунок 4" descr="http://terapewt.ru/wp-content/uploads/2012/04/%D0%A1%D1%82%D0%B5%D0%BD%D0%BE%D0%BA%D0%B0%D1%80%D0%B4%D0%B8%D1%8F-%D0%BB%D0%B5%D1%87%D0%B5%D0%BD%D0%B8%D0%B5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714375" y="0"/>
            <a:ext cx="7740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Правление РАМС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alt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246" name="Текст 2"/>
          <p:cNvSpPr txBox="1">
            <a:spLocks/>
          </p:cNvSpPr>
          <p:nvPr/>
        </p:nvSpPr>
        <p:spPr bwMode="auto">
          <a:xfrm>
            <a:off x="0" y="1071546"/>
            <a:ext cx="185735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200" b="1" dirty="0">
                <a:solidFill>
                  <a:srgbClr val="002060"/>
                </a:solidFill>
              </a:rPr>
              <a:t>Президент РАМС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200" b="1" dirty="0">
                <a:solidFill>
                  <a:srgbClr val="002060"/>
                </a:solidFill>
              </a:rPr>
              <a:t>САРКИСОВА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1200" b="1" dirty="0">
                <a:solidFill>
                  <a:srgbClr val="002060"/>
                </a:solidFill>
              </a:rPr>
              <a:t> Валентина Антоновна</a:t>
            </a:r>
          </a:p>
        </p:txBody>
      </p:sp>
      <p:sp>
        <p:nvSpPr>
          <p:cNvPr id="10247" name="Текст 4"/>
          <p:cNvSpPr txBox="1">
            <a:spLocks/>
          </p:cNvSpPr>
          <p:nvPr/>
        </p:nvSpPr>
        <p:spPr bwMode="auto">
          <a:xfrm>
            <a:off x="5514975" y="1028700"/>
            <a:ext cx="24177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1400" b="1"/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12620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"/>
          <p:cNvSpPr>
            <a:spLocks noChangeArrowheads="1"/>
          </p:cNvSpPr>
          <p:nvPr/>
        </p:nvSpPr>
        <p:spPr bwMode="auto">
          <a:xfrm>
            <a:off x="395288" y="6334125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C00000"/>
                </a:solidFill>
                <a:latin typeface="Arial" charset="0"/>
              </a:rPr>
              <a:t>Будущее нашей профессии мы сможем изменить только вместе</a:t>
            </a:r>
            <a:r>
              <a:rPr lang="en-US" altLang="ru-RU" sz="1400" b="1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altLang="ru-RU" sz="1400" b="1" i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altLang="ru-RU" sz="1400" b="1" i="1" u="sng" dirty="0" smtClean="0">
                <a:solidFill>
                  <a:srgbClr val="C00000"/>
                </a:solidFill>
                <a:latin typeface="Arial" charset="0"/>
              </a:rPr>
              <a:t>www.mos</a:t>
            </a:r>
            <a:r>
              <a:rPr lang="ru-RU" altLang="ru-RU" sz="1400" b="1" i="1" u="sng" dirty="0" smtClean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altLang="ru-RU" sz="1400" b="1" i="1" u="sng" dirty="0" smtClean="0">
                <a:solidFill>
                  <a:srgbClr val="C00000"/>
                </a:solidFill>
                <a:latin typeface="Arial" charset="0"/>
              </a:rPr>
              <a:t>medsestra.ru</a:t>
            </a:r>
            <a:endParaRPr lang="ru-RU" altLang="ru-RU" sz="1400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50" name="Picture 2" descr="http://www.medvestnik.ru/scripts/resize/?w=300&amp;file=/public/files/organizations/0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254000"/>
            <a:ext cx="857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13" y="214313"/>
            <a:ext cx="674687" cy="676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52" name="Picture 16" descr="КОНГРЕСС 20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14818"/>
            <a:ext cx="10477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5918" y="571480"/>
            <a:ext cx="7358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Зорина Татьяна Александровна</a:t>
            </a:r>
          </a:p>
          <a:p>
            <a:pPr eaLnBrk="0" hangingPunct="0">
              <a:defRPr/>
            </a:pPr>
            <a:r>
              <a:rPr lang="ru-RU" sz="1400" dirty="0" smtClean="0"/>
              <a:t>        Вице-президент </a:t>
            </a:r>
            <a:r>
              <a:rPr lang="ru-RU" sz="1400" dirty="0"/>
              <a:t>РАМС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Омская профессиональная сестринская ассоциация является Школой передового опыта по развитию общественной деятельности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 err="1"/>
              <a:t>Анопко</a:t>
            </a:r>
            <a:r>
              <a:rPr lang="ru-RU" sz="1400" dirty="0"/>
              <a:t> Валентина Петровна</a:t>
            </a:r>
          </a:p>
          <a:p>
            <a:pPr eaLnBrk="0" hangingPunct="0">
              <a:defRPr/>
            </a:pPr>
            <a:r>
              <a:rPr lang="ru-RU" sz="1400" dirty="0" smtClean="0"/>
              <a:t>         Вице-президент </a:t>
            </a:r>
            <a:r>
              <a:rPr lang="ru-RU" sz="1400" dirty="0"/>
              <a:t>РАМС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 Астраханской региональной общественной организации </a:t>
            </a:r>
            <a:r>
              <a:rPr lang="ru-RU" sz="1600" b="1" dirty="0"/>
              <a:t>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Викторова Ванда Ивановна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 Общественной организации  Чувашской Республики"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Глазкова Татьяна Васильевна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 Региональной общественной организации Ленинградской области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Кропачева Олеся Сергеевна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 Кировской областной общественной организации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Кудрина Татьяна Валентиновна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 </a:t>
            </a:r>
            <a:r>
              <a:rPr lang="ru-RU" sz="1600" b="1" dirty="0" smtClean="0">
                <a:solidFill>
                  <a:srgbClr val="FF0000"/>
                </a:solidFill>
              </a:rPr>
              <a:t>Ивановской </a:t>
            </a:r>
            <a:r>
              <a:rPr lang="ru-RU" sz="1600" b="1" dirty="0">
                <a:solidFill>
                  <a:srgbClr val="FF0000"/>
                </a:solidFill>
              </a:rPr>
              <a:t>областной общественной организации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Никитина Нина Валентиновна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 Вологодской региональной общественной организации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 err="1"/>
              <a:t>Плетминцева</a:t>
            </a:r>
            <a:r>
              <a:rPr lang="ru-RU" sz="1400" dirty="0"/>
              <a:t> Галина Борисовна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 Региональной общественной организации медицинских сестер </a:t>
            </a:r>
            <a:r>
              <a:rPr lang="ru-RU" sz="1600" b="1" dirty="0" err="1">
                <a:solidFill>
                  <a:srgbClr val="FF0000"/>
                </a:solidFill>
              </a:rPr>
              <a:t>г.Москвы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Соловьев Николай Фёдорович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Вице-президент  Ивановской областной общественной организации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Третьякова Лариса Анатольевна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Президент Брянской региональной общественной организации</a:t>
            </a:r>
          </a:p>
        </p:txBody>
      </p:sp>
      <p:sp>
        <p:nvSpPr>
          <p:cNvPr id="10254" name="Прямоугольник 1"/>
          <p:cNvSpPr>
            <a:spLocks noChangeArrowheads="1"/>
          </p:cNvSpPr>
          <p:nvPr/>
        </p:nvSpPr>
        <p:spPr bwMode="auto">
          <a:xfrm>
            <a:off x="525463" y="6097588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</a:rPr>
              <a:t>Региональная общественная организация медицинских сестер, город Москва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2759</Words>
  <Application>Microsoft Office PowerPoint</Application>
  <PresentationFormat>Экран (4:3)</PresentationFormat>
  <Paragraphs>550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Verdana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150</cp:revision>
  <dcterms:created xsi:type="dcterms:W3CDTF">2015-11-24T05:41:38Z</dcterms:created>
  <dcterms:modified xsi:type="dcterms:W3CDTF">2018-11-27T16:33:02Z</dcterms:modified>
</cp:coreProperties>
</file>