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3" r:id="rId3"/>
    <p:sldId id="275" r:id="rId4"/>
    <p:sldId id="276" r:id="rId5"/>
    <p:sldId id="261" r:id="rId6"/>
    <p:sldId id="278" r:id="rId7"/>
    <p:sldId id="279" r:id="rId8"/>
    <p:sldId id="269" r:id="rId9"/>
    <p:sldId id="282" r:id="rId10"/>
    <p:sldId id="280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5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2B3C0-751F-4B51-BC46-E26A94AA05A4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E491-085A-490F-BEA8-999EFD447F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2B3C0-751F-4B51-BC46-E26A94AA05A4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E491-085A-490F-BEA8-999EFD447F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2B3C0-751F-4B51-BC46-E26A94AA05A4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E491-085A-490F-BEA8-999EFD447F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3D82-30B7-465D-B206-3F8166DC15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358A-2E70-40C0-890C-9E179A9DDE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90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3D82-30B7-465D-B206-3F8166DC15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358A-2E70-40C0-890C-9E179A9DDE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183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3D82-30B7-465D-B206-3F8166DC15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358A-2E70-40C0-890C-9E179A9DDE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255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3D82-30B7-465D-B206-3F8166DC15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358A-2E70-40C0-890C-9E179A9DDE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770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3D82-30B7-465D-B206-3F8166DC15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358A-2E70-40C0-890C-9E179A9DDE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49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3D82-30B7-465D-B206-3F8166DC15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358A-2E70-40C0-890C-9E179A9DDE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287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3D82-30B7-465D-B206-3F8166DC15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358A-2E70-40C0-890C-9E179A9DDE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87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3D82-30B7-465D-B206-3F8166DC15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358A-2E70-40C0-890C-9E179A9DDE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021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2B3C0-751F-4B51-BC46-E26A94AA05A4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E491-085A-490F-BEA8-999EFD447F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3D82-30B7-465D-B206-3F8166DC15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358A-2E70-40C0-890C-9E179A9DDE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074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3D82-30B7-465D-B206-3F8166DC15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358A-2E70-40C0-890C-9E179A9DDE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4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3D82-30B7-465D-B206-3F8166DC15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358A-2E70-40C0-890C-9E179A9DDE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09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2B3C0-751F-4B51-BC46-E26A94AA05A4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E491-085A-490F-BEA8-999EFD447F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2B3C0-751F-4B51-BC46-E26A94AA05A4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E491-085A-490F-BEA8-999EFD447F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2B3C0-751F-4B51-BC46-E26A94AA05A4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E491-085A-490F-BEA8-999EFD447F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2B3C0-751F-4B51-BC46-E26A94AA05A4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E491-085A-490F-BEA8-999EFD447F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2B3C0-751F-4B51-BC46-E26A94AA05A4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E491-085A-490F-BEA8-999EFD447F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2B3C0-751F-4B51-BC46-E26A94AA05A4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E491-085A-490F-BEA8-999EFD447F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2B3C0-751F-4B51-BC46-E26A94AA05A4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E491-085A-490F-BEA8-999EFD447F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2B3C0-751F-4B51-BC46-E26A94AA05A4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3E491-085A-490F-BEA8-999EFD447FC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E3D82-30B7-465D-B206-3F8166DC15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A358A-2E70-40C0-890C-9E179A9DDE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4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3" y="188640"/>
            <a:ext cx="8352928" cy="1152128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Общероссийская 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общественная организация «Ассоциация медицинских сестер России»</a:t>
            </a:r>
            <a:b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Региональная общественная организация медицинских сестер города 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Москвы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13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</a:br>
            <a:endParaRPr lang="ru-RU" sz="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3" y="1556792"/>
            <a:ext cx="8352928" cy="457434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800" b="1" dirty="0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+mj-lt"/>
              </a:rPr>
              <a:t>ОТЧЕТ</a:t>
            </a:r>
            <a:r>
              <a:rPr lang="ru-RU" sz="2800" b="1" dirty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+mj-lt"/>
              </a:rPr>
              <a:t/>
            </a:r>
            <a:br>
              <a:rPr lang="ru-RU" sz="2800" b="1" dirty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+mj-lt"/>
              </a:rPr>
            </a:br>
            <a:r>
              <a:rPr lang="ru-RU" sz="2800" b="1" dirty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+mj-lt"/>
              </a:rPr>
              <a:t>о работе </a:t>
            </a:r>
            <a:r>
              <a:rPr lang="ru-RU" sz="2800" b="1" dirty="0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+mj-lt"/>
              </a:rPr>
              <a:t>секции «</a:t>
            </a:r>
            <a:r>
              <a:rPr lang="ru-RU" sz="2800" b="1" dirty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+mj-lt"/>
              </a:rPr>
              <a:t>Сестринское дело во фтизиатрии»</a:t>
            </a:r>
            <a:br>
              <a:rPr lang="ru-RU" sz="2800" b="1" dirty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+mj-lt"/>
              </a:rPr>
            </a:br>
            <a:r>
              <a:rPr lang="ru-RU" sz="2800" b="1" dirty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+mj-lt"/>
              </a:rPr>
              <a:t> </a:t>
            </a:r>
            <a:r>
              <a:rPr lang="ru-RU" sz="2800" b="1" dirty="0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+mj-lt"/>
              </a:rPr>
              <a:t>за 2017 год</a:t>
            </a:r>
            <a:endParaRPr lang="ru-RU" sz="2800" b="1" dirty="0">
              <a:ln w="18000">
                <a:noFill/>
                <a:prstDash val="solid"/>
                <a:miter lim="800000"/>
              </a:ln>
              <a:solidFill>
                <a:schemeClr val="tx1"/>
              </a:solidFill>
              <a:latin typeface="+mj-lt"/>
            </a:endParaRPr>
          </a:p>
          <a:p>
            <a:endParaRPr lang="ru-RU" b="1" dirty="0" smtClean="0">
              <a:ln w="18000">
                <a:noFill/>
                <a:prstDash val="solid"/>
                <a:miter lim="800000"/>
              </a:ln>
              <a:solidFill>
                <a:schemeClr val="tx1"/>
              </a:solidFill>
              <a:latin typeface="+mj-lt"/>
            </a:endParaRPr>
          </a:p>
          <a:p>
            <a:pPr algn="r">
              <a:spcBef>
                <a:spcPts val="0"/>
              </a:spcBef>
            </a:pPr>
            <a:r>
              <a:rPr lang="ru-RU" sz="2000" b="1" dirty="0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+mj-lt"/>
              </a:rPr>
              <a:t>Руднева Ю.Р.</a:t>
            </a:r>
          </a:p>
          <a:p>
            <a:pPr algn="r">
              <a:spcBef>
                <a:spcPts val="0"/>
              </a:spcBef>
            </a:pPr>
            <a:r>
              <a:rPr lang="ru-RU" sz="2000" b="1" dirty="0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+mj-lt"/>
              </a:rPr>
              <a:t>Председатель секции «Сестринское дело во фтизиатрии», </a:t>
            </a:r>
          </a:p>
          <a:p>
            <a:pPr algn="r">
              <a:spcBef>
                <a:spcPts val="0"/>
              </a:spcBef>
            </a:pPr>
            <a:r>
              <a:rPr lang="ru-RU" sz="2000" b="1" dirty="0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+mj-lt"/>
              </a:rPr>
              <a:t>заместитель главного врача по работе с сестринским персоналом  </a:t>
            </a:r>
          </a:p>
          <a:p>
            <a:pPr algn="r">
              <a:spcBef>
                <a:spcPts val="0"/>
              </a:spcBef>
            </a:pPr>
            <a:r>
              <a:rPr lang="ru-RU" sz="2000" b="1" dirty="0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+mj-lt"/>
              </a:rPr>
              <a:t>ГБУЗ «МНПЦ борьбы с туберкулезом ДЗМ»</a:t>
            </a:r>
          </a:p>
          <a:p>
            <a:pPr algn="r">
              <a:spcBef>
                <a:spcPts val="0"/>
              </a:spcBef>
            </a:pPr>
            <a:endParaRPr lang="ru-RU" b="1" dirty="0">
              <a:ln w="18000">
                <a:noFill/>
                <a:prstDash val="solid"/>
                <a:miter lim="800000"/>
              </a:ln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</a:pPr>
            <a:endParaRPr lang="ru-RU" b="1" dirty="0" smtClean="0">
              <a:ln w="18000">
                <a:noFill/>
                <a:prstDash val="solid"/>
                <a:miter lim="800000"/>
              </a:ln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</a:pPr>
            <a:r>
              <a:rPr lang="ru-RU" b="1" dirty="0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+mj-lt"/>
              </a:rPr>
              <a:t>Москва. 2018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35967"/>
            <a:ext cx="675209" cy="675209"/>
          </a:xfrm>
          <a:prstGeom prst="rect">
            <a:avLst/>
          </a:prstGeom>
        </p:spPr>
      </p:pic>
      <p:pic>
        <p:nvPicPr>
          <p:cNvPr id="7" name="Picture 2" descr="http://www.medsestre.ru/images/logo.gif"/>
          <p:cNvPicPr>
            <a:picLocks noChangeAspect="1" noChangeArrowheads="1"/>
          </p:cNvPicPr>
          <p:nvPr/>
        </p:nvPicPr>
        <p:blipFill>
          <a:blip r:embed="rId3" cstate="print"/>
          <a:srcRect r="86452" b="-6477"/>
          <a:stretch>
            <a:fillRect/>
          </a:stretch>
        </p:blipFill>
        <p:spPr bwMode="auto">
          <a:xfrm>
            <a:off x="683568" y="420235"/>
            <a:ext cx="720734" cy="7207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573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8051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Перспективы работы на </a:t>
            </a:r>
            <a:r>
              <a:rPr lang="ru-RU" b="1" dirty="0" smtClean="0"/>
              <a:t>2018 </a:t>
            </a:r>
            <a:r>
              <a:rPr lang="ru-RU" b="1" dirty="0"/>
              <a:t>год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892480" cy="573325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1. </a:t>
            </a:r>
            <a:r>
              <a:rPr lang="ru-RU" dirty="0"/>
              <a:t>Обмен опытом работы специалистов сестринского дела в области фтизиатрии на межрегиональном уровни </a:t>
            </a:r>
          </a:p>
          <a:p>
            <a:r>
              <a:rPr lang="ru-RU" dirty="0"/>
              <a:t>2</a:t>
            </a:r>
            <a:r>
              <a:rPr lang="ru-RU" dirty="0" smtClean="0"/>
              <a:t>.Привлечение </a:t>
            </a:r>
            <a:r>
              <a:rPr lang="ru-RU" dirty="0"/>
              <a:t>к деятельности  фтизиатрической секции г. Москвы сестринского персонала медицинских организаций противотуберкулезных служб</a:t>
            </a:r>
          </a:p>
          <a:p>
            <a:r>
              <a:rPr lang="ru-RU" dirty="0"/>
              <a:t>3</a:t>
            </a:r>
            <a:r>
              <a:rPr lang="ru-RU" dirty="0" smtClean="0"/>
              <a:t>. </a:t>
            </a:r>
            <a:r>
              <a:rPr lang="ru-RU" dirty="0"/>
              <a:t>Проведение </a:t>
            </a:r>
            <a:r>
              <a:rPr lang="ru-RU" dirty="0" smtClean="0"/>
              <a:t>образовательных школ, </a:t>
            </a:r>
            <a:r>
              <a:rPr lang="ru-RU" dirty="0"/>
              <a:t>к</a:t>
            </a:r>
            <a:r>
              <a:rPr lang="ru-RU" dirty="0" smtClean="0"/>
              <a:t>онференций, семинаров </a:t>
            </a:r>
            <a:r>
              <a:rPr lang="ru-RU" dirty="0"/>
              <a:t>для медицинских сестер </a:t>
            </a:r>
            <a:r>
              <a:rPr lang="ru-RU" dirty="0" smtClean="0"/>
              <a:t>медицинских учреждений </a:t>
            </a:r>
            <a:r>
              <a:rPr lang="ru-RU" dirty="0"/>
              <a:t>г. Москвы </a:t>
            </a:r>
          </a:p>
          <a:p>
            <a:pPr marL="0" indent="0">
              <a:buNone/>
            </a:pPr>
            <a:r>
              <a:rPr lang="ru-RU" dirty="0"/>
              <a:t>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90469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65126"/>
            <a:ext cx="842493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Состав </a:t>
            </a:r>
            <a:r>
              <a:rPr lang="ru-RU" dirty="0" smtClean="0"/>
              <a:t>секции </a:t>
            </a:r>
            <a:br>
              <a:rPr lang="ru-RU" dirty="0" smtClean="0"/>
            </a:br>
            <a:r>
              <a:rPr lang="ru-RU" dirty="0" smtClean="0"/>
              <a:t>«Сестринское дело во фтизиатрии»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8414" y="1556792"/>
            <a:ext cx="75608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400" dirty="0" smtClean="0">
              <a:solidFill>
                <a:prstClr val="black"/>
              </a:solidFill>
              <a:ea typeface="Times New Roman"/>
              <a:cs typeface="Times New Roman" pitchFamily="18" charset="0"/>
            </a:endParaRPr>
          </a:p>
          <a:p>
            <a:pPr lvl="0" algn="ctr"/>
            <a:r>
              <a:rPr lang="ru-RU" sz="2400" dirty="0" smtClean="0">
                <a:solidFill>
                  <a:prstClr val="black"/>
                </a:solidFill>
                <a:ea typeface="Times New Roman"/>
              </a:rPr>
              <a:t>     </a:t>
            </a:r>
            <a:r>
              <a:rPr lang="ru-RU" sz="2400" b="1" dirty="0" smtClean="0">
                <a:solidFill>
                  <a:prstClr val="black"/>
                </a:solidFill>
                <a:ea typeface="Times New Roman"/>
              </a:rPr>
              <a:t>ПРЕДСЕДАТЕЛЬ</a:t>
            </a:r>
          </a:p>
          <a:p>
            <a:pPr lvl="0" algn="ctr"/>
            <a:endParaRPr lang="ru-RU" sz="2400" dirty="0">
              <a:solidFill>
                <a:prstClr val="black"/>
              </a:solidFill>
              <a:ea typeface="Times New Roman"/>
            </a:endParaRPr>
          </a:p>
          <a:p>
            <a:pPr lvl="0" algn="ctr"/>
            <a:r>
              <a:rPr lang="ru-RU" sz="2400" dirty="0" smtClean="0">
                <a:solidFill>
                  <a:prstClr val="black"/>
                </a:solidFill>
                <a:ea typeface="Times New Roman"/>
              </a:rPr>
              <a:t>            </a:t>
            </a:r>
            <a:r>
              <a:rPr lang="ru-RU" sz="2400" b="1" dirty="0" smtClean="0">
                <a:solidFill>
                  <a:prstClr val="black"/>
                </a:solidFill>
                <a:ea typeface="Times New Roman"/>
              </a:rPr>
              <a:t>Члены                                     Секретарь</a:t>
            </a:r>
            <a:endParaRPr lang="ru-RU" sz="2400" b="1" dirty="0">
              <a:solidFill>
                <a:prstClr val="black"/>
              </a:solidFill>
              <a:ea typeface="Times New Roman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ea typeface="Times New Roman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ea typeface="Times New Roman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ea typeface="Times New Roman"/>
            </a:endParaRPr>
          </a:p>
          <a:p>
            <a:pPr lvl="0"/>
            <a:r>
              <a:rPr lang="ru-RU" sz="1400" dirty="0" smtClean="0">
                <a:solidFill>
                  <a:prstClr val="black"/>
                </a:solidFill>
                <a:ea typeface="Times New Roman"/>
              </a:rPr>
              <a:t>Актив </a:t>
            </a:r>
            <a:r>
              <a:rPr lang="ru-RU" sz="1400" dirty="0">
                <a:solidFill>
                  <a:prstClr val="black"/>
                </a:solidFill>
                <a:ea typeface="Times New Roman"/>
              </a:rPr>
              <a:t>членов ассоциации </a:t>
            </a:r>
            <a:r>
              <a:rPr lang="ru-RU" sz="1400" dirty="0" smtClean="0">
                <a:solidFill>
                  <a:prstClr val="black"/>
                </a:solidFill>
                <a:ea typeface="Times New Roman"/>
              </a:rPr>
              <a:t>                                                               Актив </a:t>
            </a:r>
            <a:r>
              <a:rPr lang="ru-RU" sz="1400" dirty="0">
                <a:solidFill>
                  <a:prstClr val="black"/>
                </a:solidFill>
                <a:ea typeface="Times New Roman"/>
              </a:rPr>
              <a:t>членов ассоциации </a:t>
            </a:r>
            <a:r>
              <a:rPr lang="ru-RU" sz="1400" dirty="0" smtClean="0">
                <a:solidFill>
                  <a:prstClr val="black"/>
                </a:solidFill>
                <a:ea typeface="Times New Roman"/>
              </a:rPr>
              <a:t>медицинских </a:t>
            </a:r>
            <a:r>
              <a:rPr lang="ru-RU" sz="1400" dirty="0">
                <a:solidFill>
                  <a:prstClr val="black"/>
                </a:solidFill>
                <a:ea typeface="Times New Roman"/>
              </a:rPr>
              <a:t>сестер фтизиатрической </a:t>
            </a:r>
            <a:r>
              <a:rPr lang="ru-RU" sz="1400" dirty="0" smtClean="0">
                <a:solidFill>
                  <a:prstClr val="black"/>
                </a:solidFill>
                <a:ea typeface="Times New Roman"/>
              </a:rPr>
              <a:t>                                      медицинских </a:t>
            </a:r>
            <a:r>
              <a:rPr lang="ru-RU" sz="1400" dirty="0">
                <a:solidFill>
                  <a:prstClr val="black"/>
                </a:solidFill>
                <a:ea typeface="Times New Roman"/>
              </a:rPr>
              <a:t>сестер </a:t>
            </a:r>
            <a:r>
              <a:rPr lang="ru-RU" sz="1400" dirty="0" smtClean="0">
                <a:solidFill>
                  <a:prstClr val="black"/>
                </a:solidFill>
                <a:ea typeface="Times New Roman"/>
              </a:rPr>
              <a:t>фтизиатрической службы МНПЦ </a:t>
            </a:r>
            <a:r>
              <a:rPr lang="ru-RU" sz="1400" dirty="0">
                <a:solidFill>
                  <a:prstClr val="black"/>
                </a:solidFill>
                <a:ea typeface="Times New Roman"/>
              </a:rPr>
              <a:t>борьбы с </a:t>
            </a:r>
            <a:r>
              <a:rPr lang="ru-RU" sz="1400" dirty="0" smtClean="0">
                <a:solidFill>
                  <a:prstClr val="black"/>
                </a:solidFill>
                <a:ea typeface="Times New Roman"/>
              </a:rPr>
              <a:t>туберкулезом                                       службы </a:t>
            </a:r>
            <a:r>
              <a:rPr lang="ru-RU" sz="1400" dirty="0">
                <a:solidFill>
                  <a:prstClr val="black"/>
                </a:solidFill>
                <a:ea typeface="Times New Roman"/>
              </a:rPr>
              <a:t>туберкулезной </a:t>
            </a:r>
            <a:r>
              <a:rPr lang="ru-RU" sz="1400" dirty="0" smtClean="0">
                <a:solidFill>
                  <a:prstClr val="black"/>
                </a:solidFill>
                <a:ea typeface="Times New Roman"/>
              </a:rPr>
              <a:t>больницы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ea typeface="Times New Roman"/>
              </a:rPr>
              <a:t>                                                                                                                </a:t>
            </a:r>
            <a:r>
              <a:rPr lang="ru-RU" sz="1400" dirty="0" err="1" smtClean="0">
                <a:solidFill>
                  <a:prstClr val="black"/>
                </a:solidFill>
                <a:ea typeface="Times New Roman"/>
              </a:rPr>
              <a:t>им.Г.А.Захарьина</a:t>
            </a:r>
            <a:r>
              <a:rPr lang="ru-RU" sz="2400" dirty="0">
                <a:solidFill>
                  <a:prstClr val="black"/>
                </a:solidFill>
                <a:ea typeface="Times New Roman"/>
              </a:rPr>
              <a:t/>
            </a:r>
            <a:br>
              <a:rPr lang="ru-RU" sz="2400" dirty="0">
                <a:solidFill>
                  <a:prstClr val="black"/>
                </a:solidFill>
                <a:ea typeface="Times New Roman"/>
              </a:rPr>
            </a:br>
            <a:r>
              <a:rPr lang="ru-RU" sz="1400" dirty="0">
                <a:solidFill>
                  <a:prstClr val="black"/>
                </a:solidFill>
                <a:ea typeface="Times New Roman"/>
              </a:rPr>
              <a:t/>
            </a:r>
            <a:br>
              <a:rPr lang="ru-RU" sz="1400" dirty="0">
                <a:solidFill>
                  <a:prstClr val="black"/>
                </a:solidFill>
                <a:ea typeface="Times New Roman"/>
              </a:rPr>
            </a:br>
            <a:endParaRPr lang="ru-RU" sz="2400" dirty="0">
              <a:solidFill>
                <a:prstClr val="black"/>
              </a:solidFill>
              <a:ea typeface="Times New Roman"/>
            </a:endParaRPr>
          </a:p>
          <a:p>
            <a:pPr lvl="0"/>
            <a:r>
              <a:rPr lang="ru-RU" sz="1400" dirty="0" smtClean="0">
                <a:solidFill>
                  <a:prstClr val="black"/>
                </a:solidFill>
                <a:ea typeface="Times New Roman"/>
              </a:rPr>
              <a:t>                                                                      Актив </a:t>
            </a:r>
            <a:r>
              <a:rPr lang="ru-RU" sz="1400" dirty="0">
                <a:solidFill>
                  <a:prstClr val="black"/>
                </a:solidFill>
                <a:ea typeface="Times New Roman"/>
              </a:rPr>
              <a:t>членов ассоциации </a:t>
            </a:r>
            <a:endParaRPr lang="ru-RU" sz="1400" dirty="0" smtClean="0">
              <a:solidFill>
                <a:prstClr val="black"/>
              </a:solidFill>
              <a:ea typeface="Times New Roman"/>
            </a:endParaRPr>
          </a:p>
          <a:p>
            <a:pPr lvl="0"/>
            <a:r>
              <a:rPr lang="ru-RU" sz="1400" dirty="0" smtClean="0">
                <a:solidFill>
                  <a:prstClr val="black"/>
                </a:solidFill>
                <a:ea typeface="Times New Roman"/>
              </a:rPr>
              <a:t>                                                                      медицинских </a:t>
            </a:r>
            <a:r>
              <a:rPr lang="ru-RU" sz="1400" dirty="0">
                <a:solidFill>
                  <a:prstClr val="black"/>
                </a:solidFill>
                <a:ea typeface="Times New Roman"/>
              </a:rPr>
              <a:t>сестер фтизиатрической</a:t>
            </a:r>
          </a:p>
          <a:p>
            <a:pPr lvl="0"/>
            <a:r>
              <a:rPr lang="ru-RU" sz="1400" dirty="0" smtClean="0">
                <a:solidFill>
                  <a:prstClr val="black"/>
                </a:solidFill>
                <a:ea typeface="Times New Roman"/>
              </a:rPr>
              <a:t>                                                                      службы </a:t>
            </a:r>
            <a:r>
              <a:rPr lang="ru-RU" sz="1400" dirty="0">
                <a:solidFill>
                  <a:prstClr val="black"/>
                </a:solidFill>
                <a:ea typeface="Times New Roman"/>
              </a:rPr>
              <a:t>туберкулезной больницы</a:t>
            </a:r>
            <a:endParaRPr lang="ru-RU" sz="1400" dirty="0" smtClean="0">
              <a:solidFill>
                <a:prstClr val="black"/>
              </a:solidFill>
              <a:ea typeface="Times New Roman"/>
            </a:endParaRPr>
          </a:p>
          <a:p>
            <a:pPr lvl="0"/>
            <a:r>
              <a:rPr lang="ru-RU" sz="1400" dirty="0" smtClean="0">
                <a:solidFill>
                  <a:prstClr val="black"/>
                </a:solidFill>
                <a:ea typeface="Times New Roman"/>
              </a:rPr>
              <a:t>                                                                       </a:t>
            </a:r>
            <a:r>
              <a:rPr lang="ru-RU" sz="1400" dirty="0" err="1" smtClean="0">
                <a:solidFill>
                  <a:prstClr val="black"/>
                </a:solidFill>
                <a:ea typeface="Times New Roman"/>
              </a:rPr>
              <a:t>им.А.Е.Рабухина</a:t>
            </a:r>
            <a:endParaRPr lang="ru-RU" sz="1400" dirty="0">
              <a:solidFill>
                <a:prstClr val="black"/>
              </a:solidFill>
              <a:ea typeface="Times New Roman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203848" y="2366855"/>
            <a:ext cx="720080" cy="414073"/>
          </a:xfrm>
          <a:prstGeom prst="straightConnector1">
            <a:avLst/>
          </a:prstGeom>
          <a:ln cmpd="sng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436096" y="2366855"/>
            <a:ext cx="648072" cy="41407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1582274" y="3113335"/>
            <a:ext cx="1045510" cy="9859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3229078" y="3113335"/>
            <a:ext cx="2495050" cy="9859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1469903" y="4538762"/>
            <a:ext cx="2247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 smtClean="0">
                <a:solidFill>
                  <a:prstClr val="black"/>
                </a:solidFill>
                <a:ea typeface="Times New Roman"/>
              </a:rPr>
              <a:t> </a:t>
            </a:r>
            <a:endParaRPr lang="ru-RU" sz="1400" dirty="0">
              <a:solidFill>
                <a:prstClr val="black"/>
              </a:solidFill>
              <a:ea typeface="Times New Roman"/>
            </a:endParaRPr>
          </a:p>
        </p:txBody>
      </p:sp>
      <p:cxnSp>
        <p:nvCxnSpPr>
          <p:cNvPr id="54" name="Прямая со стрелкой 53"/>
          <p:cNvCxnSpPr/>
          <p:nvPr/>
        </p:nvCxnSpPr>
        <p:spPr>
          <a:xfrm>
            <a:off x="2915816" y="3113335"/>
            <a:ext cx="1513018" cy="24759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H="1">
            <a:off x="3563888" y="2912441"/>
            <a:ext cx="207984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979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8051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Количественный </a:t>
            </a:r>
            <a:r>
              <a:rPr lang="ru-RU" sz="3600" b="1" dirty="0"/>
              <a:t>состав </a:t>
            </a:r>
            <a:r>
              <a:rPr lang="ru-RU" sz="3600" b="1" dirty="0" smtClean="0"/>
              <a:t>секции </a:t>
            </a:r>
            <a:br>
              <a:rPr lang="ru-RU" sz="3600" b="1" dirty="0" smtClean="0"/>
            </a:br>
            <a:r>
              <a:rPr lang="ru-RU" sz="3600" b="1" dirty="0" smtClean="0"/>
              <a:t>«</a:t>
            </a:r>
            <a:r>
              <a:rPr lang="ru-RU" sz="3600" b="1" dirty="0"/>
              <a:t>Сестринское дело во фтизиатрии»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955583"/>
              </p:ext>
            </p:extLst>
          </p:nvPr>
        </p:nvGraphicFramePr>
        <p:xfrm>
          <a:off x="457200" y="1989138"/>
          <a:ext cx="8147248" cy="4080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2695168"/>
                <a:gridCol w="2160240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ЛПУ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Всего среднего медицинского персонала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членов РООМС (человек)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членов РООМС (%)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ГБУЗ «МНПЦ борьбы с туберкулезом ДЗМ»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1273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684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54%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Туберкулезная клиническая больница им. Г.А.Захарьина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285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168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59%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Туберкулезная больница им. А.Е.Рабухина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265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143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54%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ВСЕГО: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1823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995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54,6%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46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06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1512168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ОСНОВНЫЕ  НАПРАВЛЕНИЯ  В  РАБОТЕ  СЕКЦИИ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1. Содействие развитию профессионализма сестринского персонала в рамках определенной специальности;</a:t>
            </a:r>
          </a:p>
          <a:p>
            <a:r>
              <a:rPr lang="ru-RU" dirty="0"/>
              <a:t>2. Повышение качества и своевременности оказания сестринской помощи больным туберкулезом;</a:t>
            </a:r>
          </a:p>
          <a:p>
            <a:r>
              <a:rPr lang="ru-RU" dirty="0"/>
              <a:t>3. Повышение профессионального престижа и статуса сестринского персонала;</a:t>
            </a:r>
          </a:p>
          <a:p>
            <a:r>
              <a:rPr lang="ru-RU" dirty="0"/>
              <a:t>4. Распространение передового опыта;</a:t>
            </a:r>
          </a:p>
          <a:p>
            <a:r>
              <a:rPr lang="ru-RU" dirty="0"/>
              <a:t>5. </a:t>
            </a:r>
            <a:r>
              <a:rPr lang="ru-RU" dirty="0" err="1"/>
              <a:t>Санпросветработа</a:t>
            </a:r>
            <a:r>
              <a:rPr lang="ru-RU" dirty="0"/>
              <a:t> о заболевании туберкулезом среди  населения г. Москвы.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27568"/>
            <a:ext cx="3960440" cy="3076594"/>
          </a:xfrm>
        </p:spPr>
        <p:txBody>
          <a:bodyPr>
            <a:norm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endParaRPr lang="ru-RU" dirty="0"/>
          </a:p>
        </p:txBody>
      </p:sp>
      <p:pic>
        <p:nvPicPr>
          <p:cNvPr id="3" name="Picture 2" descr="C:\Users\user\Downloads\DSC063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5867" r="9616" b="14142"/>
          <a:stretch/>
        </p:blipFill>
        <p:spPr bwMode="auto">
          <a:xfrm>
            <a:off x="395536" y="196316"/>
            <a:ext cx="4591707" cy="307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ownloads\IMG-20180206-WA00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" t="6557" r="190" b="26255"/>
          <a:stretch/>
        </p:blipFill>
        <p:spPr bwMode="auto">
          <a:xfrm>
            <a:off x="1763688" y="3439114"/>
            <a:ext cx="6289882" cy="319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20180620_12363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7" t="18102" r="34596" b="7361"/>
          <a:stretch/>
        </p:blipFill>
        <p:spPr bwMode="auto">
          <a:xfrm rot="5400000">
            <a:off x="5692811" y="-371104"/>
            <a:ext cx="2817161" cy="400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691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370" y="75003"/>
            <a:ext cx="8373616" cy="905726"/>
          </a:xfrm>
        </p:spPr>
        <p:txBody>
          <a:bodyPr>
            <a:normAutofit/>
          </a:bodyPr>
          <a:lstStyle/>
          <a:p>
            <a:r>
              <a:rPr lang="ru-RU" sz="1800" i="1" dirty="0" smtClean="0"/>
              <a:t>СИМПОЗИУМ </a:t>
            </a:r>
            <a:r>
              <a:rPr lang="ru-RU" sz="1800" i="1" dirty="0"/>
              <a:t>РАМС ВСЕРОССИЙСКОГО КОНГРЕССА НАЦИОНАЛЬНОЙ АССОЦИАЦИИ </a:t>
            </a:r>
            <a:r>
              <a:rPr lang="ru-RU" sz="1800" i="1" dirty="0" smtClean="0"/>
              <a:t>ФТИЗИАТРОВ</a:t>
            </a:r>
            <a:r>
              <a:rPr lang="ru-RU" sz="1800" dirty="0" smtClean="0"/>
              <a:t> , Санкт-Петербург. Октябрь, 2017</a:t>
            </a:r>
            <a:endParaRPr lang="ru-RU" sz="1800" dirty="0"/>
          </a:p>
        </p:txBody>
      </p:sp>
      <p:pic>
        <p:nvPicPr>
          <p:cNvPr id="1026" name="Picture 2" descr="C:\Users\user\AppData\Local\Temp\wz42d8\IMG-20180620-WA00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5878" r="16168" b="9621"/>
          <a:stretch/>
        </p:blipFill>
        <p:spPr bwMode="auto">
          <a:xfrm>
            <a:off x="323528" y="980728"/>
            <a:ext cx="3960000" cy="56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AppData\Local\Temp\wz8aa1\IMG-20180620-WA000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0" r="7933" b="-576"/>
          <a:stretch/>
        </p:blipFill>
        <p:spPr bwMode="auto">
          <a:xfrm>
            <a:off x="4644008" y="952342"/>
            <a:ext cx="4104000" cy="57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660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люда\Desktop\лето\IMG-20170803-WA0005.jpg"/>
          <p:cNvPicPr>
            <a:picLocks noChangeAspect="1" noChangeArrowheads="1"/>
          </p:cNvPicPr>
          <p:nvPr/>
        </p:nvPicPr>
        <p:blipFill rotWithShape="1">
          <a:blip r:embed="rId2" cstate="print"/>
          <a:srcRect l="3906" r="17151"/>
          <a:stretch/>
        </p:blipFill>
        <p:spPr bwMode="auto">
          <a:xfrm>
            <a:off x="107505" y="3501009"/>
            <a:ext cx="4320000" cy="2848353"/>
          </a:xfrm>
          <a:prstGeom prst="rect">
            <a:avLst/>
          </a:prstGeom>
          <a:noFill/>
        </p:spPr>
      </p:pic>
      <p:pic>
        <p:nvPicPr>
          <p:cNvPr id="4" name="Picture 2" descr="C:\Users\люда\Desktop\инвал\IMG-20170803-WA0011.jpg"/>
          <p:cNvPicPr>
            <a:picLocks noChangeAspect="1" noChangeArrowheads="1"/>
          </p:cNvPicPr>
          <p:nvPr/>
        </p:nvPicPr>
        <p:blipFill rotWithShape="1">
          <a:blip r:embed="rId3" cstate="print"/>
          <a:srcRect l="7849" t="1639" r="-5025" b="12427"/>
          <a:stretch/>
        </p:blipFill>
        <p:spPr bwMode="auto">
          <a:xfrm>
            <a:off x="107505" y="213012"/>
            <a:ext cx="4450709" cy="2952000"/>
          </a:xfrm>
          <a:prstGeom prst="rect">
            <a:avLst/>
          </a:prstGeom>
          <a:noFill/>
        </p:spPr>
      </p:pic>
      <p:pic>
        <p:nvPicPr>
          <p:cNvPr id="6" name="Picture 2" descr="C:\Users\люда\Desktop\лето\IMG-20170803-WA0004.jpg"/>
          <p:cNvPicPr>
            <a:picLocks noChangeAspect="1" noChangeArrowheads="1"/>
          </p:cNvPicPr>
          <p:nvPr/>
        </p:nvPicPr>
        <p:blipFill rotWithShape="1">
          <a:blip r:embed="rId4" cstate="print"/>
          <a:srcRect l="-2477" t="-30265" r="4133" b="24122"/>
          <a:stretch/>
        </p:blipFill>
        <p:spPr bwMode="auto">
          <a:xfrm>
            <a:off x="4392000" y="-1080000"/>
            <a:ext cx="4284000" cy="4356000"/>
          </a:xfrm>
          <a:prstGeom prst="rect">
            <a:avLst/>
          </a:prstGeom>
          <a:noFill/>
        </p:spPr>
      </p:pic>
      <p:pic>
        <p:nvPicPr>
          <p:cNvPr id="7" name="Picture 2" descr="C:\Users\люда\Desktop\инвал\IMG-20170803-WA0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8214" y="3468305"/>
            <a:ext cx="4032000" cy="30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6528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5" y="332656"/>
            <a:ext cx="8352111" cy="504056"/>
          </a:xfrm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/>
              <a:t>Школы для больных туберкулезом </a:t>
            </a:r>
            <a:endParaRPr lang="ru-RU" sz="2000" b="1" dirty="0"/>
          </a:p>
        </p:txBody>
      </p:sp>
      <p:pic>
        <p:nvPicPr>
          <p:cNvPr id="4" name="Picture 3" descr="C:\Users\user\Desktop\ШКОЛА ПАЦИЕНТА\фтизиошкола\ФОТО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6" t="54925" r="21222" b="-380"/>
          <a:stretch/>
        </p:blipFill>
        <p:spPr bwMode="auto">
          <a:xfrm>
            <a:off x="3995647" y="1340768"/>
            <a:ext cx="475200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ownloads\IMG-20171220-WA00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731" r="8999" b="5936"/>
          <a:stretch/>
        </p:blipFill>
        <p:spPr bwMode="auto">
          <a:xfrm>
            <a:off x="539552" y="1340768"/>
            <a:ext cx="3276000" cy="41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user\AppData\Local\Temp\wza50b\20171218_11225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7" t="28513" r="2545" b="20248"/>
          <a:stretch/>
        </p:blipFill>
        <p:spPr bwMode="auto">
          <a:xfrm>
            <a:off x="2987824" y="4400768"/>
            <a:ext cx="5940000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57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Конкурс детского мастерства</a:t>
            </a:r>
            <a:endParaRPr lang="ru-RU" dirty="0"/>
          </a:p>
        </p:txBody>
      </p:sp>
      <p:pic>
        <p:nvPicPr>
          <p:cNvPr id="2050" name="Picture 2" descr="C:\Users\user\AppData\Local\Temp\wz01a5\IMG-20180327-WA00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3" t="-577" r="13237" b="15622"/>
          <a:stretch/>
        </p:blipFill>
        <p:spPr bwMode="auto">
          <a:xfrm>
            <a:off x="16946" y="760140"/>
            <a:ext cx="4532315" cy="34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AppData\Local\Temp\wz6fe2\IMG-20180327-WA00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9" t="11898" r="13622" b="2716"/>
          <a:stretch/>
        </p:blipFill>
        <p:spPr bwMode="auto">
          <a:xfrm>
            <a:off x="4710721" y="3849511"/>
            <a:ext cx="3916606" cy="298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AppData\Local\Temp\wz8719\IMG-20180327-WA001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0" t="13330" r="28794" b="54667"/>
          <a:stretch/>
        </p:blipFill>
        <p:spPr bwMode="auto">
          <a:xfrm>
            <a:off x="517831" y="4285559"/>
            <a:ext cx="3327977" cy="252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AppData\Local\Temp\wz4f19\IMG-20180326-WA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96256" y="240448"/>
            <a:ext cx="3145536" cy="419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4803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212</Words>
  <Application>Microsoft Office PowerPoint</Application>
  <PresentationFormat>Экран (4:3)</PresentationFormat>
  <Paragraphs>63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Lucida Sans Unicode</vt:lpstr>
      <vt:lpstr>Times New Roman</vt:lpstr>
      <vt:lpstr>Тема Office</vt:lpstr>
      <vt:lpstr>1_Тема Office</vt:lpstr>
      <vt:lpstr>                                      Общероссийская общественная организация «Ассоциация медицинских сестер России»  Региональная общественная организация медицинских сестер города Москвы   </vt:lpstr>
      <vt:lpstr>Состав секции  «Сестринское дело во фтизиатрии»</vt:lpstr>
      <vt:lpstr> Количественный состав секции  «Сестринское дело во фтизиатрии» </vt:lpstr>
      <vt:lpstr>ОСНОВНЫЕ  НАПРАВЛЕНИЯ  В  РАБОТЕ  СЕКЦИИ </vt:lpstr>
      <vt:lpstr>     </vt:lpstr>
      <vt:lpstr>СИМПОЗИУМ РАМС ВСЕРОССИЙСКОГО КОНГРЕССА НАЦИОНАЛЬНОЙ АССОЦИАЦИИ ФТИЗИАТРОВ , Санкт-Петербург. Октябрь, 2017</vt:lpstr>
      <vt:lpstr>Презентация PowerPoint</vt:lpstr>
      <vt:lpstr>Школы для больных туберкулезом </vt:lpstr>
      <vt:lpstr>Конкурс детского мастерства</vt:lpstr>
      <vt:lpstr>Перспективы работы на 2018 год 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Галина Плетминцева</cp:lastModifiedBy>
  <cp:revision>31</cp:revision>
  <dcterms:created xsi:type="dcterms:W3CDTF">2017-06-19T05:06:18Z</dcterms:created>
  <dcterms:modified xsi:type="dcterms:W3CDTF">2018-06-20T18:48:28Z</dcterms:modified>
</cp:coreProperties>
</file>