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7" r:id="rId3"/>
    <p:sldId id="257" r:id="rId4"/>
    <p:sldId id="268" r:id="rId5"/>
    <p:sldId id="291" r:id="rId6"/>
    <p:sldId id="292" r:id="rId7"/>
    <p:sldId id="265" r:id="rId8"/>
    <p:sldId id="293" r:id="rId9"/>
    <p:sldId id="273" r:id="rId10"/>
    <p:sldId id="294" r:id="rId11"/>
    <p:sldId id="296" r:id="rId12"/>
    <p:sldId id="275" r:id="rId13"/>
    <p:sldId id="276" r:id="rId14"/>
    <p:sldId id="277" r:id="rId15"/>
    <p:sldId id="278" r:id="rId16"/>
    <p:sldId id="262" r:id="rId17"/>
    <p:sldId id="266" r:id="rId18"/>
    <p:sldId id="279" r:id="rId19"/>
    <p:sldId id="280" r:id="rId20"/>
    <p:sldId id="281" r:id="rId21"/>
    <p:sldId id="297" r:id="rId22"/>
    <p:sldId id="299" r:id="rId23"/>
    <p:sldId id="298" r:id="rId24"/>
    <p:sldId id="282" r:id="rId25"/>
    <p:sldId id="284" r:id="rId26"/>
    <p:sldId id="30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7D3FF"/>
    <a:srgbClr val="ECF2FA"/>
    <a:srgbClr val="E4EDF8"/>
    <a:srgbClr val="FFCCFF"/>
    <a:srgbClr val="C9E4FF"/>
    <a:srgbClr val="0099CC"/>
    <a:srgbClr val="0033CC"/>
    <a:srgbClr val="FF505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40" autoAdjust="0"/>
    <p:restoredTop sz="94660"/>
  </p:normalViewPr>
  <p:slideViewPr>
    <p:cSldViewPr>
      <p:cViewPr>
        <p:scale>
          <a:sx n="100" d="100"/>
          <a:sy n="100" d="100"/>
        </p:scale>
        <p:origin x="-324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666943149945254E-4"/>
          <c:y val="0.12177854055345678"/>
          <c:w val="0.57121055103248031"/>
          <c:h val="0.877657967330132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spPr>
              <a:solidFill>
                <a:srgbClr val="A7D3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9.2108303968027855E-2"/>
                  <c:y val="8.7716497371714025E-2"/>
                </c:manualLayout>
              </c:layout>
              <c:showVal val="1"/>
            </c:dLbl>
            <c:dLbl>
              <c:idx val="1"/>
              <c:layout>
                <c:manualLayout>
                  <c:x val="2.0092102559443548E-2"/>
                  <c:y val="-5.9190035016644285E-2"/>
                </c:manualLayout>
              </c:layout>
              <c:showVal val="1"/>
            </c:dLbl>
            <c:dLbl>
              <c:idx val="2"/>
              <c:layout>
                <c:manualLayout>
                  <c:x val="1.873580045924516E-2"/>
                  <c:y val="-9.1473495118898247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послеродовые гипотонические кровотечения</c:v>
                </c:pt>
                <c:pt idx="1">
                  <c:v>патология плаценты</c:v>
                </c:pt>
                <c:pt idx="2">
                  <c:v>коагулопатия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0.29000000000000031</c:v>
                </c:pt>
                <c:pt idx="2">
                  <c:v>1.0000000000000033E-2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6891761196613"/>
          <c:y val="0.18134516500232251"/>
          <c:w val="0.43239974141595156"/>
          <c:h val="0.61345897213362777"/>
        </c:manualLayout>
      </c:layout>
      <c:txPr>
        <a:bodyPr/>
        <a:lstStyle/>
        <a:p>
          <a:pPr>
            <a:defRPr sz="1900" b="1">
              <a:solidFill>
                <a:srgbClr val="002060"/>
              </a:solidFill>
              <a:latin typeface="+mn-lt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rgbClr val="C00000"/>
                </a:solidFill>
              </a:defRPr>
            </a:pPr>
            <a:r>
              <a:rPr lang="ru-RU" sz="1800" i="1" u="sng" dirty="0" smtClean="0">
                <a:solidFill>
                  <a:srgbClr val="C00000"/>
                </a:solidFill>
              </a:rPr>
              <a:t>От </a:t>
            </a:r>
            <a:r>
              <a:rPr lang="ru-RU" sz="1800" i="1" u="sng" dirty="0">
                <a:solidFill>
                  <a:srgbClr val="C00000"/>
                </a:solidFill>
              </a:rPr>
              <a:t>1500 до 2000 мл</a:t>
            </a:r>
          </a:p>
        </c:rich>
      </c:tx>
      <c:layout>
        <c:manualLayout>
          <c:xMode val="edge"/>
          <c:yMode val="edge"/>
          <c:x val="0.19555418684733702"/>
          <c:y val="0.28274445131733178"/>
        </c:manualLayout>
      </c:layout>
    </c:title>
    <c:view3D>
      <c:rotX val="3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 1500 до 2000 мл</c:v>
                </c:pt>
              </c:strCache>
            </c:strRef>
          </c:tx>
          <c:dPt>
            <c:idx val="0"/>
            <c:spPr>
              <a:solidFill>
                <a:srgbClr val="A7D3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FF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</c:ser>
        <c:shape val="pyramid"/>
        <c:axId val="118924800"/>
        <c:axId val="118926336"/>
        <c:axId val="0"/>
      </c:bar3DChart>
      <c:catAx>
        <c:axId val="118924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18926336"/>
        <c:crosses val="autoZero"/>
        <c:auto val="1"/>
        <c:lblAlgn val="ctr"/>
        <c:lblOffset val="100"/>
      </c:catAx>
      <c:valAx>
        <c:axId val="118926336"/>
        <c:scaling>
          <c:orientation val="minMax"/>
        </c:scaling>
        <c:delete val="1"/>
        <c:axPos val="l"/>
        <c:numFmt formatCode="General" sourceLinked="1"/>
        <c:tickLblPos val="nextTo"/>
        <c:crossAx val="11892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r>
              <a:rPr lang="ru-RU" sz="1800" i="1" u="sng" dirty="0">
                <a:solidFill>
                  <a:srgbClr val="C00000"/>
                </a:solidFill>
              </a:rPr>
              <a:t>Свыше 2000 мл</a:t>
            </a:r>
          </a:p>
        </c:rich>
      </c:tx>
      <c:layout>
        <c:manualLayout>
          <c:xMode val="edge"/>
          <c:yMode val="edge"/>
          <c:x val="8.8633353028979608E-2"/>
          <c:y val="0.12930595725466787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1.995602035076827E-2"/>
          <c:y val="0.1766902768834514"/>
          <c:w val="0.91497644050115823"/>
          <c:h val="0.654922216934034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Свыше 2000 мл</c:v>
                </c:pt>
              </c:strCache>
            </c:strRef>
          </c:tx>
          <c:dPt>
            <c:idx val="0"/>
            <c:spPr>
              <a:solidFill>
                <a:srgbClr val="A7D3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FF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17</c:v>
                </c:pt>
              </c:numCache>
            </c:numRef>
          </c:val>
        </c:ser>
        <c:shape val="cylinder"/>
        <c:axId val="121628544"/>
        <c:axId val="121630080"/>
        <c:axId val="118960128"/>
      </c:bar3DChart>
      <c:catAx>
        <c:axId val="121628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21630080"/>
        <c:crosses val="autoZero"/>
        <c:auto val="1"/>
        <c:lblAlgn val="ctr"/>
        <c:lblOffset val="100"/>
      </c:catAx>
      <c:valAx>
        <c:axId val="121630080"/>
        <c:scaling>
          <c:orientation val="minMax"/>
        </c:scaling>
        <c:delete val="1"/>
        <c:axPos val="l"/>
        <c:numFmt formatCode="General" sourceLinked="1"/>
        <c:tickLblPos val="nextTo"/>
        <c:crossAx val="121628544"/>
        <c:crosses val="autoZero"/>
        <c:crossBetween val="between"/>
      </c:valAx>
      <c:serAx>
        <c:axId val="118960128"/>
        <c:scaling>
          <c:orientation val="minMax"/>
        </c:scaling>
        <c:delete val="1"/>
        <c:axPos val="b"/>
        <c:tickLblPos val="nextTo"/>
        <c:crossAx val="12163008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ru-RU" sz="1800" b="1" i="1" u="sng" dirty="0" smtClean="0">
                <a:solidFill>
                  <a:srgbClr val="C00000"/>
                </a:solidFill>
              </a:rPr>
              <a:t>%</a:t>
            </a:r>
            <a:r>
              <a:rPr lang="ru-RU" sz="1800" i="1" u="sng" baseline="0" dirty="0" smtClean="0">
                <a:solidFill>
                  <a:srgbClr val="C00000"/>
                </a:solidFill>
              </a:rPr>
              <a:t> </a:t>
            </a:r>
            <a:r>
              <a:rPr lang="ru-RU" sz="1800" i="1" u="sng" dirty="0" smtClean="0">
                <a:solidFill>
                  <a:srgbClr val="C00000"/>
                </a:solidFill>
              </a:rPr>
              <a:t>от </a:t>
            </a:r>
            <a:r>
              <a:rPr lang="ru-RU" sz="1800" i="1" u="sng" dirty="0">
                <a:solidFill>
                  <a:srgbClr val="C00000"/>
                </a:solidFill>
              </a:rPr>
              <a:t>общего количества операций кесарева сечения</a:t>
            </a:r>
          </a:p>
        </c:rich>
      </c:tx>
      <c:layout>
        <c:manualLayout>
          <c:xMode val="edge"/>
          <c:yMode val="edge"/>
          <c:x val="0.17420960162910304"/>
          <c:y val="5.0862457168969102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; от общего количества операций кесарева сечения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FF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A7D3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>
                        <a:solidFill>
                          <a:srgbClr val="002060"/>
                        </a:solidFill>
                      </a:rPr>
                      <a:t>1,2</a:t>
                    </a:r>
                    <a:r>
                      <a:rPr lang="ru-RU" sz="160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60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>
                        <a:solidFill>
                          <a:srgbClr val="002060"/>
                        </a:solidFill>
                      </a:rPr>
                      <a:t>1,4</a:t>
                    </a:r>
                    <a:r>
                      <a:rPr lang="ru-RU" sz="160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60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2060"/>
                        </a:solidFill>
                      </a:rPr>
                      <a:t>1,</a:t>
                    </a:r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9%</a:t>
                    </a:r>
                    <a:endParaRPr lang="en-US" sz="160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1.2</c:v>
                </c:pt>
                <c:pt idx="1">
                  <c:v>1.4</c:v>
                </c:pt>
                <c:pt idx="2">
                  <c:v>1.9000000000000001</c:v>
                </c:pt>
              </c:numCache>
            </c:numRef>
          </c:val>
        </c:ser>
        <c:shape val="cone"/>
        <c:axId val="121792384"/>
        <c:axId val="121793920"/>
        <c:axId val="0"/>
      </c:bar3DChart>
      <c:catAx>
        <c:axId val="12179238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21793920"/>
        <c:crosses val="autoZero"/>
        <c:auto val="1"/>
        <c:lblAlgn val="ctr"/>
        <c:lblOffset val="100"/>
      </c:catAx>
      <c:valAx>
        <c:axId val="121793920"/>
        <c:scaling>
          <c:orientation val="minMax"/>
        </c:scaling>
        <c:delete val="1"/>
        <c:axPos val="b"/>
        <c:numFmt formatCode="General" sourceLinked="1"/>
        <c:tickLblPos val="nextTo"/>
        <c:crossAx val="121792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Количество проведенных</a:t>
            </a:r>
          </a:p>
          <a:p>
            <a:pPr>
              <a:defRPr/>
            </a:pPr>
            <a:r>
              <a:rPr lang="ru-RU" sz="1600" dirty="0" err="1" smtClean="0">
                <a:solidFill>
                  <a:srgbClr val="002060"/>
                </a:solidFill>
              </a:rPr>
              <a:t>реинфузий</a:t>
            </a:r>
            <a:endParaRPr lang="ru-RU" sz="16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9.7318487293010639E-2"/>
          <c:y val="0.2268258967629046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82800014753713E-2"/>
          <c:y val="0.2648695372210868"/>
          <c:w val="0.65284321659943001"/>
          <c:h val="0.725909929889254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реинфузий</c:v>
                </c:pt>
              </c:strCache>
            </c:strRef>
          </c:tx>
          <c:explosion val="25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7061114599539534"/>
                  <c:y val="3.2344998541848941E-2"/>
                </c:manualLayout>
              </c:layout>
              <c:showVal val="1"/>
            </c:dLbl>
            <c:dLbl>
              <c:idx val="1"/>
              <c:layout>
                <c:manualLayout>
                  <c:x val="-6.3134999513397572E-2"/>
                  <c:y val="-0.15188013998250224"/>
                </c:manualLayout>
              </c:layout>
              <c:showVal val="1"/>
            </c:dLbl>
            <c:dLbl>
              <c:idx val="2"/>
              <c:layout>
                <c:manualLayout>
                  <c:x val="0.16267586011979746"/>
                  <c:y val="1.90533683289589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68</c:v>
                </c:pt>
                <c:pt idx="2">
                  <c:v>75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51268032619692"/>
          <c:y val="0.39923330417031205"/>
          <c:w val="0.33425448951849485"/>
          <c:h val="0.2851997666958298"/>
        </c:manualLayout>
      </c:layout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F2E2-38AD-4531-A3E3-F5CA39CED3BE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9B35-6AFC-4618-B1C4-22B9626FB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8.jpeg"/><Relationship Id="rId7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1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4986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214678" y="142852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  <a:latin typeface="Arial Black" pitchFamily="34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990033"/>
                </a:solidFill>
                <a:latin typeface="Arial Black" pitchFamily="34" charset="0"/>
                <a:cs typeface="Arial" pitchFamily="34" charset="0"/>
              </a:rPr>
              <a:t> Пленум Правления</a:t>
            </a:r>
            <a:endParaRPr lang="ru-RU" b="1" dirty="0">
              <a:solidFill>
                <a:srgbClr val="99003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36" y="857232"/>
            <a:ext cx="3796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990033"/>
                </a:solidFill>
                <a:latin typeface="Arial Black" pitchFamily="34" charset="0"/>
              </a:rPr>
              <a:t>28-30 октября 2017г., г. Москва</a:t>
            </a:r>
            <a:endParaRPr lang="ru-RU" sz="1600" dirty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1785926"/>
            <a:ext cx="885831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ЗАДАЧИ 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МЕДИЦИНСКОЙ СЕСТРЫ-АНЕСТЕЗИСТА 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ПРИ  ЛЕЧЕНИИ  МАССИВНЫХ АКУШЕРСКИХ КРОВОТЕЧЕНИЙ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28926" y="5143512"/>
            <a:ext cx="62150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А.В. Шелема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Старшая медицинская сестра отделения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анестезиологии-реанимации перинатального центра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БУЗОО «Областная клиническая больница»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г. Омск</a:t>
            </a:r>
            <a:endParaRPr lang="ru-RU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357298"/>
            <a:ext cx="9144000" cy="14287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C:\Users\ALLALEN\Desktop\log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2800" y="579600"/>
            <a:ext cx="134874" cy="172339"/>
          </a:xfrm>
          <a:prstGeom prst="rect">
            <a:avLst/>
          </a:prstGeom>
          <a:noFill/>
        </p:spPr>
      </p:pic>
      <p:pic>
        <p:nvPicPr>
          <p:cNvPr id="10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28596" y="2285992"/>
            <a:ext cx="428628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gray">
          <a:xfrm rot="10800000">
            <a:off x="285718" y="1785926"/>
            <a:ext cx="4500595" cy="45878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Freeform 52"/>
          <p:cNvSpPr>
            <a:spLocks noEditPoints="1"/>
          </p:cNvSpPr>
          <p:nvPr/>
        </p:nvSpPr>
        <p:spPr bwMode="gray">
          <a:xfrm>
            <a:off x="7358082" y="3643314"/>
            <a:ext cx="442913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chemeClr val="folHlink"/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2928926" y="5715016"/>
            <a:ext cx="6029306" cy="785818"/>
          </a:xfrm>
          <a:prstGeom prst="rect">
            <a:avLst/>
          </a:prstGeom>
          <a:solidFill>
            <a:srgbClr val="EAEAEA"/>
          </a:solidFill>
          <a:ln w="9525" algn="ctr">
            <a:prstDash val="dash"/>
            <a:miter lim="800000"/>
            <a:headEnd/>
            <a:tailEnd/>
          </a:ln>
          <a:effectLst/>
          <a:scene3d>
            <a:camera prst="legacyPerspectiveTop">
              <a:rot lat="600000" lon="0" rev="0"/>
            </a:camera>
            <a:lightRig rig="legacyFlat3" dir="r"/>
          </a:scene3d>
          <a:sp3d extrusionH="37830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 b="1">
              <a:cs typeface="Arial" charset="0"/>
            </a:endParaRPr>
          </a:p>
        </p:txBody>
      </p:sp>
      <p:sp>
        <p:nvSpPr>
          <p:cNvPr id="8" name="Freeform 49"/>
          <p:cNvSpPr>
            <a:spLocks/>
          </p:cNvSpPr>
          <p:nvPr/>
        </p:nvSpPr>
        <p:spPr bwMode="gray">
          <a:xfrm>
            <a:off x="5643570" y="3857628"/>
            <a:ext cx="588962" cy="1230311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" name="Freeform 49"/>
          <p:cNvSpPr>
            <a:spLocks/>
          </p:cNvSpPr>
          <p:nvPr/>
        </p:nvSpPr>
        <p:spPr bwMode="gray">
          <a:xfrm>
            <a:off x="6072198" y="3571876"/>
            <a:ext cx="714380" cy="1516063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54"/>
          <p:cNvSpPr>
            <a:spLocks noEditPoints="1"/>
          </p:cNvSpPr>
          <p:nvPr/>
        </p:nvSpPr>
        <p:spPr bwMode="gray">
          <a:xfrm>
            <a:off x="6786578" y="3500438"/>
            <a:ext cx="500066" cy="160179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chemeClr val="folHlink"/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0"/>
            <a:ext cx="671520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Комплексный  подход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лечении  массивной  кровопотери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357298"/>
            <a:ext cx="4500626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720" y="1357298"/>
            <a:ext cx="450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Задачи анестезиологической бригады: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Проведение эффективной интенсивной терапии, направленной на борьбу  с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3429000"/>
            <a:ext cx="2000264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3429000"/>
            <a:ext cx="2000264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571876"/>
            <a:ext cx="1660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нарушениями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гемостаза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3571876"/>
            <a:ext cx="1641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острой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гиповолемией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285852" y="3071810"/>
            <a:ext cx="285752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571868" y="3071810"/>
            <a:ext cx="285752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720" y="4429132"/>
            <a:ext cx="4643470" cy="1143008"/>
          </a:xfrm>
          <a:prstGeom prst="roundRect">
            <a:avLst/>
          </a:prstGeom>
          <a:solidFill>
            <a:srgbClr val="ECF2F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4572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в соответствии с объёмом кровопотери и данными клинико-лабораторного мониторинга</a:t>
            </a:r>
            <a:endParaRPr lang="ru-RU" b="1" i="1" dirty="0">
              <a:solidFill>
                <a:srgbClr val="00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3504" y="2285992"/>
            <a:ext cx="3275256" cy="70788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Соблюдение принципа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работы в команде</a:t>
            </a:r>
            <a:endParaRPr lang="ru-RU" sz="20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578645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Согласованные действия всех членов команды составляют основу эффективного лечения массивной кровопотери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gray">
          <a:xfrm>
            <a:off x="2071670" y="1285860"/>
            <a:ext cx="214314" cy="528641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gray">
          <a:xfrm>
            <a:off x="6643702" y="1285860"/>
            <a:ext cx="214314" cy="528641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8662" y="1500174"/>
            <a:ext cx="7215238" cy="6429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57224" y="1571612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a typeface="Times New Roman" pitchFamily="18" charset="0"/>
              </a:rPr>
              <a:t>Знание особенностей проведения  интенсивной терапии  массивных  акушерских  кровопотерь,  этапов  осуществления  хирургического   гемостаза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28662" y="2214554"/>
            <a:ext cx="7215238" cy="6429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42844" y="142852"/>
            <a:ext cx="878687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медицинской сестры-анестезиста  при лечении массивных  акушерских  кровопотерь</a:t>
            </a:r>
            <a:endParaRPr lang="ru-RU" sz="2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28662" y="2928934"/>
            <a:ext cx="7215238" cy="6429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28662" y="3643314"/>
            <a:ext cx="7215238" cy="6429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28662" y="4357694"/>
            <a:ext cx="7215238" cy="6429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28662" y="5072074"/>
            <a:ext cx="7215238" cy="6429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8662" y="5786454"/>
            <a:ext cx="7215238" cy="6429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42976" y="2357430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Умение работать в команде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71538" y="3071810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Готовность и обеспечение  дополнительного венозного  доступа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00100" y="3786190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Знание принципа </a:t>
            </a:r>
            <a:r>
              <a:rPr lang="ru-RU" sz="1600" b="1" dirty="0" smtClean="0">
                <a:solidFill>
                  <a:srgbClr val="002060"/>
                </a:solidFill>
              </a:rPr>
              <a:t>конверсии </a:t>
            </a:r>
            <a:r>
              <a:rPr lang="ru-RU" sz="1600" b="1" dirty="0" smtClean="0">
                <a:solidFill>
                  <a:srgbClr val="002060"/>
                </a:solidFill>
              </a:rPr>
              <a:t>анестезии и участие в его реализации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1538" y="4500570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itchFamily="18" charset="0"/>
              </a:rPr>
              <a:t>Участие в проведении </a:t>
            </a:r>
            <a:r>
              <a:rPr lang="ru-RU" sz="1600" b="1" dirty="0" err="1" smtClean="0">
                <a:solidFill>
                  <a:srgbClr val="002060"/>
                </a:solidFill>
                <a:ea typeface="Times New Roman" pitchFamily="18" charset="0"/>
              </a:rPr>
              <a:t>инфузионно-трансфузионной</a:t>
            </a:r>
            <a:r>
              <a:rPr lang="ru-RU" sz="1600" b="1" dirty="0" smtClean="0">
                <a:solidFill>
                  <a:srgbClr val="002060"/>
                </a:solidFill>
                <a:ea typeface="Times New Roman" pitchFamily="18" charset="0"/>
              </a:rPr>
              <a:t> терапии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0100" y="5143512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itchFamily="18" charset="0"/>
              </a:rPr>
              <a:t>Проведение интенсивной терапии с учетом знания механизмов  действия  лекарственных  препаратов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00100" y="5929330"/>
            <a:ext cx="71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Проведение  квалифицированного  клинико-лабораторного  мониторинга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6643710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4282" y="4572008"/>
            <a:ext cx="1857388" cy="1214446"/>
          </a:xfrm>
          <a:prstGeom prst="rect">
            <a:avLst/>
          </a:prstGeom>
          <a:ln/>
        </p:spPr>
        <p:style>
          <a:lnRef idx="0">
            <a:schemeClr val="accent4"/>
          </a:lnRef>
          <a:fillRef idx="1002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59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Кадровый потенциал отделения анестезиологии-реанимации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перинатального центра БУЗОО «ОКБ»</a:t>
            </a:r>
            <a:endParaRPr lang="ru-RU" sz="2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4643446"/>
            <a:ext cx="1928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24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медицинских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сестры-анестезиста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429124" y="3429000"/>
            <a:ext cx="2071702" cy="20002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715140" y="3429000"/>
            <a:ext cx="2071702" cy="20002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G:\Массивная кровопотеря\Человечки\6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428736"/>
            <a:ext cx="3163886" cy="180181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643042" y="6000768"/>
            <a:ext cx="6434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Стаж работы в акушерской анестезиологии свыше 5 лет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E:\Массивная кровопотеря\Человечки\Fotolia_35838683_S.jpg"/>
          <p:cNvPicPr>
            <a:picLocks noChangeAspect="1" noChangeArrowheads="1"/>
          </p:cNvPicPr>
          <p:nvPr/>
        </p:nvPicPr>
        <p:blipFill>
          <a:blip r:embed="rId3" cstate="print"/>
          <a:srcRect l="9123" r="7346" b="3463"/>
          <a:stretch>
            <a:fillRect/>
          </a:stretch>
        </p:blipFill>
        <p:spPr bwMode="auto">
          <a:xfrm>
            <a:off x="4572000" y="3571876"/>
            <a:ext cx="1785950" cy="1730139"/>
          </a:xfrm>
          <a:prstGeom prst="ellipse">
            <a:avLst/>
          </a:prstGeom>
          <a:noFill/>
        </p:spPr>
      </p:pic>
      <p:pic>
        <p:nvPicPr>
          <p:cNvPr id="5" name="Picture 3" descr="E:\Массивная кровопотеря\Человечки\0062422014948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876"/>
            <a:ext cx="1785950" cy="1714512"/>
          </a:xfrm>
          <a:prstGeom prst="ellipse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14282" y="1357298"/>
            <a:ext cx="3929090" cy="3071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Documents and Settings\2rd2-rean2-ss\Мои документы\ФАР\Сестринский коллектив 2014\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736"/>
            <a:ext cx="3786214" cy="290727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6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285984" y="4572008"/>
            <a:ext cx="1857388" cy="1214446"/>
          </a:xfrm>
          <a:prstGeom prst="rect">
            <a:avLst/>
          </a:prstGeom>
          <a:ln/>
        </p:spPr>
        <p:style>
          <a:lnRef idx="0">
            <a:schemeClr val="accent4"/>
          </a:lnRef>
          <a:fillRef idx="1002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85984" y="4572008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60%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высшая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квалификационная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категория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2rd2-rean2-ss\Мои документы\ФАР\Осуществление венозного доступа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r="10204"/>
          <a:stretch>
            <a:fillRect/>
          </a:stretch>
        </p:blipFill>
        <p:spPr bwMode="auto">
          <a:xfrm>
            <a:off x="3120490" y="1714488"/>
            <a:ext cx="6023510" cy="41434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  дополнительного  венозного  доступа</a:t>
            </a:r>
            <a:endParaRPr lang="ru-RU" sz="2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 rot="2483770">
            <a:off x="1545698" y="3632857"/>
            <a:ext cx="936755" cy="275583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 rot="9756478">
            <a:off x="1432646" y="2482816"/>
            <a:ext cx="1352610" cy="233094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3108" y="1500174"/>
            <a:ext cx="1571636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+mj-lt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 rot="5027645">
            <a:off x="501821" y="4391645"/>
            <a:ext cx="1456897" cy="268803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2844" y="2214554"/>
            <a:ext cx="1857388" cy="178595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4500570"/>
            <a:ext cx="2000264" cy="19288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3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14546" y="3714752"/>
            <a:ext cx="1428760" cy="13573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357430"/>
            <a:ext cx="16430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76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случаев массивной кровопотери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1643050"/>
            <a:ext cx="15001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трудности катетеризации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вен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46" y="3786190"/>
            <a:ext cx="1428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катетеризации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центральных вен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4643446"/>
            <a:ext cx="21431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109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дополнительных катетеризаций периферических вен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28662" y="4643446"/>
            <a:ext cx="571504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14612" y="1643050"/>
            <a:ext cx="500066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14612" y="3786190"/>
            <a:ext cx="500066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85786" y="2357430"/>
            <a:ext cx="500066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80534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принципа </a:t>
            </a:r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конверсии </a:t>
            </a:r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анестезии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82" name="Picture 10" descr="E:\Массивная кровопотеря\fastrac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428868"/>
            <a:ext cx="2080278" cy="1714512"/>
          </a:xfrm>
          <a:prstGeom prst="rect">
            <a:avLst/>
          </a:prstGeom>
          <a:noFill/>
        </p:spPr>
      </p:pic>
      <p:pic>
        <p:nvPicPr>
          <p:cNvPr id="3083" name="Picture 11" descr="F:\7\AV\TOGROL\Иванова В.А\Иванова В.А. работа в операционной во время интубации трахеи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2643174" y="1288322"/>
            <a:ext cx="3929090" cy="528394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4" name="Picture 12" descr="E:\Массивная кровопотеря\HEINE II Laringoskop Otoskop Oftolmaskop Tıbbi ve Medikal Cihazlar Tamir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928934"/>
            <a:ext cx="1735944" cy="1928826"/>
          </a:xfrm>
          <a:prstGeom prst="rect">
            <a:avLst/>
          </a:prstGeom>
          <a:noFill/>
        </p:spPr>
      </p:pic>
      <p:pic>
        <p:nvPicPr>
          <p:cNvPr id="3085" name="Picture 13" descr="E:\Массивная кровопотеря\50092b65e2a729f958d930e66977c28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214422"/>
            <a:ext cx="2298773" cy="1214446"/>
          </a:xfrm>
          <a:prstGeom prst="rect">
            <a:avLst/>
          </a:prstGeom>
          <a:noFill/>
        </p:spPr>
      </p:pic>
      <p:pic>
        <p:nvPicPr>
          <p:cNvPr id="3086" name="Picture 14" descr="E:\Массивная кровопотеря\quicktru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214950"/>
            <a:ext cx="2095583" cy="1109661"/>
          </a:xfrm>
          <a:prstGeom prst="rect">
            <a:avLst/>
          </a:prstGeom>
          <a:noFill/>
        </p:spPr>
      </p:pic>
      <p:pic>
        <p:nvPicPr>
          <p:cNvPr id="3087" name="Picture 15" descr="E:\Массивная кровопотеря\0a513b5abba9df185f9c53a624b0a84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572008"/>
            <a:ext cx="1971672" cy="1971672"/>
          </a:xfrm>
          <a:prstGeom prst="rect">
            <a:avLst/>
          </a:prstGeom>
          <a:noFill/>
        </p:spPr>
      </p:pic>
      <p:pic>
        <p:nvPicPr>
          <p:cNvPr id="3089" name="Picture 17" descr="E:\Массивная кровопотеря\b151a0fac431ce456df957316041290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92752">
            <a:off x="315927" y="1649614"/>
            <a:ext cx="2212828" cy="10159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9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ссивная кровопотеря\Анест-реан № 2\Массивные кровотечения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2500"/>
          <a:stretch>
            <a:fillRect/>
          </a:stretch>
        </p:blipFill>
        <p:spPr bwMode="auto">
          <a:xfrm>
            <a:off x="0" y="1214422"/>
            <a:ext cx="4786314" cy="34556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G:\Массивная кровопотеря\Девайсы\26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20000" t="10714" r="7500"/>
          <a:stretch>
            <a:fillRect/>
          </a:stretch>
        </p:blipFill>
        <p:spPr bwMode="auto">
          <a:xfrm>
            <a:off x="2714612" y="4572008"/>
            <a:ext cx="157163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Массивная кровопотеря\Девайсы\anem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357430"/>
            <a:ext cx="142876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G:\Массивная кровопотеря\Девайсы\qHOiuKJBJlA.jpg"/>
          <p:cNvPicPr>
            <a:picLocks noChangeAspect="1" noChangeArrowheads="1"/>
          </p:cNvPicPr>
          <p:nvPr/>
        </p:nvPicPr>
        <p:blipFill>
          <a:blip r:embed="rId5">
            <a:lum bright="10000" contrast="40000"/>
          </a:blip>
          <a:srcRect l="18750" r="17499"/>
          <a:stretch>
            <a:fillRect/>
          </a:stretch>
        </p:blipFill>
        <p:spPr bwMode="auto">
          <a:xfrm>
            <a:off x="714348" y="4572008"/>
            <a:ext cx="157163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G:\Массивная кровопотеря\Девайсы\Number-of-Uncontrollable-Bleeding-Lawsuits-Allegedly-Caused-by-Xarelto-Approaches-2000-200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2357430"/>
            <a:ext cx="15716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95467625"/>
              </p:ext>
            </p:extLst>
          </p:nvPr>
        </p:nvGraphicFramePr>
        <p:xfrm>
          <a:off x="5500694" y="3786190"/>
          <a:ext cx="300039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918" y="142852"/>
            <a:ext cx="637027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Аппаратная  реинфузия  крови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8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1357298"/>
            <a:ext cx="3571900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1428736"/>
            <a:ext cx="4500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Метод интенсивной терапии массивной кровопотери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2844" y="1428736"/>
            <a:ext cx="485778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ALLALEN\Desktop\Зараж флешк\Работа медсестры\IMG_7426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0000"/>
          <a:stretch>
            <a:fillRect/>
          </a:stretch>
        </p:blipFill>
        <p:spPr bwMode="auto">
          <a:xfrm>
            <a:off x="214282" y="1857364"/>
            <a:ext cx="5072098" cy="333018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000232" y="142852"/>
            <a:ext cx="569963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Плазмо-  и гемотрансфузия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G:\Массивная кровопотеря\Девайсы\233379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857628"/>
            <a:ext cx="1571604" cy="1338775"/>
          </a:xfrm>
          <a:prstGeom prst="rect">
            <a:avLst/>
          </a:prstGeom>
          <a:noFill/>
        </p:spPr>
      </p:pic>
      <p:pic>
        <p:nvPicPr>
          <p:cNvPr id="2053" name="Picture 5" descr="G:\Массивная кровопотеря\Девайсы\31409151-referat-po-teme-gemorragicheskiy-i-ishemicheskiy-ins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86388"/>
            <a:ext cx="1349967" cy="1223957"/>
          </a:xfrm>
          <a:prstGeom prst="rect">
            <a:avLst/>
          </a:prstGeom>
          <a:noFill/>
        </p:spPr>
      </p:pic>
      <p:pic>
        <p:nvPicPr>
          <p:cNvPr id="2054" name="Picture 6" descr="G:\Массивная кровопотеря\Девайсы\coliclony_test-620x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428736"/>
            <a:ext cx="1357322" cy="84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G:\Массивная кровопотеря\Девайсы\кровик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500306"/>
            <a:ext cx="1371591" cy="118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G:\Массивная кровопотеря\Девайсы\Фото-2-500x3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5286388"/>
            <a:ext cx="1071570" cy="1205504"/>
          </a:xfrm>
          <a:prstGeom prst="rect">
            <a:avLst/>
          </a:prstGeom>
          <a:noFill/>
        </p:spPr>
      </p:pic>
      <p:pic>
        <p:nvPicPr>
          <p:cNvPr id="2057" name="Picture 9" descr="G:\Массивная кровопотеря\Девайсы\resiz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86388"/>
            <a:ext cx="1349383" cy="1214435"/>
          </a:xfrm>
          <a:prstGeom prst="rect">
            <a:avLst/>
          </a:prstGeom>
          <a:noFill/>
        </p:spPr>
      </p:pic>
      <p:pic>
        <p:nvPicPr>
          <p:cNvPr id="2059" name="Picture 11" descr="G:\Массивная кровопотеря\Девайсы\1457813100_maxresdefault.jpg"/>
          <p:cNvPicPr>
            <a:picLocks noChangeAspect="1" noChangeArrowheads="1"/>
          </p:cNvPicPr>
          <p:nvPr/>
        </p:nvPicPr>
        <p:blipFill>
          <a:blip r:embed="rId9" cstate="print"/>
          <a:srcRect l="13044" r="8694"/>
          <a:stretch>
            <a:fillRect/>
          </a:stretch>
        </p:blipFill>
        <p:spPr bwMode="auto">
          <a:xfrm>
            <a:off x="7358082" y="5286388"/>
            <a:ext cx="1416852" cy="121442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86050" y="5286388"/>
            <a:ext cx="3071834" cy="128588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 внедрением аппаратной реинфузии крови, потребность в переливании крови уменьшилась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</a:t>
            </a:r>
            <a:r>
              <a:rPr lang="ru-RU" sz="1600" b="1" dirty="0" smtClean="0">
                <a:solidFill>
                  <a:srgbClr val="C00000"/>
                </a:solidFill>
              </a:rPr>
              <a:t>50%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10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44" y="1428736"/>
            <a:ext cx="492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Трансфузионная терапия компонентами крови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3143248"/>
            <a:ext cx="2143140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57818" y="3143248"/>
            <a:ext cx="1881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Тромбоконцентрат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gray">
          <a:xfrm flipV="1">
            <a:off x="5214942" y="1857364"/>
            <a:ext cx="2143140" cy="37146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gray">
          <a:xfrm flipV="1">
            <a:off x="5286380" y="2714620"/>
            <a:ext cx="2143140" cy="37146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1428736"/>
            <a:ext cx="2143140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143504" y="1428736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Эритроцитарная</a:t>
            </a:r>
            <a:r>
              <a:rPr lang="ru-RU" sz="1600" b="1" dirty="0" smtClean="0">
                <a:solidFill>
                  <a:srgbClr val="C00000"/>
                </a:solidFill>
              </a:rPr>
              <a:t> взвесь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4942" y="2285992"/>
            <a:ext cx="2143140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357818" y="2214554"/>
            <a:ext cx="188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Свежезамороженная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плазма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Массивная кровопотеря\Девайсы\riastap.png"/>
          <p:cNvPicPr>
            <a:picLocks noChangeAspect="1" noChangeArrowheads="1"/>
          </p:cNvPicPr>
          <p:nvPr/>
        </p:nvPicPr>
        <p:blipFill>
          <a:blip r:embed="rId2"/>
          <a:srcRect l="6750" t="7895" r="3249"/>
          <a:stretch>
            <a:fillRect/>
          </a:stretch>
        </p:blipFill>
        <p:spPr bwMode="auto">
          <a:xfrm>
            <a:off x="3428992" y="5072074"/>
            <a:ext cx="1285884" cy="15001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G:\Массивная кровопотеря\Девайсы\235324f2e7be6ed7ffc5e61a24508d06.jpg"/>
          <p:cNvPicPr>
            <a:picLocks noChangeAspect="1" noChangeArrowheads="1"/>
          </p:cNvPicPr>
          <p:nvPr/>
        </p:nvPicPr>
        <p:blipFill>
          <a:blip r:embed="rId3"/>
          <a:srcRect t="8671" r="2890" b="19075"/>
          <a:stretch>
            <a:fillRect/>
          </a:stretch>
        </p:blipFill>
        <p:spPr bwMode="auto">
          <a:xfrm>
            <a:off x="4143372" y="1214422"/>
            <a:ext cx="1920250" cy="14287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gray">
          <a:xfrm>
            <a:off x="3571868" y="2786058"/>
            <a:ext cx="1619250" cy="1619250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gray">
          <a:xfrm>
            <a:off x="4286248" y="3143248"/>
            <a:ext cx="895350" cy="895350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C:\Users\ALLALEN\Desktop\149196.jpg"/>
          <p:cNvPicPr>
            <a:picLocks noChangeAspect="1" noChangeArrowheads="1"/>
          </p:cNvPicPr>
          <p:nvPr/>
        </p:nvPicPr>
        <p:blipFill>
          <a:blip r:embed="rId4"/>
          <a:srcRect l="10156" t="21875" r="10156" b="16015"/>
          <a:stretch>
            <a:fillRect/>
          </a:stretch>
        </p:blipFill>
        <p:spPr bwMode="auto">
          <a:xfrm>
            <a:off x="6500826" y="2428868"/>
            <a:ext cx="2291406" cy="17859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0"/>
            <a:ext cx="644477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Лекарственные  препараты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разнонаправленного  действи</a:t>
            </a:r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G:\Массивная кровопотеря\Девайсы\19.jpg"/>
          <p:cNvPicPr>
            <a:picLocks noChangeAspect="1" noChangeArrowheads="1"/>
          </p:cNvPicPr>
          <p:nvPr/>
        </p:nvPicPr>
        <p:blipFill>
          <a:blip r:embed="rId5"/>
          <a:srcRect l="8750" t="10000" r="8750" b="7500"/>
          <a:stretch>
            <a:fillRect/>
          </a:stretch>
        </p:blipFill>
        <p:spPr bwMode="auto">
          <a:xfrm>
            <a:off x="642910" y="1285860"/>
            <a:ext cx="2095513" cy="15716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G:\Массивная кровопотеря\Девайсы\tranekcam_50ml_10_amp_n_600.png"/>
          <p:cNvPicPr>
            <a:picLocks noChangeAspect="1" noChangeArrowheads="1"/>
          </p:cNvPicPr>
          <p:nvPr/>
        </p:nvPicPr>
        <p:blipFill>
          <a:blip r:embed="rId6"/>
          <a:srcRect l="13750" t="5000" r="13750" b="5000"/>
          <a:stretch>
            <a:fillRect/>
          </a:stretch>
        </p:blipFill>
        <p:spPr bwMode="auto">
          <a:xfrm>
            <a:off x="142844" y="3500438"/>
            <a:ext cx="2059796" cy="170465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2428868"/>
            <a:ext cx="428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2,4</a:t>
            </a:r>
            <a:endParaRPr lang="ru-RU" sz="1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857760"/>
            <a:ext cx="3929090" cy="15716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7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4" name="Oval 158"/>
          <p:cNvSpPr>
            <a:spLocks noChangeArrowheads="1"/>
          </p:cNvSpPr>
          <p:nvPr/>
        </p:nvSpPr>
        <p:spPr bwMode="gray">
          <a:xfrm rot="4976862">
            <a:off x="4532240" y="3391509"/>
            <a:ext cx="570815" cy="568390"/>
          </a:xfrm>
          <a:prstGeom prst="ellipse">
            <a:avLst/>
          </a:prstGeom>
          <a:solidFill>
            <a:srgbClr val="A5002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171" descr="light_shadow1"/>
          <p:cNvPicPr>
            <a:picLocks noChangeAspect="1" noChangeArrowheads="1"/>
          </p:cNvPicPr>
          <p:nvPr/>
        </p:nvPicPr>
        <p:blipFill>
          <a:blip r:embed="rId8" cstate="print"/>
          <a:srcRect t="23740"/>
          <a:stretch>
            <a:fillRect/>
          </a:stretch>
        </p:blipFill>
        <p:spPr bwMode="gray">
          <a:xfrm rot="2407017">
            <a:off x="4685089" y="3415213"/>
            <a:ext cx="425637" cy="277586"/>
          </a:xfrm>
          <a:prstGeom prst="rect">
            <a:avLst/>
          </a:prstGeom>
          <a:noFill/>
        </p:spPr>
      </p:pic>
      <p:sp>
        <p:nvSpPr>
          <p:cNvPr id="16" name="AutoShape 169"/>
          <p:cNvSpPr>
            <a:spLocks noChangeArrowheads="1"/>
          </p:cNvSpPr>
          <p:nvPr/>
        </p:nvSpPr>
        <p:spPr bwMode="gray">
          <a:xfrm rot="11939289" flipH="1" flipV="1">
            <a:off x="4556253" y="3449244"/>
            <a:ext cx="75218" cy="302560"/>
          </a:xfrm>
          <a:prstGeom prst="moon">
            <a:avLst>
              <a:gd name="adj" fmla="val 49773"/>
            </a:avLst>
          </a:prstGeom>
          <a:solidFill>
            <a:srgbClr val="FFFFFF">
              <a:alpha val="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4929198"/>
            <a:ext cx="41433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Протромплекс</a:t>
            </a:r>
            <a:r>
              <a:rPr lang="ru-RU" sz="2000" b="1" dirty="0" smtClean="0">
                <a:solidFill>
                  <a:srgbClr val="C00000"/>
                </a:solidFill>
              </a:rPr>
              <a:t> 600  </a:t>
            </a:r>
            <a:r>
              <a:rPr lang="ru-RU" b="1" dirty="0" smtClean="0">
                <a:solidFill>
                  <a:srgbClr val="002060"/>
                </a:solidFill>
              </a:rPr>
              <a:t>применялся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 14 случаях при острых массивных кровопотерях свыше 3 000 мл, что составило 40% от общего количества массивных кровопотерь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AutoShape 166"/>
          <p:cNvSpPr>
            <a:spLocks noChangeArrowheads="1"/>
          </p:cNvSpPr>
          <p:nvPr/>
        </p:nvSpPr>
        <p:spPr bwMode="gray">
          <a:xfrm rot="10296107" flipH="1" flipV="1">
            <a:off x="4551053" y="3562419"/>
            <a:ext cx="75218" cy="302560"/>
          </a:xfrm>
          <a:prstGeom prst="moon">
            <a:avLst>
              <a:gd name="adj" fmla="val 49773"/>
            </a:avLst>
          </a:prstGeom>
          <a:solidFill>
            <a:srgbClr val="FFFFFF">
              <a:alpha val="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gray">
          <a:xfrm flipH="1">
            <a:off x="4000496" y="3929066"/>
            <a:ext cx="642942" cy="11430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gray">
          <a:xfrm flipH="1">
            <a:off x="2214546" y="3714752"/>
            <a:ext cx="2286016" cy="428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gray">
          <a:xfrm flipH="1">
            <a:off x="5143504" y="3286124"/>
            <a:ext cx="1357322" cy="2857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gray">
          <a:xfrm flipH="1">
            <a:off x="4857752" y="2500306"/>
            <a:ext cx="142876" cy="857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gray">
          <a:xfrm flipH="1" flipV="1">
            <a:off x="2643174" y="2285992"/>
            <a:ext cx="1928826" cy="11430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174"/>
          <p:cNvSpPr>
            <a:spLocks/>
          </p:cNvSpPr>
          <p:nvPr/>
        </p:nvSpPr>
        <p:spPr bwMode="auto">
          <a:xfrm flipH="1">
            <a:off x="1142976" y="5572140"/>
            <a:ext cx="1214446" cy="434975"/>
          </a:xfrm>
          <a:prstGeom prst="accentCallout2">
            <a:avLst>
              <a:gd name="adj1" fmla="val 26278"/>
              <a:gd name="adj2" fmla="val 128421"/>
              <a:gd name="adj3" fmla="val 20728"/>
              <a:gd name="adj4" fmla="val 129491"/>
              <a:gd name="adj5" fmla="val -85348"/>
              <a:gd name="adj6" fmla="val 149997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ctr" eaLnBrk="0" hangingPunct="0"/>
            <a:endParaRPr lang="en-US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8" name="AutoShape 176"/>
          <p:cNvSpPr>
            <a:spLocks/>
          </p:cNvSpPr>
          <p:nvPr/>
        </p:nvSpPr>
        <p:spPr bwMode="auto">
          <a:xfrm flipH="1">
            <a:off x="1500166" y="3000372"/>
            <a:ext cx="919179" cy="392112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-45637"/>
              <a:gd name="adj6" fmla="val 75310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AutoShape 173"/>
          <p:cNvSpPr>
            <a:spLocks/>
          </p:cNvSpPr>
          <p:nvPr/>
        </p:nvSpPr>
        <p:spPr bwMode="auto">
          <a:xfrm flipH="1">
            <a:off x="6286512" y="4357694"/>
            <a:ext cx="928694" cy="392113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-69635"/>
              <a:gd name="adj6" fmla="val 36829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AutoShape 175"/>
          <p:cNvSpPr>
            <a:spLocks/>
          </p:cNvSpPr>
          <p:nvPr/>
        </p:nvSpPr>
        <p:spPr bwMode="auto">
          <a:xfrm flipH="1">
            <a:off x="6357950" y="1928802"/>
            <a:ext cx="1978050" cy="434975"/>
          </a:xfrm>
          <a:prstGeom prst="accentCallout2">
            <a:avLst>
              <a:gd name="adj1" fmla="val 26278"/>
              <a:gd name="adj2" fmla="val 104782"/>
              <a:gd name="adj3" fmla="val 10949"/>
              <a:gd name="adj4" fmla="val 115073"/>
              <a:gd name="adj5" fmla="val 5837"/>
              <a:gd name="adj6" fmla="val 119535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AutoShape 176"/>
          <p:cNvSpPr>
            <a:spLocks/>
          </p:cNvSpPr>
          <p:nvPr/>
        </p:nvSpPr>
        <p:spPr bwMode="auto">
          <a:xfrm>
            <a:off x="1500166" y="6000768"/>
            <a:ext cx="1509713" cy="392112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-39818"/>
              <a:gd name="adj6" fmla="val 127889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28794" y="6143644"/>
            <a:ext cx="114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Фибриноген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5786" y="5715016"/>
            <a:ext cx="1012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Транексам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7158" y="3071810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Ново </a:t>
            </a:r>
            <a:r>
              <a:rPr lang="ru-RU" sz="1400" b="1" dirty="0" err="1" smtClean="0">
                <a:solidFill>
                  <a:srgbClr val="C00000"/>
                </a:solidFill>
              </a:rPr>
              <a:t>Сэвен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2000240"/>
            <a:ext cx="982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Коагил</a:t>
            </a:r>
            <a:r>
              <a:rPr lang="ru-RU" sz="1400" b="1" dirty="0" smtClean="0">
                <a:solidFill>
                  <a:srgbClr val="C00000"/>
                </a:solidFill>
              </a:rPr>
              <a:t>-</a:t>
            </a:r>
            <a:r>
              <a:rPr lang="en-US" sz="1400" b="1" dirty="0" smtClean="0">
                <a:solidFill>
                  <a:srgbClr val="C00000"/>
                </a:solidFill>
              </a:rPr>
              <a:t>VII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86644" y="4429132"/>
            <a:ext cx="163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Протромплекс</a:t>
            </a:r>
            <a:r>
              <a:rPr lang="ru-RU" sz="1400" b="1" dirty="0" smtClean="0">
                <a:solidFill>
                  <a:srgbClr val="C00000"/>
                </a:solidFill>
              </a:rPr>
              <a:t> 600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64549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Клинико-лабораторный  мониторинг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357298"/>
            <a:ext cx="3429024" cy="42862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Аппаратный мониторинг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2071678"/>
            <a:ext cx="1500198" cy="500066"/>
          </a:xfrm>
          <a:prstGeom prst="roundRect">
            <a:avLst/>
          </a:prstGeom>
          <a:solidFill>
            <a:srgbClr val="00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 Narrow" pitchFamily="34" charset="0"/>
              </a:rPr>
              <a:t>оксигенация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071678"/>
            <a:ext cx="1500198" cy="500066"/>
          </a:xfrm>
          <a:prstGeom prst="roundRect">
            <a:avLst/>
          </a:prstGeom>
          <a:solidFill>
            <a:srgbClr val="00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гемодинамика</a:t>
            </a:r>
            <a:endParaRPr lang="ru-RU" sz="1400" b="1" dirty="0">
              <a:latin typeface="Arial Narrow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285984" y="178592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2071670" y="2000240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1535885" y="2536025"/>
            <a:ext cx="185738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178695" y="2536025"/>
            <a:ext cx="185738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500166" y="2000240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357290" y="178592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50861" y="3321843"/>
            <a:ext cx="307104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643174" y="2857496"/>
            <a:ext cx="1500198" cy="500066"/>
          </a:xfrm>
          <a:prstGeom prst="roundRect">
            <a:avLst/>
          </a:prstGeom>
          <a:solidFill>
            <a:srgbClr val="00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температура тела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857496"/>
            <a:ext cx="1500198" cy="500066"/>
          </a:xfrm>
          <a:prstGeom prst="roundRect">
            <a:avLst/>
          </a:prstGeom>
          <a:solidFill>
            <a:srgbClr val="00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ЧСС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3714752"/>
            <a:ext cx="1500198" cy="500066"/>
          </a:xfrm>
          <a:prstGeom prst="roundRect">
            <a:avLst/>
          </a:prstGeom>
          <a:solidFill>
            <a:srgbClr val="00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latin typeface="Arial Narrow" pitchFamily="34" charset="0"/>
              </a:rPr>
              <a:t>кардиомониторинг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714752"/>
            <a:ext cx="1500198" cy="500066"/>
          </a:xfrm>
          <a:prstGeom prst="roundRect">
            <a:avLst/>
          </a:prstGeom>
          <a:solidFill>
            <a:srgbClr val="00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 Narrow" pitchFamily="34" charset="0"/>
              </a:rPr>
              <a:t>капнография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4929198"/>
            <a:ext cx="1857388" cy="928694"/>
          </a:xfrm>
          <a:prstGeom prst="roundRect">
            <a:avLst/>
          </a:prstGeom>
          <a:solidFill>
            <a:srgbClr val="00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общее периферическое сопротивление сосудов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1357298"/>
            <a:ext cx="3429024" cy="428628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Лабораторный мониторинг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43438" y="2071678"/>
            <a:ext cx="1500198" cy="500066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МНО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58082" y="2071678"/>
            <a:ext cx="1500198" cy="500066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 АЧТВ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15206" y="2857496"/>
            <a:ext cx="1500198" cy="500066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уровень тромбоцитов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57752" y="2857496"/>
            <a:ext cx="1500198" cy="500066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уровень фибриногена</a:t>
            </a:r>
            <a:endParaRPr lang="ru-RU" sz="1400" b="1" dirty="0">
              <a:latin typeface="Arial Narrow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5786446" y="178592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715140" y="178592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5893603" y="1964521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5643570" y="2500306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6072198" y="2428868"/>
            <a:ext cx="178595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6572264" y="1928802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5072066" y="3643314"/>
            <a:ext cx="1500198" cy="500066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уровень гемоглобина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72330" y="3643314"/>
            <a:ext cx="1500198" cy="500066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 Narrow" pitchFamily="34" charset="0"/>
              </a:rPr>
              <a:t>тромбоэласто-грамма</a:t>
            </a:r>
            <a:endParaRPr lang="ru-RU" sz="1400" b="1" dirty="0">
              <a:latin typeface="Arial Narrow" pitchFamily="34" charset="0"/>
            </a:endParaRPr>
          </a:p>
        </p:txBody>
      </p:sp>
      <p:pic>
        <p:nvPicPr>
          <p:cNvPr id="1026" name="Picture 2" descr="C:\Users\ALLALEN\Desktop\kliniko-laboratornaya-diagnostika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r="7143"/>
          <a:stretch>
            <a:fillRect/>
          </a:stretch>
        </p:blipFill>
        <p:spPr bwMode="auto">
          <a:xfrm>
            <a:off x="5500694" y="4214818"/>
            <a:ext cx="2714644" cy="21884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3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57256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C00000"/>
                </a:solidFill>
              </a:rPr>
              <a:t>Пациентка Л. </a:t>
            </a:r>
            <a:r>
              <a:rPr lang="en-US" sz="1700" b="1" i="1" dirty="0" smtClean="0">
                <a:solidFill>
                  <a:schemeClr val="tx2"/>
                </a:solidFill>
              </a:rPr>
              <a:t>- </a:t>
            </a:r>
            <a:r>
              <a:rPr lang="ru-RU" sz="1700" b="1" dirty="0" smtClean="0">
                <a:solidFill>
                  <a:schemeClr val="tx2"/>
                </a:solidFill>
              </a:rPr>
              <a:t>28 лет, рост 155 см, вес 71 кг, расчетный ОЦК  - 5325</a:t>
            </a:r>
          </a:p>
          <a:p>
            <a:r>
              <a:rPr lang="ru-RU" sz="1700" b="1" i="1" dirty="0" smtClean="0">
                <a:solidFill>
                  <a:srgbClr val="C00000"/>
                </a:solidFill>
              </a:rPr>
              <a:t>Диагноз: </a:t>
            </a:r>
            <a:r>
              <a:rPr lang="ru-RU" sz="1700" b="1" dirty="0" smtClean="0">
                <a:solidFill>
                  <a:schemeClr val="tx2"/>
                </a:solidFill>
              </a:rPr>
              <a:t>Беременность 39 недель. Предлежание плаценты. Истинное врастание ворсин хориона</a:t>
            </a:r>
          </a:p>
          <a:p>
            <a:r>
              <a:rPr lang="ru-RU" sz="1700" b="1" i="1" dirty="0" smtClean="0">
                <a:solidFill>
                  <a:srgbClr val="C00000"/>
                </a:solidFill>
              </a:rPr>
              <a:t>Диагноз до операции</a:t>
            </a:r>
            <a:r>
              <a:rPr lang="ru-RU" sz="1700" b="1" dirty="0" smtClean="0">
                <a:solidFill>
                  <a:srgbClr val="C00000"/>
                </a:solidFill>
              </a:rPr>
              <a:t>:</a:t>
            </a:r>
            <a:r>
              <a:rPr lang="ru-RU" sz="1700" b="1" dirty="0" smtClean="0"/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Беременность 39 недель. Рубец на матке после КС. Анемия  легкой степени</a:t>
            </a:r>
          </a:p>
          <a:p>
            <a:r>
              <a:rPr lang="ru-RU" sz="1700" b="1" i="1" dirty="0" smtClean="0">
                <a:solidFill>
                  <a:srgbClr val="C00000"/>
                </a:solidFill>
              </a:rPr>
              <a:t>Операция:</a:t>
            </a:r>
            <a:r>
              <a:rPr lang="ru-RU" sz="1700" b="1" dirty="0" smtClean="0">
                <a:solidFill>
                  <a:srgbClr val="C00000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Нижнесрединная лапаротомия. Экстирпация матки без придатков.</a:t>
            </a:r>
          </a:p>
          <a:p>
            <a:r>
              <a:rPr lang="ru-RU" sz="1700" b="1" dirty="0" smtClean="0">
                <a:solidFill>
                  <a:schemeClr val="tx2"/>
                </a:solidFill>
              </a:rPr>
              <a:t>Длительность операции – 2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ч 50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мин. Кровопотеря – 4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500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мл</a:t>
            </a:r>
          </a:p>
          <a:p>
            <a:r>
              <a:rPr lang="ru-RU" sz="1700" b="1" i="1" dirty="0" smtClean="0">
                <a:solidFill>
                  <a:srgbClr val="C00000"/>
                </a:solidFill>
              </a:rPr>
              <a:t>Лечебные мероприятия: </a:t>
            </a:r>
          </a:p>
          <a:p>
            <a:pPr marL="342900" indent="-342900"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</a:rPr>
              <a:t>Спинальная анестезия с переходом на ТВВА в условиях ИВЛ</a:t>
            </a:r>
          </a:p>
          <a:p>
            <a:pPr marL="342900" indent="-342900"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</a:rPr>
              <a:t>Аппаратная реинфузия крови – 1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500 мл начата в 14.00 (через 10 минут после развития интраоперационного кровотечения)</a:t>
            </a:r>
          </a:p>
          <a:p>
            <a:pPr marL="342900" indent="-342900"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</a:rPr>
              <a:t>КПВ </a:t>
            </a:r>
            <a:r>
              <a:rPr lang="ru-RU" sz="1700" b="1" dirty="0" err="1" smtClean="0">
                <a:solidFill>
                  <a:schemeClr val="tx2"/>
                </a:solidFill>
              </a:rPr>
              <a:t>интраоперационно</a:t>
            </a:r>
            <a:r>
              <a:rPr lang="ru-RU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err="1" smtClean="0">
                <a:solidFill>
                  <a:schemeClr val="tx2"/>
                </a:solidFill>
              </a:rPr>
              <a:t>двухпросветным</a:t>
            </a:r>
            <a:r>
              <a:rPr lang="ru-RU" sz="1700" b="1" dirty="0" smtClean="0">
                <a:solidFill>
                  <a:schemeClr val="tx2"/>
                </a:solidFill>
              </a:rPr>
              <a:t> катетером высокого потока (инфузионная терапия в 5 вен – 3 периферических, </a:t>
            </a:r>
            <a:r>
              <a:rPr lang="ru-RU" sz="1700" b="1" dirty="0" err="1" smtClean="0">
                <a:solidFill>
                  <a:schemeClr val="tx2"/>
                </a:solidFill>
              </a:rPr>
              <a:t>двухпросветный</a:t>
            </a:r>
            <a:r>
              <a:rPr lang="ru-RU" sz="1700" b="1" dirty="0" smtClean="0">
                <a:solidFill>
                  <a:schemeClr val="tx2"/>
                </a:solidFill>
              </a:rPr>
              <a:t> катетер в подключичной вене)</a:t>
            </a:r>
          </a:p>
          <a:p>
            <a:pPr marL="342900" indent="-342900"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</a:rPr>
              <a:t>Гемотрансфузия – 1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335 мл</a:t>
            </a:r>
          </a:p>
          <a:p>
            <a:pPr marL="342900" indent="-342900">
              <a:buAutoNum type="arabicPeriod"/>
            </a:pPr>
            <a:r>
              <a:rPr lang="ru-RU" sz="1700" b="1" dirty="0" err="1" smtClean="0">
                <a:solidFill>
                  <a:schemeClr val="tx2"/>
                </a:solidFill>
              </a:rPr>
              <a:t>Плазмотрансфузия</a:t>
            </a:r>
            <a:r>
              <a:rPr lang="ru-RU" sz="1700" b="1" dirty="0" smtClean="0">
                <a:solidFill>
                  <a:schemeClr val="tx2"/>
                </a:solidFill>
              </a:rPr>
              <a:t> – 2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400 мл</a:t>
            </a:r>
          </a:p>
          <a:p>
            <a:pPr marL="342900" indent="-342900"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</a:rPr>
              <a:t>Медикаментозная терапия – </a:t>
            </a:r>
            <a:r>
              <a:rPr lang="ru-RU" sz="1700" b="1" dirty="0" err="1" smtClean="0">
                <a:solidFill>
                  <a:schemeClr val="tx2"/>
                </a:solidFill>
              </a:rPr>
              <a:t>транексам</a:t>
            </a:r>
            <a:r>
              <a:rPr lang="ru-RU" sz="1700" b="1" dirty="0" smtClean="0">
                <a:solidFill>
                  <a:schemeClr val="tx2"/>
                </a:solidFill>
              </a:rPr>
              <a:t> 1500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</a:rPr>
              <a:t>мг в/</a:t>
            </a:r>
            <a:r>
              <a:rPr lang="ru-RU" sz="1700" b="1" dirty="0" err="1" smtClean="0">
                <a:solidFill>
                  <a:schemeClr val="tx2"/>
                </a:solidFill>
              </a:rPr>
              <a:t>в</a:t>
            </a:r>
            <a:r>
              <a:rPr lang="ru-RU" sz="1700" b="1" dirty="0" smtClean="0">
                <a:solidFill>
                  <a:schemeClr val="tx2"/>
                </a:solidFill>
              </a:rPr>
              <a:t>, </a:t>
            </a:r>
            <a:r>
              <a:rPr lang="ru-RU" sz="1700" b="1" dirty="0" err="1" smtClean="0">
                <a:solidFill>
                  <a:schemeClr val="tx2"/>
                </a:solidFill>
              </a:rPr>
              <a:t>протромплекс</a:t>
            </a:r>
            <a:r>
              <a:rPr lang="ru-RU" sz="1700" b="1" dirty="0" smtClean="0">
                <a:solidFill>
                  <a:schemeClr val="tx2"/>
                </a:solidFill>
              </a:rPr>
              <a:t> 600 – 1800МЕ в/</a:t>
            </a:r>
            <a:r>
              <a:rPr lang="ru-RU" sz="1700" b="1" dirty="0" err="1" smtClean="0">
                <a:solidFill>
                  <a:schemeClr val="tx2"/>
                </a:solidFill>
              </a:rPr>
              <a:t>в</a:t>
            </a:r>
            <a:r>
              <a:rPr lang="ru-RU" sz="1700" b="1" dirty="0" smtClean="0">
                <a:solidFill>
                  <a:schemeClr val="tx2"/>
                </a:solidFill>
              </a:rPr>
              <a:t> (3 фл), </a:t>
            </a:r>
            <a:r>
              <a:rPr lang="ru-RU" sz="1700" b="1" dirty="0" err="1" smtClean="0">
                <a:solidFill>
                  <a:schemeClr val="tx2"/>
                </a:solidFill>
              </a:rPr>
              <a:t>апротекс</a:t>
            </a:r>
            <a:r>
              <a:rPr lang="ru-RU" sz="1700" b="1" dirty="0" smtClean="0">
                <a:solidFill>
                  <a:schemeClr val="tx2"/>
                </a:solidFill>
              </a:rPr>
              <a:t> – 1млн ед., </a:t>
            </a:r>
            <a:r>
              <a:rPr lang="ru-RU" sz="1700" b="1" dirty="0" err="1" smtClean="0">
                <a:solidFill>
                  <a:schemeClr val="tx2"/>
                </a:solidFill>
              </a:rPr>
              <a:t>метипред</a:t>
            </a:r>
            <a:r>
              <a:rPr lang="ru-RU" sz="1700" b="1" dirty="0" smtClean="0">
                <a:solidFill>
                  <a:schemeClr val="tx2"/>
                </a:solidFill>
              </a:rPr>
              <a:t> – 1000 мг, норадреналин – 100-50 мг на кг в мин</a:t>
            </a:r>
          </a:p>
          <a:p>
            <a:pPr marL="342900" indent="-342900"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</a:rPr>
              <a:t>Гемодинамика: АД – 110/70 – 50/30 – 130/90, </a:t>
            </a:r>
            <a:r>
              <a:rPr lang="en-US" sz="1700" b="1" dirty="0" smtClean="0">
                <a:solidFill>
                  <a:schemeClr val="tx2"/>
                </a:solidFill>
              </a:rPr>
              <a:t>PS</a:t>
            </a:r>
            <a:r>
              <a:rPr lang="ru-RU" sz="1700" b="1" dirty="0" smtClean="0">
                <a:solidFill>
                  <a:schemeClr val="tx2"/>
                </a:solidFill>
              </a:rPr>
              <a:t> – 68 – 96 – 84, </a:t>
            </a:r>
            <a:r>
              <a:rPr lang="en-US" sz="1700" b="1" dirty="0" smtClean="0">
                <a:solidFill>
                  <a:schemeClr val="tx2"/>
                </a:solidFill>
              </a:rPr>
              <a:t>SpO2 – 94 – 99%</a:t>
            </a:r>
            <a:endParaRPr lang="ru-RU" sz="1700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</a:rPr>
              <a:t>Общий объем </a:t>
            </a:r>
            <a:r>
              <a:rPr lang="ru-RU" sz="1700" b="1" dirty="0" err="1" smtClean="0">
                <a:solidFill>
                  <a:schemeClr val="tx2"/>
                </a:solidFill>
              </a:rPr>
              <a:t>инфузии</a:t>
            </a:r>
            <a:r>
              <a:rPr lang="ru-RU" sz="1700" b="1" dirty="0" smtClean="0">
                <a:solidFill>
                  <a:schemeClr val="tx2"/>
                </a:solidFill>
              </a:rPr>
              <a:t> – 10 735 мл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</a:rPr>
              <a:t>Экстубация – через 4 часа после операции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41782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КЛИНИЧЕСКИЙ  СЛУЧАЙ </a:t>
            </a:r>
            <a:r>
              <a:rPr lang="en-US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27"/>
          <p:cNvGrpSpPr>
            <a:grpSpLocks/>
          </p:cNvGrpSpPr>
          <p:nvPr/>
        </p:nvGrpSpPr>
        <p:grpSpPr bwMode="auto">
          <a:xfrm>
            <a:off x="357158" y="1428736"/>
            <a:ext cx="8572560" cy="5143536"/>
            <a:chOff x="732" y="1680"/>
            <a:chExt cx="4161" cy="2106"/>
          </a:xfrm>
          <a:solidFill>
            <a:schemeClr val="bg1">
              <a:lumMod val="85000"/>
            </a:schemeClr>
          </a:solidFill>
        </p:grpSpPr>
        <p:grpSp>
          <p:nvGrpSpPr>
            <p:cNvPr id="333" name="Group 28"/>
            <p:cNvGrpSpPr>
              <a:grpSpLocks/>
            </p:cNvGrpSpPr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  <a:grpFill/>
          </p:grpSpPr>
          <p:sp>
            <p:nvSpPr>
              <p:cNvPr id="365" name="Freeform 29"/>
              <p:cNvSpPr>
                <a:spLocks/>
              </p:cNvSpPr>
              <p:nvPr/>
            </p:nvSpPr>
            <p:spPr bwMode="black">
              <a:xfrm>
                <a:off x="2624" y="1783"/>
                <a:ext cx="159" cy="63"/>
              </a:xfrm>
              <a:custGeom>
                <a:avLst/>
                <a:gdLst/>
                <a:ahLst/>
                <a:cxnLst>
                  <a:cxn ang="0">
                    <a:pos x="191" y="7"/>
                  </a:cxn>
                  <a:cxn ang="0">
                    <a:pos x="103" y="9"/>
                  </a:cxn>
                  <a:cxn ang="0">
                    <a:pos x="109" y="25"/>
                  </a:cxn>
                  <a:cxn ang="0">
                    <a:pos x="107" y="33"/>
                  </a:cxn>
                  <a:cxn ang="0">
                    <a:pos x="89" y="27"/>
                  </a:cxn>
                  <a:cxn ang="0">
                    <a:pos x="77" y="19"/>
                  </a:cxn>
                  <a:cxn ang="0">
                    <a:pos x="23" y="27"/>
                  </a:cxn>
                  <a:cxn ang="0">
                    <a:pos x="31" y="49"/>
                  </a:cxn>
                  <a:cxn ang="0">
                    <a:pos x="55" y="53"/>
                  </a:cxn>
                  <a:cxn ang="0">
                    <a:pos x="75" y="73"/>
                  </a:cxn>
                  <a:cxn ang="0">
                    <a:pos x="89" y="85"/>
                  </a:cxn>
                  <a:cxn ang="0">
                    <a:pos x="109" y="67"/>
                  </a:cxn>
                  <a:cxn ang="0">
                    <a:pos x="121" y="59"/>
                  </a:cxn>
                  <a:cxn ang="0">
                    <a:pos x="127" y="47"/>
                  </a:cxn>
                  <a:cxn ang="0">
                    <a:pos x="167" y="35"/>
                  </a:cxn>
                  <a:cxn ang="0">
                    <a:pos x="187" y="31"/>
                  </a:cxn>
                  <a:cxn ang="0">
                    <a:pos x="199" y="27"/>
                  </a:cxn>
                  <a:cxn ang="0">
                    <a:pos x="191" y="7"/>
                  </a:cxn>
                </a:cxnLst>
                <a:rect l="0" t="0" r="r" b="b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30"/>
              <p:cNvSpPr>
                <a:spLocks/>
              </p:cNvSpPr>
              <p:nvPr/>
            </p:nvSpPr>
            <p:spPr bwMode="black">
              <a:xfrm>
                <a:off x="2724" y="1816"/>
                <a:ext cx="49" cy="21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8" y="4"/>
                  </a:cxn>
                  <a:cxn ang="0">
                    <a:pos x="24" y="28"/>
                  </a:cxn>
                  <a:cxn ang="0">
                    <a:pos x="54" y="14"/>
                  </a:cxn>
                  <a:cxn ang="0">
                    <a:pos x="36" y="6"/>
                  </a:cxn>
                </a:cxnLst>
                <a:rect l="0" t="0" r="r" b="b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31"/>
              <p:cNvSpPr>
                <a:spLocks/>
              </p:cNvSpPr>
              <p:nvPr/>
            </p:nvSpPr>
            <p:spPr bwMode="black">
              <a:xfrm>
                <a:off x="2424" y="2087"/>
                <a:ext cx="112" cy="131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0" y="25"/>
                  </a:cxn>
                  <a:cxn ang="0">
                    <a:pos x="14" y="43"/>
                  </a:cxn>
                  <a:cxn ang="0">
                    <a:pos x="34" y="87"/>
                  </a:cxn>
                  <a:cxn ang="0">
                    <a:pos x="52" y="91"/>
                  </a:cxn>
                  <a:cxn ang="0">
                    <a:pos x="50" y="107"/>
                  </a:cxn>
                  <a:cxn ang="0">
                    <a:pos x="28" y="113"/>
                  </a:cxn>
                  <a:cxn ang="0">
                    <a:pos x="16" y="131"/>
                  </a:cxn>
                  <a:cxn ang="0">
                    <a:pos x="18" y="137"/>
                  </a:cxn>
                  <a:cxn ang="0">
                    <a:pos x="30" y="141"/>
                  </a:cxn>
                  <a:cxn ang="0">
                    <a:pos x="18" y="169"/>
                  </a:cxn>
                  <a:cxn ang="0">
                    <a:pos x="20" y="175"/>
                  </a:cxn>
                  <a:cxn ang="0">
                    <a:pos x="34" y="171"/>
                  </a:cxn>
                  <a:cxn ang="0">
                    <a:pos x="58" y="169"/>
                  </a:cxn>
                  <a:cxn ang="0">
                    <a:pos x="92" y="171"/>
                  </a:cxn>
                  <a:cxn ang="0">
                    <a:pos x="110" y="169"/>
                  </a:cxn>
                  <a:cxn ang="0">
                    <a:pos x="122" y="165"/>
                  </a:cxn>
                  <a:cxn ang="0">
                    <a:pos x="128" y="141"/>
                  </a:cxn>
                  <a:cxn ang="0">
                    <a:pos x="146" y="133"/>
                  </a:cxn>
                  <a:cxn ang="0">
                    <a:pos x="110" y="109"/>
                  </a:cxn>
                  <a:cxn ang="0">
                    <a:pos x="88" y="83"/>
                  </a:cxn>
                  <a:cxn ang="0">
                    <a:pos x="82" y="69"/>
                  </a:cxn>
                  <a:cxn ang="0">
                    <a:pos x="64" y="61"/>
                  </a:cxn>
                  <a:cxn ang="0">
                    <a:pos x="86" y="45"/>
                  </a:cxn>
                  <a:cxn ang="0">
                    <a:pos x="64" y="31"/>
                  </a:cxn>
                  <a:cxn ang="0">
                    <a:pos x="70" y="13"/>
                  </a:cxn>
                  <a:cxn ang="0">
                    <a:pos x="46" y="1"/>
                  </a:cxn>
                  <a:cxn ang="0">
                    <a:pos x="30" y="9"/>
                  </a:cxn>
                  <a:cxn ang="0">
                    <a:pos x="24" y="19"/>
                  </a:cxn>
                </a:cxnLst>
                <a:rect l="0" t="0" r="r" b="b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32"/>
              <p:cNvSpPr>
                <a:spLocks/>
              </p:cNvSpPr>
              <p:nvPr/>
            </p:nvSpPr>
            <p:spPr bwMode="black">
              <a:xfrm>
                <a:off x="2369" y="2134"/>
                <a:ext cx="71" cy="68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82" y="8"/>
                  </a:cxn>
                  <a:cxn ang="0">
                    <a:pos x="92" y="26"/>
                  </a:cxn>
                  <a:cxn ang="0">
                    <a:pos x="78" y="48"/>
                  </a:cxn>
                  <a:cxn ang="0">
                    <a:pos x="46" y="76"/>
                  </a:cxn>
                  <a:cxn ang="0">
                    <a:pos x="18" y="92"/>
                  </a:cxn>
                  <a:cxn ang="0">
                    <a:pos x="8" y="72"/>
                  </a:cxn>
                  <a:cxn ang="0">
                    <a:pos x="20" y="64"/>
                  </a:cxn>
                  <a:cxn ang="0">
                    <a:pos x="14" y="46"/>
                  </a:cxn>
                  <a:cxn ang="0">
                    <a:pos x="40" y="28"/>
                  </a:cxn>
                  <a:cxn ang="0">
                    <a:pos x="58" y="6"/>
                  </a:cxn>
                </a:cxnLst>
                <a:rect l="0" t="0" r="r" b="b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33"/>
              <p:cNvSpPr>
                <a:spLocks/>
              </p:cNvSpPr>
              <p:nvPr/>
            </p:nvSpPr>
            <p:spPr bwMode="black">
              <a:xfrm>
                <a:off x="4064" y="3266"/>
                <a:ext cx="486" cy="493"/>
              </a:xfrm>
              <a:custGeom>
                <a:avLst/>
                <a:gdLst/>
                <a:ahLst/>
                <a:cxnLst>
                  <a:cxn ang="0">
                    <a:pos x="212" y="11"/>
                  </a:cxn>
                  <a:cxn ang="0">
                    <a:pos x="176" y="19"/>
                  </a:cxn>
                  <a:cxn ang="0">
                    <a:pos x="144" y="51"/>
                  </a:cxn>
                  <a:cxn ang="0">
                    <a:pos x="104" y="59"/>
                  </a:cxn>
                  <a:cxn ang="0">
                    <a:pos x="84" y="75"/>
                  </a:cxn>
                  <a:cxn ang="0">
                    <a:pos x="68" y="115"/>
                  </a:cxn>
                  <a:cxn ang="0">
                    <a:pos x="36" y="167"/>
                  </a:cxn>
                  <a:cxn ang="0">
                    <a:pos x="0" y="179"/>
                  </a:cxn>
                  <a:cxn ang="0">
                    <a:pos x="72" y="323"/>
                  </a:cxn>
                  <a:cxn ang="0">
                    <a:pos x="120" y="427"/>
                  </a:cxn>
                  <a:cxn ang="0">
                    <a:pos x="144" y="443"/>
                  </a:cxn>
                  <a:cxn ang="0">
                    <a:pos x="168" y="451"/>
                  </a:cxn>
                  <a:cxn ang="0">
                    <a:pos x="228" y="431"/>
                  </a:cxn>
                  <a:cxn ang="0">
                    <a:pos x="252" y="423"/>
                  </a:cxn>
                  <a:cxn ang="0">
                    <a:pos x="300" y="451"/>
                  </a:cxn>
                  <a:cxn ang="0">
                    <a:pos x="324" y="527"/>
                  </a:cxn>
                  <a:cxn ang="0">
                    <a:pos x="336" y="523"/>
                  </a:cxn>
                  <a:cxn ang="0">
                    <a:pos x="344" y="511"/>
                  </a:cxn>
                  <a:cxn ang="0">
                    <a:pos x="368" y="547"/>
                  </a:cxn>
                  <a:cxn ang="0">
                    <a:pos x="404" y="571"/>
                  </a:cxn>
                  <a:cxn ang="0">
                    <a:pos x="436" y="603"/>
                  </a:cxn>
                  <a:cxn ang="0">
                    <a:pos x="444" y="615"/>
                  </a:cxn>
                  <a:cxn ang="0">
                    <a:pos x="456" y="623"/>
                  </a:cxn>
                  <a:cxn ang="0">
                    <a:pos x="484" y="655"/>
                  </a:cxn>
                  <a:cxn ang="0">
                    <a:pos x="492" y="631"/>
                  </a:cxn>
                  <a:cxn ang="0">
                    <a:pos x="540" y="659"/>
                  </a:cxn>
                  <a:cxn ang="0">
                    <a:pos x="588" y="655"/>
                  </a:cxn>
                  <a:cxn ang="0">
                    <a:pos x="616" y="531"/>
                  </a:cxn>
                  <a:cxn ang="0">
                    <a:pos x="632" y="463"/>
                  </a:cxn>
                  <a:cxn ang="0">
                    <a:pos x="620" y="367"/>
                  </a:cxn>
                  <a:cxn ang="0">
                    <a:pos x="536" y="271"/>
                  </a:cxn>
                  <a:cxn ang="0">
                    <a:pos x="528" y="235"/>
                  </a:cxn>
                  <a:cxn ang="0">
                    <a:pos x="460" y="179"/>
                  </a:cxn>
                  <a:cxn ang="0">
                    <a:pos x="472" y="155"/>
                  </a:cxn>
                  <a:cxn ang="0">
                    <a:pos x="456" y="131"/>
                  </a:cxn>
                  <a:cxn ang="0">
                    <a:pos x="416" y="79"/>
                  </a:cxn>
                  <a:cxn ang="0">
                    <a:pos x="392" y="31"/>
                  </a:cxn>
                  <a:cxn ang="0">
                    <a:pos x="388" y="19"/>
                  </a:cxn>
                  <a:cxn ang="0">
                    <a:pos x="364" y="151"/>
                  </a:cxn>
                  <a:cxn ang="0">
                    <a:pos x="324" y="115"/>
                  </a:cxn>
                  <a:cxn ang="0">
                    <a:pos x="292" y="111"/>
                  </a:cxn>
                  <a:cxn ang="0">
                    <a:pos x="272" y="87"/>
                  </a:cxn>
                  <a:cxn ang="0">
                    <a:pos x="264" y="63"/>
                  </a:cxn>
                  <a:cxn ang="0">
                    <a:pos x="276" y="55"/>
                  </a:cxn>
                  <a:cxn ang="0">
                    <a:pos x="240" y="19"/>
                  </a:cxn>
                  <a:cxn ang="0">
                    <a:pos x="216" y="11"/>
                  </a:cxn>
                  <a:cxn ang="0">
                    <a:pos x="204" y="7"/>
                  </a:cxn>
                  <a:cxn ang="0">
                    <a:pos x="212" y="11"/>
                  </a:cxn>
                </a:cxnLst>
                <a:rect l="0" t="0" r="r" b="b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34"/>
              <p:cNvSpPr>
                <a:spLocks/>
              </p:cNvSpPr>
              <p:nvPr/>
            </p:nvSpPr>
            <p:spPr bwMode="black">
              <a:xfrm>
                <a:off x="4215" y="3006"/>
                <a:ext cx="327" cy="209"/>
              </a:xfrm>
              <a:custGeom>
                <a:avLst/>
                <a:gdLst/>
                <a:ahLst/>
                <a:cxnLst>
                  <a:cxn ang="0">
                    <a:pos x="84" y="60"/>
                  </a:cxn>
                  <a:cxn ang="0">
                    <a:pos x="68" y="36"/>
                  </a:cxn>
                  <a:cxn ang="0">
                    <a:pos x="64" y="16"/>
                  </a:cxn>
                  <a:cxn ang="0">
                    <a:pos x="52" y="12"/>
                  </a:cxn>
                  <a:cxn ang="0">
                    <a:pos x="16" y="16"/>
                  </a:cxn>
                  <a:cxn ang="0">
                    <a:pos x="44" y="40"/>
                  </a:cxn>
                  <a:cxn ang="0">
                    <a:pos x="48" y="52"/>
                  </a:cxn>
                  <a:cxn ang="0">
                    <a:pos x="24" y="68"/>
                  </a:cxn>
                  <a:cxn ang="0">
                    <a:pos x="88" y="92"/>
                  </a:cxn>
                  <a:cxn ang="0">
                    <a:pos x="124" y="112"/>
                  </a:cxn>
                  <a:cxn ang="0">
                    <a:pos x="128" y="124"/>
                  </a:cxn>
                  <a:cxn ang="0">
                    <a:pos x="140" y="132"/>
                  </a:cxn>
                  <a:cxn ang="0">
                    <a:pos x="148" y="156"/>
                  </a:cxn>
                  <a:cxn ang="0">
                    <a:pos x="132" y="196"/>
                  </a:cxn>
                  <a:cxn ang="0">
                    <a:pos x="180" y="188"/>
                  </a:cxn>
                  <a:cxn ang="0">
                    <a:pos x="192" y="216"/>
                  </a:cxn>
                  <a:cxn ang="0">
                    <a:pos x="216" y="224"/>
                  </a:cxn>
                  <a:cxn ang="0">
                    <a:pos x="228" y="228"/>
                  </a:cxn>
                  <a:cxn ang="0">
                    <a:pos x="252" y="224"/>
                  </a:cxn>
                  <a:cxn ang="0">
                    <a:pos x="276" y="196"/>
                  </a:cxn>
                  <a:cxn ang="0">
                    <a:pos x="336" y="252"/>
                  </a:cxn>
                  <a:cxn ang="0">
                    <a:pos x="364" y="280"/>
                  </a:cxn>
                  <a:cxn ang="0">
                    <a:pos x="360" y="224"/>
                  </a:cxn>
                  <a:cxn ang="0">
                    <a:pos x="336" y="200"/>
                  </a:cxn>
                  <a:cxn ang="0">
                    <a:pos x="372" y="168"/>
                  </a:cxn>
                  <a:cxn ang="0">
                    <a:pos x="408" y="156"/>
                  </a:cxn>
                  <a:cxn ang="0">
                    <a:pos x="420" y="152"/>
                  </a:cxn>
                  <a:cxn ang="0">
                    <a:pos x="424" y="140"/>
                  </a:cxn>
                  <a:cxn ang="0">
                    <a:pos x="356" y="148"/>
                  </a:cxn>
                  <a:cxn ang="0">
                    <a:pos x="304" y="140"/>
                  </a:cxn>
                  <a:cxn ang="0">
                    <a:pos x="300" y="128"/>
                  </a:cxn>
                  <a:cxn ang="0">
                    <a:pos x="292" y="116"/>
                  </a:cxn>
                  <a:cxn ang="0">
                    <a:pos x="220" y="80"/>
                  </a:cxn>
                  <a:cxn ang="0">
                    <a:pos x="160" y="60"/>
                  </a:cxn>
                  <a:cxn ang="0">
                    <a:pos x="136" y="52"/>
                  </a:cxn>
                  <a:cxn ang="0">
                    <a:pos x="80" y="52"/>
                  </a:cxn>
                  <a:cxn ang="0">
                    <a:pos x="68" y="32"/>
                  </a:cxn>
                  <a:cxn ang="0">
                    <a:pos x="68" y="0"/>
                  </a:cxn>
                </a:cxnLst>
                <a:rect l="0" t="0" r="r" b="b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35"/>
              <p:cNvSpPr>
                <a:spLocks/>
              </p:cNvSpPr>
              <p:nvPr/>
            </p:nvSpPr>
            <p:spPr bwMode="black">
              <a:xfrm>
                <a:off x="4224" y="3008"/>
                <a:ext cx="319" cy="2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0" y="37"/>
                  </a:cxn>
                  <a:cxn ang="0">
                    <a:pos x="28" y="49"/>
                  </a:cxn>
                  <a:cxn ang="0">
                    <a:pos x="84" y="89"/>
                  </a:cxn>
                  <a:cxn ang="0">
                    <a:pos x="120" y="113"/>
                  </a:cxn>
                  <a:cxn ang="0">
                    <a:pos x="132" y="121"/>
                  </a:cxn>
                  <a:cxn ang="0">
                    <a:pos x="136" y="169"/>
                  </a:cxn>
                  <a:cxn ang="0">
                    <a:pos x="116" y="201"/>
                  </a:cxn>
                  <a:cxn ang="0">
                    <a:pos x="136" y="197"/>
                  </a:cxn>
                  <a:cxn ang="0">
                    <a:pos x="148" y="189"/>
                  </a:cxn>
                  <a:cxn ang="0">
                    <a:pos x="160" y="201"/>
                  </a:cxn>
                  <a:cxn ang="0">
                    <a:pos x="184" y="217"/>
                  </a:cxn>
                  <a:cxn ang="0">
                    <a:pos x="208" y="233"/>
                  </a:cxn>
                  <a:cxn ang="0">
                    <a:pos x="240" y="221"/>
                  </a:cxn>
                  <a:cxn ang="0">
                    <a:pos x="248" y="197"/>
                  </a:cxn>
                  <a:cxn ang="0">
                    <a:pos x="268" y="201"/>
                  </a:cxn>
                  <a:cxn ang="0">
                    <a:pos x="292" y="209"/>
                  </a:cxn>
                  <a:cxn ang="0">
                    <a:pos x="340" y="281"/>
                  </a:cxn>
                  <a:cxn ang="0">
                    <a:pos x="356" y="277"/>
                  </a:cxn>
                  <a:cxn ang="0">
                    <a:pos x="352" y="253"/>
                  </a:cxn>
                  <a:cxn ang="0">
                    <a:pos x="316" y="197"/>
                  </a:cxn>
                  <a:cxn ang="0">
                    <a:pos x="360" y="173"/>
                  </a:cxn>
                  <a:cxn ang="0">
                    <a:pos x="408" y="145"/>
                  </a:cxn>
                  <a:cxn ang="0">
                    <a:pos x="409" y="120"/>
                  </a:cxn>
                  <a:cxn ang="0">
                    <a:pos x="367" y="138"/>
                  </a:cxn>
                  <a:cxn ang="0">
                    <a:pos x="308" y="137"/>
                  </a:cxn>
                  <a:cxn ang="0">
                    <a:pos x="264" y="97"/>
                  </a:cxn>
                  <a:cxn ang="0">
                    <a:pos x="180" y="61"/>
                  </a:cxn>
                  <a:cxn ang="0">
                    <a:pos x="132" y="33"/>
                  </a:cxn>
                  <a:cxn ang="0">
                    <a:pos x="92" y="41"/>
                  </a:cxn>
                  <a:cxn ang="0">
                    <a:pos x="76" y="57"/>
                  </a:cxn>
                  <a:cxn ang="0">
                    <a:pos x="56" y="17"/>
                  </a:cxn>
                  <a:cxn ang="0">
                    <a:pos x="0" y="1"/>
                  </a:cxn>
                </a:cxnLst>
                <a:rect l="0" t="0" r="r" b="b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36"/>
              <p:cNvSpPr>
                <a:spLocks/>
              </p:cNvSpPr>
              <p:nvPr/>
            </p:nvSpPr>
            <p:spPr bwMode="black">
              <a:xfrm>
                <a:off x="4460" y="3775"/>
                <a:ext cx="46" cy="58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0" y="18"/>
                  </a:cxn>
                  <a:cxn ang="0">
                    <a:pos x="20" y="42"/>
                  </a:cxn>
                  <a:cxn ang="0">
                    <a:pos x="28" y="66"/>
                  </a:cxn>
                  <a:cxn ang="0">
                    <a:pos x="32" y="78"/>
                  </a:cxn>
                  <a:cxn ang="0">
                    <a:pos x="60" y="50"/>
                  </a:cxn>
                  <a:cxn ang="0">
                    <a:pos x="32" y="18"/>
                  </a:cxn>
                </a:cxnLst>
                <a:rect l="0" t="0" r="r" b="b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37"/>
              <p:cNvSpPr>
                <a:spLocks/>
              </p:cNvSpPr>
              <p:nvPr/>
            </p:nvSpPr>
            <p:spPr bwMode="black">
              <a:xfrm>
                <a:off x="4599" y="3686"/>
                <a:ext cx="168" cy="84"/>
              </a:xfrm>
              <a:custGeom>
                <a:avLst/>
                <a:gdLst/>
                <a:ahLst/>
                <a:cxnLst>
                  <a:cxn ang="0">
                    <a:pos x="47" y="73"/>
                  </a:cxn>
                  <a:cxn ang="0">
                    <a:pos x="39" y="61"/>
                  </a:cxn>
                  <a:cxn ang="0">
                    <a:pos x="15" y="69"/>
                  </a:cxn>
                  <a:cxn ang="0">
                    <a:pos x="39" y="113"/>
                  </a:cxn>
                  <a:cxn ang="0">
                    <a:pos x="123" y="89"/>
                  </a:cxn>
                  <a:cxn ang="0">
                    <a:pos x="147" y="73"/>
                  </a:cxn>
                  <a:cxn ang="0">
                    <a:pos x="171" y="65"/>
                  </a:cxn>
                  <a:cxn ang="0">
                    <a:pos x="219" y="19"/>
                  </a:cxn>
                  <a:cxn ang="0">
                    <a:pos x="210" y="0"/>
                  </a:cxn>
                  <a:cxn ang="0">
                    <a:pos x="179" y="17"/>
                  </a:cxn>
                  <a:cxn ang="0">
                    <a:pos x="107" y="41"/>
                  </a:cxn>
                  <a:cxn ang="0">
                    <a:pos x="83" y="45"/>
                  </a:cxn>
                  <a:cxn ang="0">
                    <a:pos x="59" y="53"/>
                  </a:cxn>
                  <a:cxn ang="0">
                    <a:pos x="47" y="73"/>
                  </a:cxn>
                </a:cxnLst>
                <a:rect l="0" t="0" r="r" b="b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38"/>
              <p:cNvSpPr>
                <a:spLocks/>
              </p:cNvSpPr>
              <p:nvPr/>
            </p:nvSpPr>
            <p:spPr bwMode="black">
              <a:xfrm>
                <a:off x="4773" y="3636"/>
                <a:ext cx="107" cy="91"/>
              </a:xfrm>
              <a:custGeom>
                <a:avLst/>
                <a:gdLst/>
                <a:ahLst/>
                <a:cxnLst>
                  <a:cxn ang="0">
                    <a:pos x="12" y="60"/>
                  </a:cxn>
                  <a:cxn ang="0">
                    <a:pos x="8" y="84"/>
                  </a:cxn>
                  <a:cxn ang="0">
                    <a:pos x="0" y="108"/>
                  </a:cxn>
                  <a:cxn ang="0">
                    <a:pos x="36" y="116"/>
                  </a:cxn>
                  <a:cxn ang="0">
                    <a:pos x="52" y="96"/>
                  </a:cxn>
                  <a:cxn ang="0">
                    <a:pos x="124" y="68"/>
                  </a:cxn>
                  <a:cxn ang="0">
                    <a:pos x="136" y="44"/>
                  </a:cxn>
                  <a:cxn ang="0">
                    <a:pos x="112" y="28"/>
                  </a:cxn>
                  <a:cxn ang="0">
                    <a:pos x="100" y="20"/>
                  </a:cxn>
                  <a:cxn ang="0">
                    <a:pos x="64" y="12"/>
                  </a:cxn>
                  <a:cxn ang="0">
                    <a:pos x="52" y="36"/>
                  </a:cxn>
                  <a:cxn ang="0">
                    <a:pos x="12" y="60"/>
                  </a:cxn>
                </a:cxnLst>
                <a:rect l="0" t="0" r="r" b="b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39"/>
              <p:cNvSpPr>
                <a:spLocks/>
              </p:cNvSpPr>
              <p:nvPr/>
            </p:nvSpPr>
            <p:spPr bwMode="black">
              <a:xfrm>
                <a:off x="4830" y="3595"/>
                <a:ext cx="38" cy="2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8" y="11"/>
                  </a:cxn>
                  <a:cxn ang="0">
                    <a:pos x="24" y="35"/>
                  </a:cxn>
                  <a:cxn ang="0">
                    <a:pos x="39" y="26"/>
                  </a:cxn>
                  <a:cxn ang="0">
                    <a:pos x="29" y="0"/>
                  </a:cxn>
                </a:cxnLst>
                <a:rect l="0" t="0" r="r" b="b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40"/>
              <p:cNvSpPr>
                <a:spLocks/>
              </p:cNvSpPr>
              <p:nvPr/>
            </p:nvSpPr>
            <p:spPr bwMode="black">
              <a:xfrm>
                <a:off x="3097" y="3118"/>
                <a:ext cx="126" cy="200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04" y="28"/>
                  </a:cxn>
                  <a:cxn ang="0">
                    <a:pos x="88" y="64"/>
                  </a:cxn>
                  <a:cxn ang="0">
                    <a:pos x="36" y="84"/>
                  </a:cxn>
                  <a:cxn ang="0">
                    <a:pos x="28" y="96"/>
                  </a:cxn>
                  <a:cxn ang="0">
                    <a:pos x="16" y="100"/>
                  </a:cxn>
                  <a:cxn ang="0">
                    <a:pos x="20" y="132"/>
                  </a:cxn>
                  <a:cxn ang="0">
                    <a:pos x="28" y="156"/>
                  </a:cxn>
                  <a:cxn ang="0">
                    <a:pos x="0" y="200"/>
                  </a:cxn>
                  <a:cxn ang="0">
                    <a:pos x="28" y="260"/>
                  </a:cxn>
                  <a:cxn ang="0">
                    <a:pos x="52" y="268"/>
                  </a:cxn>
                  <a:cxn ang="0">
                    <a:pos x="88" y="216"/>
                  </a:cxn>
                  <a:cxn ang="0">
                    <a:pos x="104" y="192"/>
                  </a:cxn>
                  <a:cxn ang="0">
                    <a:pos x="128" y="116"/>
                  </a:cxn>
                  <a:cxn ang="0">
                    <a:pos x="140" y="76"/>
                  </a:cxn>
                  <a:cxn ang="0">
                    <a:pos x="164" y="72"/>
                  </a:cxn>
                  <a:cxn ang="0">
                    <a:pos x="128" y="0"/>
                  </a:cxn>
                </a:cxnLst>
                <a:rect l="0" t="0" r="r" b="b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41"/>
              <p:cNvSpPr>
                <a:spLocks/>
              </p:cNvSpPr>
              <p:nvPr/>
            </p:nvSpPr>
            <p:spPr bwMode="black">
              <a:xfrm>
                <a:off x="3642" y="2807"/>
                <a:ext cx="50" cy="6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5" y="60"/>
                  </a:cxn>
                  <a:cxn ang="0">
                    <a:pos x="29" y="76"/>
                  </a:cxn>
                  <a:cxn ang="0">
                    <a:pos x="41" y="80"/>
                  </a:cxn>
                  <a:cxn ang="0">
                    <a:pos x="57" y="76"/>
                  </a:cxn>
                  <a:cxn ang="0">
                    <a:pos x="29" y="0"/>
                  </a:cxn>
                </a:cxnLst>
                <a:rect l="0" t="0" r="r" b="b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42"/>
              <p:cNvSpPr>
                <a:spLocks/>
              </p:cNvSpPr>
              <p:nvPr/>
            </p:nvSpPr>
            <p:spPr bwMode="black">
              <a:xfrm>
                <a:off x="3950" y="2866"/>
                <a:ext cx="114" cy="182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84"/>
                  </a:cxn>
                  <a:cxn ang="0">
                    <a:pos x="36" y="92"/>
                  </a:cxn>
                  <a:cxn ang="0">
                    <a:pos x="12" y="108"/>
                  </a:cxn>
                  <a:cxn ang="0">
                    <a:pos x="40" y="188"/>
                  </a:cxn>
                  <a:cxn ang="0">
                    <a:pos x="52" y="224"/>
                  </a:cxn>
                  <a:cxn ang="0">
                    <a:pos x="60" y="236"/>
                  </a:cxn>
                  <a:cxn ang="0">
                    <a:pos x="84" y="244"/>
                  </a:cxn>
                  <a:cxn ang="0">
                    <a:pos x="96" y="196"/>
                  </a:cxn>
                  <a:cxn ang="0">
                    <a:pos x="124" y="168"/>
                  </a:cxn>
                  <a:cxn ang="0">
                    <a:pos x="112" y="68"/>
                  </a:cxn>
                  <a:cxn ang="0">
                    <a:pos x="140" y="48"/>
                  </a:cxn>
                  <a:cxn ang="0">
                    <a:pos x="112" y="20"/>
                  </a:cxn>
                  <a:cxn ang="0">
                    <a:pos x="96" y="0"/>
                  </a:cxn>
                </a:cxnLst>
                <a:rect l="0" t="0" r="r" b="b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43"/>
              <p:cNvSpPr>
                <a:spLocks/>
              </p:cNvSpPr>
              <p:nvPr/>
            </p:nvSpPr>
            <p:spPr bwMode="black">
              <a:xfrm>
                <a:off x="3854" y="2809"/>
                <a:ext cx="74" cy="136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51" y="35"/>
                  </a:cxn>
                  <a:cxn ang="0">
                    <a:pos x="60" y="62"/>
                  </a:cxn>
                  <a:cxn ang="0">
                    <a:pos x="62" y="92"/>
                  </a:cxn>
                  <a:cxn ang="0">
                    <a:pos x="68" y="105"/>
                  </a:cxn>
                  <a:cxn ang="0">
                    <a:pos x="71" y="126"/>
                  </a:cxn>
                  <a:cxn ang="0">
                    <a:pos x="57" y="93"/>
                  </a:cxn>
                  <a:cxn ang="0">
                    <a:pos x="35" y="78"/>
                  </a:cxn>
                  <a:cxn ang="0">
                    <a:pos x="5" y="83"/>
                  </a:cxn>
                  <a:cxn ang="0">
                    <a:pos x="8" y="102"/>
                  </a:cxn>
                  <a:cxn ang="0">
                    <a:pos x="41" y="114"/>
                  </a:cxn>
                  <a:cxn ang="0">
                    <a:pos x="57" y="135"/>
                  </a:cxn>
                  <a:cxn ang="0">
                    <a:pos x="71" y="135"/>
                  </a:cxn>
                  <a:cxn ang="0">
                    <a:pos x="78" y="150"/>
                  </a:cxn>
                  <a:cxn ang="0">
                    <a:pos x="96" y="179"/>
                  </a:cxn>
                  <a:cxn ang="0">
                    <a:pos x="81" y="126"/>
                  </a:cxn>
                  <a:cxn ang="0">
                    <a:pos x="80" y="93"/>
                  </a:cxn>
                  <a:cxn ang="0">
                    <a:pos x="71" y="63"/>
                  </a:cxn>
                  <a:cxn ang="0">
                    <a:pos x="63" y="41"/>
                  </a:cxn>
                  <a:cxn ang="0">
                    <a:pos x="57" y="20"/>
                  </a:cxn>
                  <a:cxn ang="0">
                    <a:pos x="48" y="2"/>
                  </a:cxn>
                </a:cxnLst>
                <a:rect l="0" t="0" r="r" b="b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44"/>
              <p:cNvSpPr>
                <a:spLocks/>
              </p:cNvSpPr>
              <p:nvPr/>
            </p:nvSpPr>
            <p:spPr bwMode="black">
              <a:xfrm>
                <a:off x="3904" y="2918"/>
                <a:ext cx="41" cy="1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5"/>
                  </a:cxn>
                  <a:cxn ang="0">
                    <a:pos x="9" y="54"/>
                  </a:cxn>
                  <a:cxn ang="0">
                    <a:pos x="18" y="94"/>
                  </a:cxn>
                  <a:cxn ang="0">
                    <a:pos x="34" y="129"/>
                  </a:cxn>
                  <a:cxn ang="0">
                    <a:pos x="54" y="175"/>
                  </a:cxn>
                  <a:cxn ang="0">
                    <a:pos x="40" y="115"/>
                  </a:cxn>
                  <a:cxn ang="0">
                    <a:pos x="34" y="93"/>
                  </a:cxn>
                  <a:cxn ang="0">
                    <a:pos x="28" y="61"/>
                  </a:cxn>
                  <a:cxn ang="0">
                    <a:pos x="25" y="46"/>
                  </a:cxn>
                  <a:cxn ang="0">
                    <a:pos x="16" y="37"/>
                  </a:cxn>
                  <a:cxn ang="0">
                    <a:pos x="6" y="0"/>
                  </a:cxn>
                </a:cxnLst>
                <a:rect l="0" t="0" r="r" b="b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45"/>
              <p:cNvSpPr>
                <a:spLocks/>
              </p:cNvSpPr>
              <p:nvPr/>
            </p:nvSpPr>
            <p:spPr bwMode="black">
              <a:xfrm>
                <a:off x="3950" y="3055"/>
                <a:ext cx="67" cy="5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34"/>
                  </a:cxn>
                  <a:cxn ang="0">
                    <a:pos x="23" y="43"/>
                  </a:cxn>
                  <a:cxn ang="0">
                    <a:pos x="48" y="49"/>
                  </a:cxn>
                  <a:cxn ang="0">
                    <a:pos x="62" y="57"/>
                  </a:cxn>
                  <a:cxn ang="0">
                    <a:pos x="74" y="66"/>
                  </a:cxn>
                  <a:cxn ang="0">
                    <a:pos x="86" y="69"/>
                  </a:cxn>
                  <a:cxn ang="0">
                    <a:pos x="72" y="39"/>
                  </a:cxn>
                  <a:cxn ang="0">
                    <a:pos x="63" y="22"/>
                  </a:cxn>
                  <a:cxn ang="0">
                    <a:pos x="36" y="24"/>
                  </a:cxn>
                  <a:cxn ang="0">
                    <a:pos x="24" y="19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46"/>
              <p:cNvSpPr>
                <a:spLocks/>
              </p:cNvSpPr>
              <p:nvPr/>
            </p:nvSpPr>
            <p:spPr bwMode="black">
              <a:xfrm>
                <a:off x="4057" y="2960"/>
                <a:ext cx="85" cy="1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75" y="10"/>
                  </a:cxn>
                  <a:cxn ang="0">
                    <a:pos x="23" y="15"/>
                  </a:cxn>
                  <a:cxn ang="0">
                    <a:pos x="14" y="33"/>
                  </a:cxn>
                  <a:cxn ang="0">
                    <a:pos x="11" y="61"/>
                  </a:cxn>
                  <a:cxn ang="0">
                    <a:pos x="14" y="75"/>
                  </a:cxn>
                  <a:cxn ang="0">
                    <a:pos x="3" y="88"/>
                  </a:cxn>
                  <a:cxn ang="0">
                    <a:pos x="14" y="109"/>
                  </a:cxn>
                  <a:cxn ang="0">
                    <a:pos x="23" y="124"/>
                  </a:cxn>
                  <a:cxn ang="0">
                    <a:pos x="15" y="144"/>
                  </a:cxn>
                  <a:cxn ang="0">
                    <a:pos x="24" y="156"/>
                  </a:cxn>
                  <a:cxn ang="0">
                    <a:pos x="42" y="144"/>
                  </a:cxn>
                  <a:cxn ang="0">
                    <a:pos x="50" y="93"/>
                  </a:cxn>
                  <a:cxn ang="0">
                    <a:pos x="56" y="126"/>
                  </a:cxn>
                  <a:cxn ang="0">
                    <a:pos x="65" y="145"/>
                  </a:cxn>
                  <a:cxn ang="0">
                    <a:pos x="62" y="112"/>
                  </a:cxn>
                  <a:cxn ang="0">
                    <a:pos x="72" y="73"/>
                  </a:cxn>
                  <a:cxn ang="0">
                    <a:pos x="69" y="51"/>
                  </a:cxn>
                  <a:cxn ang="0">
                    <a:pos x="54" y="60"/>
                  </a:cxn>
                  <a:cxn ang="0">
                    <a:pos x="35" y="54"/>
                  </a:cxn>
                  <a:cxn ang="0">
                    <a:pos x="41" y="36"/>
                  </a:cxn>
                  <a:cxn ang="0">
                    <a:pos x="62" y="34"/>
                  </a:cxn>
                  <a:cxn ang="0">
                    <a:pos x="78" y="39"/>
                  </a:cxn>
                  <a:cxn ang="0">
                    <a:pos x="98" y="30"/>
                  </a:cxn>
                  <a:cxn ang="0">
                    <a:pos x="111" y="13"/>
                  </a:cxn>
                  <a:cxn ang="0">
                    <a:pos x="98" y="0"/>
                  </a:cxn>
                </a:cxnLst>
                <a:rect l="0" t="0" r="r" b="b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47"/>
              <p:cNvSpPr>
                <a:spLocks/>
              </p:cNvSpPr>
              <p:nvPr/>
            </p:nvSpPr>
            <p:spPr bwMode="black">
              <a:xfrm>
                <a:off x="4061" y="2551"/>
                <a:ext cx="23" cy="7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6"/>
                  </a:cxn>
                  <a:cxn ang="0">
                    <a:pos x="6" y="37"/>
                  </a:cxn>
                  <a:cxn ang="0">
                    <a:pos x="1" y="61"/>
                  </a:cxn>
                  <a:cxn ang="0">
                    <a:pos x="16" y="94"/>
                  </a:cxn>
                  <a:cxn ang="0">
                    <a:pos x="30" y="82"/>
                  </a:cxn>
                  <a:cxn ang="0">
                    <a:pos x="22" y="61"/>
                  </a:cxn>
                  <a:cxn ang="0">
                    <a:pos x="12" y="0"/>
                  </a:cxn>
                </a:cxnLst>
                <a:rect l="0" t="0" r="r" b="b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48"/>
              <p:cNvSpPr>
                <a:spLocks/>
              </p:cNvSpPr>
              <p:nvPr/>
            </p:nvSpPr>
            <p:spPr bwMode="black">
              <a:xfrm>
                <a:off x="4076" y="2669"/>
                <a:ext cx="62" cy="11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20"/>
                  </a:cxn>
                  <a:cxn ang="0">
                    <a:pos x="8" y="49"/>
                  </a:cxn>
                  <a:cxn ang="0">
                    <a:pos x="6" y="107"/>
                  </a:cxn>
                  <a:cxn ang="0">
                    <a:pos x="17" y="103"/>
                  </a:cxn>
                  <a:cxn ang="0">
                    <a:pos x="20" y="115"/>
                  </a:cxn>
                  <a:cxn ang="0">
                    <a:pos x="29" y="122"/>
                  </a:cxn>
                  <a:cxn ang="0">
                    <a:pos x="38" y="140"/>
                  </a:cxn>
                  <a:cxn ang="0">
                    <a:pos x="48" y="128"/>
                  </a:cxn>
                  <a:cxn ang="0">
                    <a:pos x="65" y="134"/>
                  </a:cxn>
                  <a:cxn ang="0">
                    <a:pos x="63" y="109"/>
                  </a:cxn>
                  <a:cxn ang="0">
                    <a:pos x="48" y="104"/>
                  </a:cxn>
                  <a:cxn ang="0">
                    <a:pos x="39" y="91"/>
                  </a:cxn>
                  <a:cxn ang="0">
                    <a:pos x="33" y="73"/>
                  </a:cxn>
                  <a:cxn ang="0">
                    <a:pos x="41" y="53"/>
                  </a:cxn>
                  <a:cxn ang="0">
                    <a:pos x="35" y="35"/>
                  </a:cxn>
                  <a:cxn ang="0">
                    <a:pos x="42" y="20"/>
                  </a:cxn>
                  <a:cxn ang="0">
                    <a:pos x="29" y="4"/>
                  </a:cxn>
                  <a:cxn ang="0">
                    <a:pos x="18" y="7"/>
                  </a:cxn>
                  <a:cxn ang="0">
                    <a:pos x="12" y="2"/>
                  </a:cxn>
                </a:cxnLst>
                <a:rect l="0" t="0" r="r" b="b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49"/>
              <p:cNvSpPr>
                <a:spLocks/>
              </p:cNvSpPr>
              <p:nvPr/>
            </p:nvSpPr>
            <p:spPr bwMode="black">
              <a:xfrm>
                <a:off x="4087" y="2818"/>
                <a:ext cx="65" cy="7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4" y="18"/>
                  </a:cxn>
                  <a:cxn ang="0">
                    <a:pos x="32" y="30"/>
                  </a:cxn>
                  <a:cxn ang="0">
                    <a:pos x="16" y="35"/>
                  </a:cxn>
                  <a:cxn ang="0">
                    <a:pos x="8" y="48"/>
                  </a:cxn>
                  <a:cxn ang="0">
                    <a:pos x="4" y="74"/>
                  </a:cxn>
                  <a:cxn ang="0">
                    <a:pos x="13" y="71"/>
                  </a:cxn>
                  <a:cxn ang="0">
                    <a:pos x="25" y="62"/>
                  </a:cxn>
                  <a:cxn ang="0">
                    <a:pos x="34" y="69"/>
                  </a:cxn>
                  <a:cxn ang="0">
                    <a:pos x="58" y="99"/>
                  </a:cxn>
                  <a:cxn ang="0">
                    <a:pos x="71" y="72"/>
                  </a:cxn>
                  <a:cxn ang="0">
                    <a:pos x="85" y="68"/>
                  </a:cxn>
                  <a:cxn ang="0">
                    <a:pos x="74" y="39"/>
                  </a:cxn>
                  <a:cxn ang="0">
                    <a:pos x="52" y="0"/>
                  </a:cxn>
                </a:cxnLst>
                <a:rect l="0" t="0" r="r" b="b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50"/>
              <p:cNvSpPr>
                <a:spLocks/>
              </p:cNvSpPr>
              <p:nvPr/>
            </p:nvSpPr>
            <p:spPr bwMode="black">
              <a:xfrm>
                <a:off x="4165" y="2958"/>
                <a:ext cx="29" cy="49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26" y="66"/>
                  </a:cxn>
                  <a:cxn ang="0">
                    <a:pos x="30" y="52"/>
                  </a:cxn>
                  <a:cxn ang="0">
                    <a:pos x="38" y="40"/>
                  </a:cxn>
                  <a:cxn ang="0">
                    <a:pos x="30" y="25"/>
                  </a:cxn>
                  <a:cxn ang="0">
                    <a:pos x="20" y="13"/>
                  </a:cxn>
                  <a:cxn ang="0">
                    <a:pos x="11" y="1"/>
                  </a:cxn>
                  <a:cxn ang="0">
                    <a:pos x="2" y="12"/>
                  </a:cxn>
                  <a:cxn ang="0">
                    <a:pos x="6" y="27"/>
                  </a:cxn>
                </a:cxnLst>
                <a:rect l="0" t="0" r="r" b="b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51"/>
              <p:cNvSpPr>
                <a:spLocks/>
              </p:cNvSpPr>
              <p:nvPr/>
            </p:nvSpPr>
            <p:spPr bwMode="black">
              <a:xfrm>
                <a:off x="4148" y="3040"/>
                <a:ext cx="19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3"/>
                  </a:cxn>
                  <a:cxn ang="0">
                    <a:pos x="24" y="11"/>
                  </a:cxn>
                  <a:cxn ang="0">
                    <a:pos x="0" y="0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52"/>
              <p:cNvSpPr>
                <a:spLocks/>
              </p:cNvSpPr>
              <p:nvPr/>
            </p:nvSpPr>
            <p:spPr bwMode="black">
              <a:xfrm>
                <a:off x="4176" y="3030"/>
                <a:ext cx="46" cy="3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8"/>
                  </a:cxn>
                  <a:cxn ang="0">
                    <a:pos x="28" y="33"/>
                  </a:cxn>
                  <a:cxn ang="0">
                    <a:pos x="42" y="46"/>
                  </a:cxn>
                  <a:cxn ang="0">
                    <a:pos x="60" y="42"/>
                  </a:cxn>
                  <a:cxn ang="0">
                    <a:pos x="49" y="24"/>
                  </a:cxn>
                  <a:cxn ang="0">
                    <a:pos x="28" y="3"/>
                  </a:cxn>
                  <a:cxn ang="0">
                    <a:pos x="19" y="16"/>
                  </a:cxn>
                  <a:cxn ang="0">
                    <a:pos x="9" y="0"/>
                  </a:cxn>
                </a:cxnLst>
                <a:rect l="0" t="0" r="r" b="b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53"/>
              <p:cNvSpPr>
                <a:spLocks/>
              </p:cNvSpPr>
              <p:nvPr/>
            </p:nvSpPr>
            <p:spPr bwMode="black">
              <a:xfrm>
                <a:off x="4247" y="3100"/>
                <a:ext cx="24" cy="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0" y="11"/>
                  </a:cxn>
                  <a:cxn ang="0">
                    <a:pos x="12" y="32"/>
                  </a:cxn>
                  <a:cxn ang="0">
                    <a:pos x="24" y="36"/>
                  </a:cxn>
                  <a:cxn ang="0">
                    <a:pos x="28" y="0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54"/>
              <p:cNvSpPr>
                <a:spLocks/>
              </p:cNvSpPr>
              <p:nvPr/>
            </p:nvSpPr>
            <p:spPr bwMode="black">
              <a:xfrm>
                <a:off x="4520" y="3058"/>
                <a:ext cx="47" cy="4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4"/>
                  </a:cxn>
                  <a:cxn ang="0">
                    <a:pos x="24" y="35"/>
                  </a:cxn>
                  <a:cxn ang="0">
                    <a:pos x="36" y="54"/>
                  </a:cxn>
                  <a:cxn ang="0">
                    <a:pos x="46" y="63"/>
                  </a:cxn>
                  <a:cxn ang="0">
                    <a:pos x="61" y="56"/>
                  </a:cxn>
                  <a:cxn ang="0">
                    <a:pos x="33" y="17"/>
                  </a:cxn>
                  <a:cxn ang="0">
                    <a:pos x="7" y="0"/>
                  </a:cxn>
                </a:cxnLst>
                <a:rect l="0" t="0" r="r" b="b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55"/>
              <p:cNvSpPr>
                <a:spLocks/>
              </p:cNvSpPr>
              <p:nvPr/>
            </p:nvSpPr>
            <p:spPr bwMode="black">
              <a:xfrm>
                <a:off x="4113" y="3117"/>
                <a:ext cx="47" cy="50"/>
              </a:xfrm>
              <a:custGeom>
                <a:avLst/>
                <a:gdLst/>
                <a:ahLst/>
                <a:cxnLst>
                  <a:cxn ang="0">
                    <a:pos x="28" y="7"/>
                  </a:cxn>
                  <a:cxn ang="0">
                    <a:pos x="30" y="34"/>
                  </a:cxn>
                  <a:cxn ang="0">
                    <a:pos x="16" y="43"/>
                  </a:cxn>
                  <a:cxn ang="0">
                    <a:pos x="22" y="67"/>
                  </a:cxn>
                  <a:cxn ang="0">
                    <a:pos x="48" y="58"/>
                  </a:cxn>
                  <a:cxn ang="0">
                    <a:pos x="60" y="47"/>
                  </a:cxn>
                  <a:cxn ang="0">
                    <a:pos x="51" y="28"/>
                  </a:cxn>
                  <a:cxn ang="0">
                    <a:pos x="57" y="14"/>
                  </a:cxn>
                  <a:cxn ang="0">
                    <a:pos x="55" y="2"/>
                  </a:cxn>
                  <a:cxn ang="0">
                    <a:pos x="46" y="4"/>
                  </a:cxn>
                  <a:cxn ang="0">
                    <a:pos x="51" y="5"/>
                  </a:cxn>
                  <a:cxn ang="0">
                    <a:pos x="49" y="16"/>
                  </a:cxn>
                  <a:cxn ang="0">
                    <a:pos x="43" y="23"/>
                  </a:cxn>
                  <a:cxn ang="0">
                    <a:pos x="28" y="7"/>
                  </a:cxn>
                </a:cxnLst>
                <a:rect l="0" t="0" r="r" b="b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56"/>
              <p:cNvSpPr>
                <a:spLocks/>
              </p:cNvSpPr>
              <p:nvPr/>
            </p:nvSpPr>
            <p:spPr bwMode="black">
              <a:xfrm>
                <a:off x="4063" y="3136"/>
                <a:ext cx="33" cy="27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6" y="6"/>
                  </a:cxn>
                  <a:cxn ang="0">
                    <a:pos x="33" y="36"/>
                  </a:cxn>
                  <a:cxn ang="0">
                    <a:pos x="42" y="30"/>
                  </a:cxn>
                  <a:cxn ang="0">
                    <a:pos x="21" y="3"/>
                  </a:cxn>
                </a:cxnLst>
                <a:rect l="0" t="0" r="r" b="b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57"/>
              <p:cNvSpPr>
                <a:spLocks/>
              </p:cNvSpPr>
              <p:nvPr/>
            </p:nvSpPr>
            <p:spPr bwMode="black">
              <a:xfrm>
                <a:off x="4042" y="3107"/>
                <a:ext cx="24" cy="3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6"/>
                  </a:cxn>
                  <a:cxn ang="0">
                    <a:pos x="16" y="24"/>
                  </a:cxn>
                  <a:cxn ang="0">
                    <a:pos x="19" y="29"/>
                  </a:cxn>
                  <a:cxn ang="0">
                    <a:pos x="16" y="35"/>
                  </a:cxn>
                  <a:cxn ang="0">
                    <a:pos x="30" y="21"/>
                  </a:cxn>
                  <a:cxn ang="0">
                    <a:pos x="24" y="9"/>
                  </a:cxn>
                  <a:cxn ang="0">
                    <a:pos x="21" y="0"/>
                  </a:cxn>
                </a:cxnLst>
                <a:rect l="0" t="0" r="r" b="b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58"/>
              <p:cNvSpPr>
                <a:spLocks/>
              </p:cNvSpPr>
              <p:nvPr/>
            </p:nvSpPr>
            <p:spPr bwMode="black">
              <a:xfrm>
                <a:off x="4076" y="3118"/>
                <a:ext cx="35" cy="2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7"/>
                  </a:cxn>
                  <a:cxn ang="0">
                    <a:pos x="27" y="31"/>
                  </a:cxn>
                  <a:cxn ang="0">
                    <a:pos x="45" y="24"/>
                  </a:cxn>
                  <a:cxn ang="0">
                    <a:pos x="22" y="10"/>
                  </a:cxn>
                  <a:cxn ang="0">
                    <a:pos x="21" y="0"/>
                  </a:cxn>
                </a:cxnLst>
                <a:rect l="0" t="0" r="r" b="b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59"/>
              <p:cNvSpPr>
                <a:spLocks/>
              </p:cNvSpPr>
              <p:nvPr/>
            </p:nvSpPr>
            <p:spPr bwMode="black">
              <a:xfrm>
                <a:off x="4026" y="2787"/>
                <a:ext cx="28" cy="5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1" y="15"/>
                  </a:cxn>
                  <a:cxn ang="0">
                    <a:pos x="9" y="36"/>
                  </a:cxn>
                  <a:cxn ang="0">
                    <a:pos x="0" y="59"/>
                  </a:cxn>
                  <a:cxn ang="0">
                    <a:pos x="8" y="74"/>
                  </a:cxn>
                  <a:cxn ang="0">
                    <a:pos x="20" y="59"/>
                  </a:cxn>
                  <a:cxn ang="0">
                    <a:pos x="35" y="32"/>
                  </a:cxn>
                  <a:cxn ang="0">
                    <a:pos x="30" y="0"/>
                  </a:cxn>
                </a:cxnLst>
                <a:rect l="0" t="0" r="r" b="b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60"/>
              <p:cNvSpPr>
                <a:spLocks/>
              </p:cNvSpPr>
              <p:nvPr/>
            </p:nvSpPr>
            <p:spPr bwMode="black">
              <a:xfrm>
                <a:off x="4078" y="2778"/>
                <a:ext cx="20" cy="55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4" y="8"/>
                  </a:cxn>
                  <a:cxn ang="0">
                    <a:pos x="0" y="22"/>
                  </a:cxn>
                  <a:cxn ang="0">
                    <a:pos x="15" y="41"/>
                  </a:cxn>
                  <a:cxn ang="0">
                    <a:pos x="25" y="56"/>
                  </a:cxn>
                  <a:cxn ang="0">
                    <a:pos x="16" y="20"/>
                  </a:cxn>
                  <a:cxn ang="0">
                    <a:pos x="13" y="7"/>
                  </a:cxn>
                </a:cxnLst>
                <a:rect l="0" t="0" r="r" b="b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61"/>
              <p:cNvSpPr>
                <a:spLocks/>
              </p:cNvSpPr>
              <p:nvPr/>
            </p:nvSpPr>
            <p:spPr bwMode="black">
              <a:xfrm>
                <a:off x="4101" y="2761"/>
                <a:ext cx="10" cy="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10"/>
                  </a:cxn>
                  <a:cxn ang="0">
                    <a:pos x="11" y="25"/>
                  </a:cxn>
                  <a:cxn ang="0">
                    <a:pos x="11" y="0"/>
                  </a:cxn>
                </a:cxnLst>
                <a:rect l="0" t="0" r="r" b="b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62"/>
              <p:cNvSpPr>
                <a:spLocks/>
              </p:cNvSpPr>
              <p:nvPr/>
            </p:nvSpPr>
            <p:spPr bwMode="black">
              <a:xfrm>
                <a:off x="4111" y="2773"/>
                <a:ext cx="22" cy="4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14"/>
                  </a:cxn>
                  <a:cxn ang="0">
                    <a:pos x="20" y="21"/>
                  </a:cxn>
                  <a:cxn ang="0">
                    <a:pos x="8" y="39"/>
                  </a:cxn>
                  <a:cxn ang="0">
                    <a:pos x="0" y="56"/>
                  </a:cxn>
                  <a:cxn ang="0">
                    <a:pos x="11" y="57"/>
                  </a:cxn>
                  <a:cxn ang="0">
                    <a:pos x="26" y="26"/>
                  </a:cxn>
                  <a:cxn ang="0">
                    <a:pos x="5" y="0"/>
                  </a:cxn>
                </a:cxnLst>
                <a:rect l="0" t="0" r="r" b="b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63"/>
              <p:cNvSpPr>
                <a:spLocks/>
              </p:cNvSpPr>
              <p:nvPr/>
            </p:nvSpPr>
            <p:spPr bwMode="black">
              <a:xfrm>
                <a:off x="3836" y="2842"/>
                <a:ext cx="12" cy="27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0" y="7"/>
                  </a:cxn>
                  <a:cxn ang="0">
                    <a:pos x="8" y="22"/>
                  </a:cxn>
                  <a:cxn ang="0">
                    <a:pos x="14" y="3"/>
                  </a:cxn>
                </a:cxnLst>
                <a:rect l="0" t="0" r="r" b="b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64"/>
              <p:cNvSpPr>
                <a:spLocks/>
              </p:cNvSpPr>
              <p:nvPr/>
            </p:nvSpPr>
            <p:spPr bwMode="black">
              <a:xfrm>
                <a:off x="3825" y="2819"/>
                <a:ext cx="11" cy="1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" y="11"/>
                  </a:cxn>
                  <a:cxn ang="0">
                    <a:pos x="9" y="20"/>
                  </a:cxn>
                  <a:cxn ang="0">
                    <a:pos x="10" y="5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65"/>
              <p:cNvSpPr>
                <a:spLocks/>
              </p:cNvSpPr>
              <p:nvPr/>
            </p:nvSpPr>
            <p:spPr bwMode="black">
              <a:xfrm>
                <a:off x="3821" y="2801"/>
                <a:ext cx="12" cy="14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0" y="10"/>
                  </a:cxn>
                  <a:cxn ang="0">
                    <a:pos x="12" y="19"/>
                  </a:cxn>
                  <a:cxn ang="0">
                    <a:pos x="10" y="5"/>
                  </a:cxn>
                </a:cxnLst>
                <a:rect l="0" t="0" r="r" b="b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66"/>
              <p:cNvSpPr>
                <a:spLocks/>
              </p:cNvSpPr>
              <p:nvPr/>
            </p:nvSpPr>
            <p:spPr bwMode="black">
              <a:xfrm>
                <a:off x="3842" y="2768"/>
                <a:ext cx="11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3"/>
                  </a:cxn>
                  <a:cxn ang="0">
                    <a:pos x="12" y="24"/>
                  </a:cxn>
                  <a:cxn ang="0">
                    <a:pos x="6" y="0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67"/>
              <p:cNvSpPr>
                <a:spLocks/>
              </p:cNvSpPr>
              <p:nvPr/>
            </p:nvSpPr>
            <p:spPr bwMode="black">
              <a:xfrm>
                <a:off x="3811" y="2786"/>
                <a:ext cx="16" cy="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9" y="18"/>
                  </a:cxn>
                  <a:cxn ang="0">
                    <a:pos x="14" y="6"/>
                  </a:cxn>
                  <a:cxn ang="0">
                    <a:pos x="13" y="0"/>
                  </a:cxn>
                </a:cxnLst>
                <a:rect l="0" t="0" r="r" b="b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68"/>
              <p:cNvSpPr>
                <a:spLocks/>
              </p:cNvSpPr>
              <p:nvPr/>
            </p:nvSpPr>
            <p:spPr bwMode="black">
              <a:xfrm>
                <a:off x="4668" y="3407"/>
                <a:ext cx="46" cy="59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18"/>
                  </a:cxn>
                  <a:cxn ang="0">
                    <a:pos x="15" y="39"/>
                  </a:cxn>
                  <a:cxn ang="0">
                    <a:pos x="27" y="54"/>
                  </a:cxn>
                  <a:cxn ang="0">
                    <a:pos x="40" y="63"/>
                  </a:cxn>
                  <a:cxn ang="0">
                    <a:pos x="51" y="81"/>
                  </a:cxn>
                  <a:cxn ang="0">
                    <a:pos x="52" y="57"/>
                  </a:cxn>
                  <a:cxn ang="0">
                    <a:pos x="43" y="37"/>
                  </a:cxn>
                  <a:cxn ang="0">
                    <a:pos x="25" y="18"/>
                  </a:cxn>
                  <a:cxn ang="0">
                    <a:pos x="10" y="7"/>
                  </a:cxn>
                </a:cxnLst>
                <a:rect l="0" t="0" r="r" b="b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69"/>
              <p:cNvSpPr>
                <a:spLocks/>
              </p:cNvSpPr>
              <p:nvPr/>
            </p:nvSpPr>
            <p:spPr bwMode="black">
              <a:xfrm>
                <a:off x="4905" y="3358"/>
                <a:ext cx="54" cy="46"/>
              </a:xfrm>
              <a:custGeom>
                <a:avLst/>
                <a:gdLst/>
                <a:ahLst/>
                <a:cxnLst>
                  <a:cxn ang="0">
                    <a:pos x="28" y="23"/>
                  </a:cxn>
                  <a:cxn ang="0">
                    <a:pos x="13" y="32"/>
                  </a:cxn>
                  <a:cxn ang="0">
                    <a:pos x="1" y="44"/>
                  </a:cxn>
                  <a:cxn ang="0">
                    <a:pos x="13" y="59"/>
                  </a:cxn>
                  <a:cxn ang="0">
                    <a:pos x="28" y="44"/>
                  </a:cxn>
                  <a:cxn ang="0">
                    <a:pos x="40" y="23"/>
                  </a:cxn>
                  <a:cxn ang="0">
                    <a:pos x="55" y="0"/>
                  </a:cxn>
                  <a:cxn ang="0">
                    <a:pos x="71" y="11"/>
                  </a:cxn>
                  <a:cxn ang="0">
                    <a:pos x="35" y="23"/>
                  </a:cxn>
                  <a:cxn ang="0">
                    <a:pos x="28" y="23"/>
                  </a:cxn>
                </a:cxnLst>
                <a:rect l="0" t="0" r="r" b="b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70"/>
              <p:cNvSpPr>
                <a:spLocks/>
              </p:cNvSpPr>
              <p:nvPr/>
            </p:nvSpPr>
            <p:spPr bwMode="black">
              <a:xfrm>
                <a:off x="4741" y="3333"/>
                <a:ext cx="17" cy="2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4"/>
                  </a:cxn>
                  <a:cxn ang="0">
                    <a:pos x="12" y="30"/>
                  </a:cxn>
                  <a:cxn ang="0">
                    <a:pos x="9" y="0"/>
                  </a:cxn>
                </a:cxnLst>
                <a:rect l="0" t="0" r="r" b="b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71"/>
              <p:cNvSpPr>
                <a:spLocks/>
              </p:cNvSpPr>
              <p:nvPr/>
            </p:nvSpPr>
            <p:spPr bwMode="black">
              <a:xfrm>
                <a:off x="4732" y="3311"/>
                <a:ext cx="21" cy="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4"/>
                  </a:cxn>
                  <a:cxn ang="0">
                    <a:pos x="21" y="20"/>
                  </a:cxn>
                  <a:cxn ang="0">
                    <a:pos x="19" y="0"/>
                  </a:cxn>
                </a:cxnLst>
                <a:rect l="0" t="0" r="r" b="b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72"/>
              <p:cNvSpPr>
                <a:spLocks/>
              </p:cNvSpPr>
              <p:nvPr/>
            </p:nvSpPr>
            <p:spPr bwMode="black">
              <a:xfrm>
                <a:off x="4576" y="3118"/>
                <a:ext cx="24" cy="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0" y="11"/>
                  </a:cxn>
                  <a:cxn ang="0">
                    <a:pos x="12" y="32"/>
                  </a:cxn>
                  <a:cxn ang="0">
                    <a:pos x="24" y="36"/>
                  </a:cxn>
                  <a:cxn ang="0">
                    <a:pos x="28" y="0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73"/>
              <p:cNvSpPr>
                <a:spLocks/>
              </p:cNvSpPr>
              <p:nvPr/>
            </p:nvSpPr>
            <p:spPr bwMode="black">
              <a:xfrm>
                <a:off x="4610" y="3161"/>
                <a:ext cx="27" cy="3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0" y="9"/>
                  </a:cxn>
                  <a:cxn ang="0">
                    <a:pos x="14" y="32"/>
                  </a:cxn>
                  <a:cxn ang="0">
                    <a:pos x="26" y="36"/>
                  </a:cxn>
                  <a:cxn ang="0">
                    <a:pos x="30" y="0"/>
                  </a:cxn>
                </a:cxnLst>
                <a:rect l="0" t="0" r="r" b="b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74"/>
              <p:cNvSpPr>
                <a:spLocks/>
              </p:cNvSpPr>
              <p:nvPr/>
            </p:nvSpPr>
            <p:spPr bwMode="black">
              <a:xfrm>
                <a:off x="4638" y="3223"/>
                <a:ext cx="29" cy="28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10" y="2"/>
                  </a:cxn>
                  <a:cxn ang="0">
                    <a:pos x="14" y="25"/>
                  </a:cxn>
                  <a:cxn ang="0">
                    <a:pos x="26" y="29"/>
                  </a:cxn>
                  <a:cxn ang="0">
                    <a:pos x="34" y="2"/>
                  </a:cxn>
                </a:cxnLst>
                <a:rect l="0" t="0" r="r" b="b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75"/>
              <p:cNvSpPr>
                <a:spLocks/>
              </p:cNvSpPr>
              <p:nvPr/>
            </p:nvSpPr>
            <p:spPr bwMode="black">
              <a:xfrm>
                <a:off x="4673" y="3213"/>
                <a:ext cx="29" cy="26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10" y="2"/>
                  </a:cxn>
                  <a:cxn ang="0">
                    <a:pos x="16" y="22"/>
                  </a:cxn>
                  <a:cxn ang="0">
                    <a:pos x="27" y="22"/>
                  </a:cxn>
                  <a:cxn ang="0">
                    <a:pos x="34" y="2"/>
                  </a:cxn>
                </a:cxnLst>
                <a:rect l="0" t="0" r="r" b="b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76"/>
              <p:cNvSpPr>
                <a:spLocks/>
              </p:cNvSpPr>
              <p:nvPr/>
            </p:nvSpPr>
            <p:spPr bwMode="black">
              <a:xfrm>
                <a:off x="4663" y="3177"/>
                <a:ext cx="26" cy="20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10" y="2"/>
                  </a:cxn>
                  <a:cxn ang="0">
                    <a:pos x="13" y="15"/>
                  </a:cxn>
                  <a:cxn ang="0">
                    <a:pos x="25" y="19"/>
                  </a:cxn>
                  <a:cxn ang="0">
                    <a:pos x="31" y="1"/>
                  </a:cxn>
                </a:cxnLst>
                <a:rect l="0" t="0" r="r" b="b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77"/>
              <p:cNvSpPr>
                <a:spLocks/>
              </p:cNvSpPr>
              <p:nvPr/>
            </p:nvSpPr>
            <p:spPr bwMode="black">
              <a:xfrm>
                <a:off x="4636" y="3153"/>
                <a:ext cx="27" cy="34"/>
              </a:xfrm>
              <a:custGeom>
                <a:avLst/>
                <a:gdLst/>
                <a:ahLst/>
                <a:cxnLst>
                  <a:cxn ang="0">
                    <a:pos x="28" y="16"/>
                  </a:cxn>
                  <a:cxn ang="0">
                    <a:pos x="19" y="2"/>
                  </a:cxn>
                  <a:cxn ang="0">
                    <a:pos x="10" y="25"/>
                  </a:cxn>
                  <a:cxn ang="0">
                    <a:pos x="19" y="35"/>
                  </a:cxn>
                  <a:cxn ang="0">
                    <a:pos x="27" y="29"/>
                  </a:cxn>
                  <a:cxn ang="0">
                    <a:pos x="28" y="16"/>
                  </a:cxn>
                </a:cxnLst>
                <a:rect l="0" t="0" r="r" b="b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78"/>
              <p:cNvSpPr>
                <a:spLocks/>
              </p:cNvSpPr>
              <p:nvPr/>
            </p:nvSpPr>
            <p:spPr bwMode="black">
              <a:xfrm>
                <a:off x="4603" y="3137"/>
                <a:ext cx="25" cy="2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10" y="2"/>
                  </a:cxn>
                  <a:cxn ang="0">
                    <a:pos x="12" y="23"/>
                  </a:cxn>
                  <a:cxn ang="0">
                    <a:pos x="24" y="27"/>
                  </a:cxn>
                  <a:cxn ang="0">
                    <a:pos x="22" y="10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79"/>
              <p:cNvSpPr>
                <a:spLocks/>
              </p:cNvSpPr>
              <p:nvPr/>
            </p:nvSpPr>
            <p:spPr bwMode="black">
              <a:xfrm>
                <a:off x="4644" y="3189"/>
                <a:ext cx="25" cy="2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10" y="2"/>
                  </a:cxn>
                  <a:cxn ang="0">
                    <a:pos x="12" y="23"/>
                  </a:cxn>
                  <a:cxn ang="0">
                    <a:pos x="24" y="27"/>
                  </a:cxn>
                  <a:cxn ang="0">
                    <a:pos x="22" y="10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80"/>
              <p:cNvSpPr>
                <a:spLocks/>
              </p:cNvSpPr>
              <p:nvPr/>
            </p:nvSpPr>
            <p:spPr bwMode="black">
              <a:xfrm>
                <a:off x="3027" y="1828"/>
                <a:ext cx="144" cy="107"/>
              </a:xfrm>
              <a:custGeom>
                <a:avLst/>
                <a:gdLst/>
                <a:ahLst/>
                <a:cxnLst>
                  <a:cxn ang="0">
                    <a:pos x="171" y="4"/>
                  </a:cxn>
                  <a:cxn ang="0">
                    <a:pos x="185" y="4"/>
                  </a:cxn>
                  <a:cxn ang="0">
                    <a:pos x="189" y="16"/>
                  </a:cxn>
                  <a:cxn ang="0">
                    <a:pos x="187" y="24"/>
                  </a:cxn>
                  <a:cxn ang="0">
                    <a:pos x="131" y="44"/>
                  </a:cxn>
                  <a:cxn ang="0">
                    <a:pos x="109" y="58"/>
                  </a:cxn>
                  <a:cxn ang="0">
                    <a:pos x="97" y="62"/>
                  </a:cxn>
                  <a:cxn ang="0">
                    <a:pos x="71" y="82"/>
                  </a:cxn>
                  <a:cxn ang="0">
                    <a:pos x="75" y="92"/>
                  </a:cxn>
                  <a:cxn ang="0">
                    <a:pos x="83" y="116"/>
                  </a:cxn>
                  <a:cxn ang="0">
                    <a:pos x="107" y="126"/>
                  </a:cxn>
                  <a:cxn ang="0">
                    <a:pos x="93" y="140"/>
                  </a:cxn>
                  <a:cxn ang="0">
                    <a:pos x="83" y="130"/>
                  </a:cxn>
                  <a:cxn ang="0">
                    <a:pos x="71" y="134"/>
                  </a:cxn>
                  <a:cxn ang="0">
                    <a:pos x="21" y="122"/>
                  </a:cxn>
                  <a:cxn ang="0">
                    <a:pos x="19" y="106"/>
                  </a:cxn>
                  <a:cxn ang="0">
                    <a:pos x="47" y="90"/>
                  </a:cxn>
                  <a:cxn ang="0">
                    <a:pos x="51" y="76"/>
                  </a:cxn>
                  <a:cxn ang="0">
                    <a:pos x="47" y="64"/>
                  </a:cxn>
                  <a:cxn ang="0">
                    <a:pos x="73" y="46"/>
                  </a:cxn>
                  <a:cxn ang="0">
                    <a:pos x="97" y="36"/>
                  </a:cxn>
                  <a:cxn ang="0">
                    <a:pos x="113" y="24"/>
                  </a:cxn>
                  <a:cxn ang="0">
                    <a:pos x="171" y="4"/>
                  </a:cxn>
                </a:cxnLst>
                <a:rect l="0" t="0" r="r" b="b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81"/>
              <p:cNvSpPr>
                <a:spLocks/>
              </p:cNvSpPr>
              <p:nvPr/>
            </p:nvSpPr>
            <p:spPr bwMode="black">
              <a:xfrm>
                <a:off x="3113" y="1931"/>
                <a:ext cx="41" cy="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2"/>
                  </a:cxn>
                  <a:cxn ang="0">
                    <a:pos x="32" y="16"/>
                  </a:cxn>
                  <a:cxn ang="0">
                    <a:pos x="44" y="14"/>
                  </a:cxn>
                  <a:cxn ang="0">
                    <a:pos x="24" y="0"/>
                  </a:cxn>
                </a:cxnLst>
                <a:rect l="0" t="0" r="r" b="b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82"/>
              <p:cNvSpPr>
                <a:spLocks/>
              </p:cNvSpPr>
              <p:nvPr/>
            </p:nvSpPr>
            <p:spPr bwMode="black">
              <a:xfrm>
                <a:off x="3323" y="1776"/>
                <a:ext cx="43" cy="28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25" y="24"/>
                  </a:cxn>
                  <a:cxn ang="0">
                    <a:pos x="11" y="34"/>
                  </a:cxn>
                  <a:cxn ang="0">
                    <a:pos x="9" y="4"/>
                  </a:cxn>
                  <a:cxn ang="0">
                    <a:pos x="21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83"/>
              <p:cNvSpPr>
                <a:spLocks/>
              </p:cNvSpPr>
              <p:nvPr/>
            </p:nvSpPr>
            <p:spPr bwMode="black">
              <a:xfrm>
                <a:off x="3354" y="1789"/>
                <a:ext cx="51" cy="2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1" y="6"/>
                  </a:cxn>
                  <a:cxn ang="0">
                    <a:pos x="57" y="26"/>
                  </a:cxn>
                  <a:cxn ang="0">
                    <a:pos x="63" y="24"/>
                  </a:cxn>
                  <a:cxn ang="0">
                    <a:pos x="29" y="0"/>
                  </a:cxn>
                </a:cxnLst>
                <a:rect l="0" t="0" r="r" b="b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84"/>
              <p:cNvSpPr>
                <a:spLocks/>
              </p:cNvSpPr>
              <p:nvPr/>
            </p:nvSpPr>
            <p:spPr bwMode="black">
              <a:xfrm>
                <a:off x="3409" y="1792"/>
                <a:ext cx="52" cy="32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26" y="9"/>
                  </a:cxn>
                  <a:cxn ang="0">
                    <a:pos x="10" y="9"/>
                  </a:cxn>
                  <a:cxn ang="0">
                    <a:pos x="8" y="35"/>
                  </a:cxn>
                  <a:cxn ang="0">
                    <a:pos x="32" y="43"/>
                  </a:cxn>
                  <a:cxn ang="0">
                    <a:pos x="62" y="27"/>
                  </a:cxn>
                  <a:cxn ang="0">
                    <a:pos x="50" y="9"/>
                  </a:cxn>
                </a:cxnLst>
                <a:rect l="0" t="0" r="r" b="b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85"/>
              <p:cNvSpPr>
                <a:spLocks/>
              </p:cNvSpPr>
              <p:nvPr/>
            </p:nvSpPr>
            <p:spPr bwMode="black">
              <a:xfrm>
                <a:off x="3767" y="1819"/>
                <a:ext cx="90" cy="3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16"/>
                  </a:cxn>
                  <a:cxn ang="0">
                    <a:pos x="50" y="30"/>
                  </a:cxn>
                  <a:cxn ang="0">
                    <a:pos x="76" y="36"/>
                  </a:cxn>
                  <a:cxn ang="0">
                    <a:pos x="112" y="22"/>
                  </a:cxn>
                  <a:cxn ang="0">
                    <a:pos x="78" y="4"/>
                  </a:cxn>
                  <a:cxn ang="0">
                    <a:pos x="14" y="0"/>
                  </a:cxn>
                </a:cxnLst>
                <a:rect l="0" t="0" r="r" b="b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86"/>
              <p:cNvSpPr>
                <a:spLocks/>
              </p:cNvSpPr>
              <p:nvPr/>
            </p:nvSpPr>
            <p:spPr bwMode="black">
              <a:xfrm>
                <a:off x="3859" y="1818"/>
                <a:ext cx="47" cy="24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62" y="10"/>
                  </a:cxn>
                  <a:cxn ang="0">
                    <a:pos x="30" y="32"/>
                  </a:cxn>
                  <a:cxn ang="0">
                    <a:pos x="6" y="22"/>
                  </a:cxn>
                  <a:cxn ang="0">
                    <a:pos x="32" y="4"/>
                  </a:cxn>
                </a:cxnLst>
                <a:rect l="0" t="0" r="r" b="b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87"/>
              <p:cNvSpPr>
                <a:spLocks/>
              </p:cNvSpPr>
              <p:nvPr/>
            </p:nvSpPr>
            <p:spPr bwMode="black">
              <a:xfrm>
                <a:off x="3838" y="1847"/>
                <a:ext cx="38" cy="16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6" y="5"/>
                  </a:cxn>
                  <a:cxn ang="0">
                    <a:pos x="38" y="23"/>
                  </a:cxn>
                  <a:cxn ang="0">
                    <a:pos x="20" y="1"/>
                  </a:cxn>
                </a:cxnLst>
                <a:rect l="0" t="0" r="r" b="b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88"/>
              <p:cNvSpPr>
                <a:spLocks/>
              </p:cNvSpPr>
              <p:nvPr/>
            </p:nvSpPr>
            <p:spPr bwMode="black">
              <a:xfrm>
                <a:off x="4096" y="2070"/>
                <a:ext cx="78" cy="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4" y="42"/>
                  </a:cxn>
                  <a:cxn ang="0">
                    <a:pos x="32" y="72"/>
                  </a:cxn>
                  <a:cxn ang="0">
                    <a:pos x="36" y="104"/>
                  </a:cxn>
                  <a:cxn ang="0">
                    <a:pos x="80" y="152"/>
                  </a:cxn>
                  <a:cxn ang="0">
                    <a:pos x="86" y="124"/>
                  </a:cxn>
                  <a:cxn ang="0">
                    <a:pos x="74" y="102"/>
                  </a:cxn>
                  <a:cxn ang="0">
                    <a:pos x="62" y="92"/>
                  </a:cxn>
                  <a:cxn ang="0">
                    <a:pos x="52" y="74"/>
                  </a:cxn>
                  <a:cxn ang="0">
                    <a:pos x="42" y="44"/>
                  </a:cxn>
                  <a:cxn ang="0">
                    <a:pos x="4" y="12"/>
                  </a:cxn>
                  <a:cxn ang="0">
                    <a:pos x="6" y="0"/>
                  </a:cxn>
                </a:cxnLst>
                <a:rect l="0" t="0" r="r" b="b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89"/>
              <p:cNvSpPr>
                <a:spLocks/>
              </p:cNvSpPr>
              <p:nvPr/>
            </p:nvSpPr>
            <p:spPr bwMode="black">
              <a:xfrm>
                <a:off x="4159" y="2187"/>
                <a:ext cx="56" cy="78"/>
              </a:xfrm>
              <a:custGeom>
                <a:avLst/>
                <a:gdLst/>
                <a:ahLst/>
                <a:cxnLst>
                  <a:cxn ang="0">
                    <a:pos x="64" y="22"/>
                  </a:cxn>
                  <a:cxn ang="0">
                    <a:pos x="74" y="40"/>
                  </a:cxn>
                  <a:cxn ang="0">
                    <a:pos x="30" y="84"/>
                  </a:cxn>
                  <a:cxn ang="0">
                    <a:pos x="32" y="100"/>
                  </a:cxn>
                  <a:cxn ang="0">
                    <a:pos x="20" y="94"/>
                  </a:cxn>
                  <a:cxn ang="0">
                    <a:pos x="6" y="84"/>
                  </a:cxn>
                  <a:cxn ang="0">
                    <a:pos x="0" y="82"/>
                  </a:cxn>
                  <a:cxn ang="0">
                    <a:pos x="10" y="58"/>
                  </a:cxn>
                  <a:cxn ang="0">
                    <a:pos x="12" y="52"/>
                  </a:cxn>
                  <a:cxn ang="0">
                    <a:pos x="2" y="24"/>
                  </a:cxn>
                  <a:cxn ang="0">
                    <a:pos x="4" y="14"/>
                  </a:cxn>
                  <a:cxn ang="0">
                    <a:pos x="26" y="22"/>
                  </a:cxn>
                  <a:cxn ang="0">
                    <a:pos x="36" y="36"/>
                  </a:cxn>
                  <a:cxn ang="0">
                    <a:pos x="64" y="22"/>
                  </a:cxn>
                </a:cxnLst>
                <a:rect l="0" t="0" r="r" b="b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90"/>
              <p:cNvSpPr>
                <a:spLocks/>
              </p:cNvSpPr>
              <p:nvPr/>
            </p:nvSpPr>
            <p:spPr bwMode="black">
              <a:xfrm>
                <a:off x="4122" y="2267"/>
                <a:ext cx="111" cy="188"/>
              </a:xfrm>
              <a:custGeom>
                <a:avLst/>
                <a:gdLst/>
                <a:ahLst/>
                <a:cxnLst>
                  <a:cxn ang="0">
                    <a:pos x="82" y="100"/>
                  </a:cxn>
                  <a:cxn ang="0">
                    <a:pos x="66" y="106"/>
                  </a:cxn>
                  <a:cxn ang="0">
                    <a:pos x="64" y="132"/>
                  </a:cxn>
                  <a:cxn ang="0">
                    <a:pos x="22" y="146"/>
                  </a:cxn>
                  <a:cxn ang="0">
                    <a:pos x="8" y="168"/>
                  </a:cxn>
                  <a:cxn ang="0">
                    <a:pos x="20" y="182"/>
                  </a:cxn>
                  <a:cxn ang="0">
                    <a:pos x="8" y="198"/>
                  </a:cxn>
                  <a:cxn ang="0">
                    <a:pos x="24" y="252"/>
                  </a:cxn>
                  <a:cxn ang="0">
                    <a:pos x="28" y="214"/>
                  </a:cxn>
                  <a:cxn ang="0">
                    <a:pos x="22" y="192"/>
                  </a:cxn>
                  <a:cxn ang="0">
                    <a:pos x="42" y="176"/>
                  </a:cxn>
                  <a:cxn ang="0">
                    <a:pos x="52" y="158"/>
                  </a:cxn>
                  <a:cxn ang="0">
                    <a:pos x="66" y="174"/>
                  </a:cxn>
                  <a:cxn ang="0">
                    <a:pos x="44" y="190"/>
                  </a:cxn>
                  <a:cxn ang="0">
                    <a:pos x="56" y="200"/>
                  </a:cxn>
                  <a:cxn ang="0">
                    <a:pos x="68" y="178"/>
                  </a:cxn>
                  <a:cxn ang="0">
                    <a:pos x="84" y="184"/>
                  </a:cxn>
                  <a:cxn ang="0">
                    <a:pos x="104" y="148"/>
                  </a:cxn>
                  <a:cxn ang="0">
                    <a:pos x="114" y="156"/>
                  </a:cxn>
                  <a:cxn ang="0">
                    <a:pos x="136" y="148"/>
                  </a:cxn>
                  <a:cxn ang="0">
                    <a:pos x="146" y="130"/>
                  </a:cxn>
                  <a:cxn ang="0">
                    <a:pos x="142" y="110"/>
                  </a:cxn>
                  <a:cxn ang="0">
                    <a:pos x="134" y="98"/>
                  </a:cxn>
                  <a:cxn ang="0">
                    <a:pos x="122" y="40"/>
                  </a:cxn>
                  <a:cxn ang="0">
                    <a:pos x="94" y="0"/>
                  </a:cxn>
                  <a:cxn ang="0">
                    <a:pos x="78" y="12"/>
                  </a:cxn>
                  <a:cxn ang="0">
                    <a:pos x="96" y="34"/>
                  </a:cxn>
                  <a:cxn ang="0">
                    <a:pos x="96" y="64"/>
                  </a:cxn>
                  <a:cxn ang="0">
                    <a:pos x="82" y="100"/>
                  </a:cxn>
                </a:cxnLst>
                <a:rect l="0" t="0" r="r" b="b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91"/>
              <p:cNvSpPr>
                <a:spLocks/>
              </p:cNvSpPr>
              <p:nvPr/>
            </p:nvSpPr>
            <p:spPr bwMode="black">
              <a:xfrm>
                <a:off x="3034" y="1765"/>
                <a:ext cx="53" cy="3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5" y="20"/>
                  </a:cxn>
                  <a:cxn ang="0">
                    <a:pos x="41" y="24"/>
                  </a:cxn>
                  <a:cxn ang="0">
                    <a:pos x="31" y="40"/>
                  </a:cxn>
                  <a:cxn ang="0">
                    <a:pos x="7" y="38"/>
                  </a:cxn>
                  <a:cxn ang="0">
                    <a:pos x="1" y="36"/>
                  </a:cxn>
                  <a:cxn ang="0">
                    <a:pos x="33" y="20"/>
                  </a:cxn>
                  <a:cxn ang="0">
                    <a:pos x="59" y="0"/>
                  </a:cxn>
                </a:cxnLst>
                <a:rect l="0" t="0" r="r" b="b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92"/>
              <p:cNvSpPr>
                <a:spLocks/>
              </p:cNvSpPr>
              <p:nvPr/>
            </p:nvSpPr>
            <p:spPr bwMode="black">
              <a:xfrm>
                <a:off x="2924" y="1774"/>
                <a:ext cx="20" cy="2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8"/>
                  </a:cxn>
                  <a:cxn ang="0">
                    <a:pos x="18" y="26"/>
                  </a:cxn>
                  <a:cxn ang="0">
                    <a:pos x="18" y="0"/>
                  </a:cxn>
                </a:cxnLst>
                <a:rect l="0" t="0" r="r" b="b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93"/>
              <p:cNvSpPr>
                <a:spLocks/>
              </p:cNvSpPr>
              <p:nvPr/>
            </p:nvSpPr>
            <p:spPr bwMode="black">
              <a:xfrm>
                <a:off x="2949" y="1773"/>
                <a:ext cx="38" cy="2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0" y="18"/>
                  </a:cxn>
                  <a:cxn ang="0">
                    <a:pos x="6" y="32"/>
                  </a:cxn>
                  <a:cxn ang="0">
                    <a:pos x="18" y="36"/>
                  </a:cxn>
                  <a:cxn ang="0">
                    <a:pos x="40" y="26"/>
                  </a:cxn>
                  <a:cxn ang="0">
                    <a:pos x="14" y="6"/>
                  </a:cxn>
                </a:cxnLst>
                <a:rect l="0" t="0" r="r" b="b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94"/>
              <p:cNvSpPr>
                <a:spLocks/>
              </p:cNvSpPr>
              <p:nvPr/>
            </p:nvSpPr>
            <p:spPr bwMode="black">
              <a:xfrm>
                <a:off x="3012" y="1764"/>
                <a:ext cx="20" cy="1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12"/>
                  </a:cxn>
                  <a:cxn ang="0">
                    <a:pos x="19" y="22"/>
                  </a:cxn>
                  <a:cxn ang="0">
                    <a:pos x="11" y="0"/>
                  </a:cxn>
                </a:cxnLst>
                <a:rect l="0" t="0" r="r" b="b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95"/>
              <p:cNvSpPr>
                <a:spLocks/>
              </p:cNvSpPr>
              <p:nvPr/>
            </p:nvSpPr>
            <p:spPr bwMode="black">
              <a:xfrm>
                <a:off x="2993" y="1782"/>
                <a:ext cx="15" cy="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18"/>
                  </a:cxn>
                  <a:cxn ang="0">
                    <a:pos x="11" y="0"/>
                  </a:cxn>
                </a:cxnLst>
                <a:rect l="0" t="0" r="r" b="b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96"/>
              <p:cNvSpPr>
                <a:spLocks/>
              </p:cNvSpPr>
              <p:nvPr/>
            </p:nvSpPr>
            <p:spPr bwMode="black">
              <a:xfrm>
                <a:off x="4162" y="1798"/>
                <a:ext cx="18" cy="3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8" y="16"/>
                  </a:cxn>
                  <a:cxn ang="0">
                    <a:pos x="0" y="34"/>
                  </a:cxn>
                  <a:cxn ang="0">
                    <a:pos x="16" y="40"/>
                  </a:cxn>
                  <a:cxn ang="0">
                    <a:pos x="24" y="0"/>
                  </a:cxn>
                </a:cxnLst>
                <a:rect l="0" t="0" r="r" b="b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97"/>
              <p:cNvSpPr>
                <a:spLocks/>
              </p:cNvSpPr>
              <p:nvPr/>
            </p:nvSpPr>
            <p:spPr bwMode="black">
              <a:xfrm>
                <a:off x="3256" y="3244"/>
                <a:ext cx="31" cy="1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6" y="24"/>
                  </a:cxn>
                  <a:cxn ang="0">
                    <a:pos x="30" y="0"/>
                  </a:cxn>
                </a:cxnLst>
                <a:rect l="0" t="0" r="r" b="b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98"/>
              <p:cNvSpPr>
                <a:spLocks/>
              </p:cNvSpPr>
              <p:nvPr/>
            </p:nvSpPr>
            <p:spPr bwMode="black">
              <a:xfrm>
                <a:off x="3297" y="3237"/>
                <a:ext cx="10" cy="1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" y="11"/>
                  </a:cxn>
                  <a:cxn ang="0">
                    <a:pos x="9" y="20"/>
                  </a:cxn>
                  <a:cxn ang="0">
                    <a:pos x="10" y="5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99"/>
              <p:cNvSpPr>
                <a:spLocks/>
              </p:cNvSpPr>
              <p:nvPr/>
            </p:nvSpPr>
            <p:spPr bwMode="black">
              <a:xfrm>
                <a:off x="3228" y="3084"/>
                <a:ext cx="9" cy="1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" y="11"/>
                  </a:cxn>
                  <a:cxn ang="0">
                    <a:pos x="9" y="20"/>
                  </a:cxn>
                  <a:cxn ang="0">
                    <a:pos x="10" y="5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100"/>
              <p:cNvSpPr>
                <a:spLocks/>
              </p:cNvSpPr>
              <p:nvPr/>
            </p:nvSpPr>
            <p:spPr bwMode="black">
              <a:xfrm>
                <a:off x="3289" y="3011"/>
                <a:ext cx="12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3"/>
                  </a:cxn>
                  <a:cxn ang="0">
                    <a:pos x="12" y="24"/>
                  </a:cxn>
                  <a:cxn ang="0">
                    <a:pos x="6" y="0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101"/>
              <p:cNvSpPr>
                <a:spLocks/>
              </p:cNvSpPr>
              <p:nvPr/>
            </p:nvSpPr>
            <p:spPr bwMode="black">
              <a:xfrm>
                <a:off x="3265" y="3010"/>
                <a:ext cx="11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3"/>
                  </a:cxn>
                  <a:cxn ang="0">
                    <a:pos x="12" y="24"/>
                  </a:cxn>
                  <a:cxn ang="0">
                    <a:pos x="6" y="0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102"/>
              <p:cNvSpPr>
                <a:spLocks/>
              </p:cNvSpPr>
              <p:nvPr/>
            </p:nvSpPr>
            <p:spPr bwMode="black">
              <a:xfrm>
                <a:off x="3253" y="3032"/>
                <a:ext cx="11" cy="1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" y="11"/>
                  </a:cxn>
                  <a:cxn ang="0">
                    <a:pos x="9" y="20"/>
                  </a:cxn>
                  <a:cxn ang="0">
                    <a:pos x="10" y="5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103"/>
              <p:cNvSpPr>
                <a:spLocks/>
              </p:cNvSpPr>
              <p:nvPr/>
            </p:nvSpPr>
            <p:spPr bwMode="black">
              <a:xfrm>
                <a:off x="3228" y="3066"/>
                <a:ext cx="9" cy="1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" y="11"/>
                  </a:cxn>
                  <a:cxn ang="0">
                    <a:pos x="9" y="20"/>
                  </a:cxn>
                  <a:cxn ang="0">
                    <a:pos x="10" y="5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104"/>
              <p:cNvSpPr>
                <a:spLocks/>
              </p:cNvSpPr>
              <p:nvPr/>
            </p:nvSpPr>
            <p:spPr bwMode="black">
              <a:xfrm>
                <a:off x="3247" y="3053"/>
                <a:ext cx="11" cy="1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" y="11"/>
                  </a:cxn>
                  <a:cxn ang="0">
                    <a:pos x="9" y="20"/>
                  </a:cxn>
                  <a:cxn ang="0">
                    <a:pos x="10" y="5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105"/>
              <p:cNvSpPr>
                <a:spLocks/>
              </p:cNvSpPr>
              <p:nvPr/>
            </p:nvSpPr>
            <p:spPr bwMode="black">
              <a:xfrm>
                <a:off x="2496" y="2069"/>
                <a:ext cx="10" cy="1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" y="11"/>
                  </a:cxn>
                  <a:cxn ang="0">
                    <a:pos x="9" y="20"/>
                  </a:cxn>
                  <a:cxn ang="0">
                    <a:pos x="10" y="5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106"/>
              <p:cNvSpPr>
                <a:spLocks/>
              </p:cNvSpPr>
              <p:nvPr/>
            </p:nvSpPr>
            <p:spPr bwMode="black">
              <a:xfrm>
                <a:off x="2189" y="1819"/>
                <a:ext cx="2112" cy="1637"/>
              </a:xfrm>
              <a:custGeom>
                <a:avLst/>
                <a:gdLst/>
                <a:ahLst/>
                <a:cxnLst>
                  <a:cxn ang="0">
                    <a:pos x="452" y="653"/>
                  </a:cxn>
                  <a:cxn ang="0">
                    <a:pos x="333" y="595"/>
                  </a:cxn>
                  <a:cxn ang="0">
                    <a:pos x="158" y="645"/>
                  </a:cxn>
                  <a:cxn ang="0">
                    <a:pos x="46" y="759"/>
                  </a:cxn>
                  <a:cxn ang="0">
                    <a:pos x="12" y="941"/>
                  </a:cxn>
                  <a:cxn ang="0">
                    <a:pos x="146" y="1059"/>
                  </a:cxn>
                  <a:cxn ang="0">
                    <a:pos x="308" y="1041"/>
                  </a:cxn>
                  <a:cxn ang="0">
                    <a:pos x="396" y="1138"/>
                  </a:cxn>
                  <a:cxn ang="0">
                    <a:pos x="452" y="1447"/>
                  </a:cxn>
                  <a:cxn ang="0">
                    <a:pos x="497" y="1628"/>
                  </a:cxn>
                  <a:cxn ang="0">
                    <a:pos x="704" y="1574"/>
                  </a:cxn>
                  <a:cxn ang="0">
                    <a:pos x="817" y="1380"/>
                  </a:cxn>
                  <a:cxn ang="0">
                    <a:pos x="885" y="1153"/>
                  </a:cxn>
                  <a:cxn ang="0">
                    <a:pos x="998" y="999"/>
                  </a:cxn>
                  <a:cxn ang="0">
                    <a:pos x="796" y="856"/>
                  </a:cxn>
                  <a:cxn ang="0">
                    <a:pos x="817" y="819"/>
                  </a:cxn>
                  <a:cxn ang="0">
                    <a:pos x="1003" y="916"/>
                  </a:cxn>
                  <a:cxn ang="0">
                    <a:pos x="1098" y="792"/>
                  </a:cxn>
                  <a:cxn ang="0">
                    <a:pos x="1046" y="763"/>
                  </a:cxn>
                  <a:cxn ang="0">
                    <a:pos x="929" y="716"/>
                  </a:cxn>
                  <a:cxn ang="0">
                    <a:pos x="1141" y="761"/>
                  </a:cxn>
                  <a:cxn ang="0">
                    <a:pos x="1296" y="852"/>
                  </a:cxn>
                  <a:cxn ang="0">
                    <a:pos x="1373" y="1033"/>
                  </a:cxn>
                  <a:cxn ang="0">
                    <a:pos x="1608" y="847"/>
                  </a:cxn>
                  <a:cxn ang="0">
                    <a:pos x="1704" y="1030"/>
                  </a:cxn>
                  <a:cxn ang="0">
                    <a:pos x="1707" y="874"/>
                  </a:cxn>
                  <a:cxn ang="0">
                    <a:pos x="1759" y="800"/>
                  </a:cxn>
                  <a:cxn ang="0">
                    <a:pos x="1783" y="544"/>
                  </a:cxn>
                  <a:cxn ang="0">
                    <a:pos x="1824" y="528"/>
                  </a:cxn>
                  <a:cxn ang="0">
                    <a:pos x="1844" y="427"/>
                  </a:cxn>
                  <a:cxn ang="0">
                    <a:pos x="1805" y="226"/>
                  </a:cxn>
                  <a:cxn ang="0">
                    <a:pos x="1899" y="108"/>
                  </a:cxn>
                  <a:cxn ang="0">
                    <a:pos x="1947" y="209"/>
                  </a:cxn>
                  <a:cxn ang="0">
                    <a:pos x="1943" y="123"/>
                  </a:cxn>
                  <a:cxn ang="0">
                    <a:pos x="1975" y="51"/>
                  </a:cxn>
                  <a:cxn ang="0">
                    <a:pos x="2038" y="0"/>
                  </a:cxn>
                  <a:cxn ang="0">
                    <a:pos x="1820" y="63"/>
                  </a:cxn>
                  <a:cxn ang="0">
                    <a:pos x="1583" y="83"/>
                  </a:cxn>
                  <a:cxn ang="0">
                    <a:pos x="1349" y="30"/>
                  </a:cxn>
                  <a:cxn ang="0">
                    <a:pos x="1132" y="65"/>
                  </a:cxn>
                  <a:cxn ang="0">
                    <a:pos x="1040" y="170"/>
                  </a:cxn>
                  <a:cxn ang="0">
                    <a:pos x="926" y="137"/>
                  </a:cxn>
                  <a:cxn ang="0">
                    <a:pos x="758" y="183"/>
                  </a:cxn>
                  <a:cxn ang="0">
                    <a:pos x="667" y="140"/>
                  </a:cxn>
                  <a:cxn ang="0">
                    <a:pos x="364" y="248"/>
                  </a:cxn>
                  <a:cxn ang="0">
                    <a:pos x="535" y="213"/>
                  </a:cxn>
                  <a:cxn ang="0">
                    <a:pos x="638" y="276"/>
                  </a:cxn>
                  <a:cxn ang="0">
                    <a:pos x="443" y="357"/>
                  </a:cxn>
                  <a:cxn ang="0">
                    <a:pos x="275" y="416"/>
                  </a:cxn>
                  <a:cxn ang="0">
                    <a:pos x="167" y="537"/>
                  </a:cxn>
                  <a:cxn ang="0">
                    <a:pos x="283" y="552"/>
                  </a:cxn>
                  <a:cxn ang="0">
                    <a:pos x="381" y="573"/>
                  </a:cxn>
                  <a:cxn ang="0">
                    <a:pos x="493" y="590"/>
                  </a:cxn>
                  <a:cxn ang="0">
                    <a:pos x="487" y="512"/>
                  </a:cxn>
                  <a:cxn ang="0">
                    <a:pos x="592" y="548"/>
                  </a:cxn>
                  <a:cxn ang="0">
                    <a:pos x="686" y="470"/>
                  </a:cxn>
                  <a:cxn ang="0">
                    <a:pos x="772" y="480"/>
                  </a:cxn>
                  <a:cxn ang="0">
                    <a:pos x="639" y="598"/>
                  </a:cxn>
                </a:cxnLst>
                <a:rect l="0" t="0" r="r" b="b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4" name="Group 107"/>
            <p:cNvGrpSpPr>
              <a:grpSpLocks/>
            </p:cNvGrpSpPr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  <a:grpFill/>
          </p:grpSpPr>
          <p:sp>
            <p:nvSpPr>
              <p:cNvPr id="335" name="Freeform 108"/>
              <p:cNvSpPr>
                <a:spLocks/>
              </p:cNvSpPr>
              <p:nvPr/>
            </p:nvSpPr>
            <p:spPr bwMode="black">
              <a:xfrm>
                <a:off x="4464" y="1868"/>
                <a:ext cx="1299" cy="1930"/>
              </a:xfrm>
              <a:custGeom>
                <a:avLst/>
                <a:gdLst/>
                <a:ahLst/>
                <a:cxnLst>
                  <a:cxn ang="0">
                    <a:pos x="116" y="258"/>
                  </a:cxn>
                  <a:cxn ang="0">
                    <a:pos x="320" y="210"/>
                  </a:cxn>
                  <a:cxn ang="0">
                    <a:pos x="434" y="240"/>
                  </a:cxn>
                  <a:cxn ang="0">
                    <a:pos x="416" y="444"/>
                  </a:cxn>
                  <a:cxn ang="0">
                    <a:pos x="272" y="582"/>
                  </a:cxn>
                  <a:cxn ang="0">
                    <a:pos x="218" y="714"/>
                  </a:cxn>
                  <a:cxn ang="0">
                    <a:pos x="284" y="964"/>
                  </a:cxn>
                  <a:cxn ang="0">
                    <a:pos x="316" y="960"/>
                  </a:cxn>
                  <a:cxn ang="0">
                    <a:pos x="328" y="906"/>
                  </a:cxn>
                  <a:cxn ang="0">
                    <a:pos x="478" y="1154"/>
                  </a:cxn>
                  <a:cxn ang="0">
                    <a:pos x="650" y="1200"/>
                  </a:cxn>
                  <a:cxn ang="0">
                    <a:pos x="794" y="1350"/>
                  </a:cxn>
                  <a:cxn ang="0">
                    <a:pos x="854" y="1422"/>
                  </a:cxn>
                  <a:cxn ang="0">
                    <a:pos x="770" y="1608"/>
                  </a:cxn>
                  <a:cxn ang="0">
                    <a:pos x="916" y="1782"/>
                  </a:cxn>
                  <a:cxn ang="0">
                    <a:pos x="1034" y="2022"/>
                  </a:cxn>
                  <a:cxn ang="0">
                    <a:pos x="1094" y="2310"/>
                  </a:cxn>
                  <a:cxn ang="0">
                    <a:pos x="1194" y="2540"/>
                  </a:cxn>
                  <a:cxn ang="0">
                    <a:pos x="1280" y="2520"/>
                  </a:cxn>
                  <a:cxn ang="0">
                    <a:pos x="1244" y="2394"/>
                  </a:cxn>
                  <a:cxn ang="0">
                    <a:pos x="1288" y="2306"/>
                  </a:cxn>
                  <a:cxn ang="0">
                    <a:pos x="1368" y="2228"/>
                  </a:cxn>
                  <a:cxn ang="0">
                    <a:pos x="1448" y="2076"/>
                  </a:cxn>
                  <a:cxn ang="0">
                    <a:pos x="1568" y="1950"/>
                  </a:cxn>
                  <a:cxn ang="0">
                    <a:pos x="1622" y="1746"/>
                  </a:cxn>
                  <a:cxn ang="0">
                    <a:pos x="1552" y="1538"/>
                  </a:cxn>
                  <a:cxn ang="0">
                    <a:pos x="1376" y="1410"/>
                  </a:cxn>
                  <a:cxn ang="0">
                    <a:pos x="1104" y="1280"/>
                  </a:cxn>
                  <a:cxn ang="0">
                    <a:pos x="974" y="1260"/>
                  </a:cxn>
                  <a:cxn ang="0">
                    <a:pos x="904" y="1268"/>
                  </a:cxn>
                  <a:cxn ang="0">
                    <a:pos x="794" y="1308"/>
                  </a:cxn>
                  <a:cxn ang="0">
                    <a:pos x="758" y="1174"/>
                  </a:cxn>
                  <a:cxn ang="0">
                    <a:pos x="736" y="1062"/>
                  </a:cxn>
                  <a:cxn ang="0">
                    <a:pos x="632" y="1104"/>
                  </a:cxn>
                  <a:cxn ang="0">
                    <a:pos x="568" y="950"/>
                  </a:cxn>
                  <a:cxn ang="0">
                    <a:pos x="740" y="912"/>
                  </a:cxn>
                  <a:cxn ang="0">
                    <a:pos x="842" y="906"/>
                  </a:cxn>
                  <a:cxn ang="0">
                    <a:pos x="896" y="900"/>
                  </a:cxn>
                  <a:cxn ang="0">
                    <a:pos x="1058" y="750"/>
                  </a:cxn>
                  <a:cxn ang="0">
                    <a:pos x="1184" y="678"/>
                  </a:cxn>
                  <a:cxn ang="0">
                    <a:pos x="1278" y="636"/>
                  </a:cxn>
                  <a:cxn ang="0">
                    <a:pos x="1340" y="538"/>
                  </a:cxn>
                  <a:cxn ang="0">
                    <a:pos x="1288" y="512"/>
                  </a:cxn>
                  <a:cxn ang="0">
                    <a:pos x="1526" y="456"/>
                  </a:cxn>
                  <a:cxn ang="0">
                    <a:pos x="1406" y="342"/>
                  </a:cxn>
                  <a:cxn ang="0">
                    <a:pos x="1328" y="264"/>
                  </a:cxn>
                  <a:cxn ang="0">
                    <a:pos x="1222" y="364"/>
                  </a:cxn>
                  <a:cxn ang="0">
                    <a:pos x="1110" y="444"/>
                  </a:cxn>
                  <a:cxn ang="0">
                    <a:pos x="1022" y="304"/>
                  </a:cxn>
                  <a:cxn ang="0">
                    <a:pos x="1212" y="240"/>
                  </a:cxn>
                  <a:cxn ang="0">
                    <a:pos x="1266" y="198"/>
                  </a:cxn>
                  <a:cxn ang="0">
                    <a:pos x="1328" y="172"/>
                  </a:cxn>
                  <a:cxn ang="0">
                    <a:pos x="1286" y="144"/>
                  </a:cxn>
                  <a:cxn ang="0">
                    <a:pos x="1262" y="120"/>
                  </a:cxn>
                  <a:cxn ang="0">
                    <a:pos x="1202" y="102"/>
                  </a:cxn>
                  <a:cxn ang="0">
                    <a:pos x="1106" y="136"/>
                  </a:cxn>
                  <a:cxn ang="0">
                    <a:pos x="950" y="120"/>
                  </a:cxn>
                  <a:cxn ang="0">
                    <a:pos x="550" y="0"/>
                  </a:cxn>
                  <a:cxn ang="0">
                    <a:pos x="344" y="32"/>
                  </a:cxn>
                  <a:cxn ang="0">
                    <a:pos x="290" y="102"/>
                  </a:cxn>
                  <a:cxn ang="0">
                    <a:pos x="128" y="174"/>
                  </a:cxn>
                  <a:cxn ang="0">
                    <a:pos x="128" y="216"/>
                  </a:cxn>
                  <a:cxn ang="0">
                    <a:pos x="2" y="252"/>
                  </a:cxn>
                </a:cxnLst>
                <a:rect l="0" t="0" r="r" b="b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09"/>
              <p:cNvSpPr>
                <a:spLocks/>
              </p:cNvSpPr>
              <p:nvPr/>
            </p:nvSpPr>
            <p:spPr bwMode="black">
              <a:xfrm>
                <a:off x="4423" y="2052"/>
                <a:ext cx="35" cy="28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22"/>
                  </a:cxn>
                  <a:cxn ang="0">
                    <a:pos x="22" y="38"/>
                  </a:cxn>
                  <a:cxn ang="0">
                    <a:pos x="46" y="26"/>
                  </a:cxn>
                  <a:cxn ang="0">
                    <a:pos x="30" y="0"/>
                  </a:cxn>
                  <a:cxn ang="0">
                    <a:pos x="16" y="4"/>
                  </a:cxn>
                </a:cxnLst>
                <a:rect l="0" t="0" r="r" b="b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10"/>
              <p:cNvSpPr>
                <a:spLocks/>
              </p:cNvSpPr>
              <p:nvPr/>
            </p:nvSpPr>
            <p:spPr bwMode="black">
              <a:xfrm>
                <a:off x="4738" y="2174"/>
                <a:ext cx="40" cy="3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6" y="44"/>
                  </a:cxn>
                  <a:cxn ang="0">
                    <a:pos x="42" y="42"/>
                  </a:cxn>
                  <a:cxn ang="0">
                    <a:pos x="38" y="16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11"/>
              <p:cNvSpPr>
                <a:spLocks/>
              </p:cNvSpPr>
              <p:nvPr/>
            </p:nvSpPr>
            <p:spPr bwMode="black">
              <a:xfrm>
                <a:off x="5539" y="2230"/>
                <a:ext cx="101" cy="74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9" y="8"/>
                  </a:cxn>
                  <a:cxn ang="0">
                    <a:pos x="53" y="24"/>
                  </a:cxn>
                  <a:cxn ang="0">
                    <a:pos x="39" y="40"/>
                  </a:cxn>
                  <a:cxn ang="0">
                    <a:pos x="21" y="52"/>
                  </a:cxn>
                  <a:cxn ang="0">
                    <a:pos x="63" y="82"/>
                  </a:cxn>
                  <a:cxn ang="0">
                    <a:pos x="79" y="94"/>
                  </a:cxn>
                  <a:cxn ang="0">
                    <a:pos x="85" y="92"/>
                  </a:cxn>
                  <a:cxn ang="0">
                    <a:pos x="89" y="86"/>
                  </a:cxn>
                  <a:cxn ang="0">
                    <a:pos x="97" y="98"/>
                  </a:cxn>
                  <a:cxn ang="0">
                    <a:pos x="123" y="86"/>
                  </a:cxn>
                  <a:cxn ang="0">
                    <a:pos x="129" y="74"/>
                  </a:cxn>
                  <a:cxn ang="0">
                    <a:pos x="101" y="40"/>
                  </a:cxn>
                  <a:cxn ang="0">
                    <a:pos x="115" y="24"/>
                  </a:cxn>
                  <a:cxn ang="0">
                    <a:pos x="111" y="4"/>
                  </a:cxn>
                  <a:cxn ang="0">
                    <a:pos x="97" y="0"/>
                  </a:cxn>
                </a:cxnLst>
                <a:rect l="0" t="0" r="r" b="b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12"/>
              <p:cNvSpPr>
                <a:spLocks/>
              </p:cNvSpPr>
              <p:nvPr/>
            </p:nvSpPr>
            <p:spPr bwMode="black">
              <a:xfrm>
                <a:off x="5053" y="2613"/>
                <a:ext cx="162" cy="84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17" y="12"/>
                  </a:cxn>
                  <a:cxn ang="0">
                    <a:pos x="5" y="16"/>
                  </a:cxn>
                  <a:cxn ang="0">
                    <a:pos x="25" y="52"/>
                  </a:cxn>
                  <a:cxn ang="0">
                    <a:pos x="51" y="44"/>
                  </a:cxn>
                  <a:cxn ang="0">
                    <a:pos x="93" y="54"/>
                  </a:cxn>
                  <a:cxn ang="0">
                    <a:pos x="111" y="60"/>
                  </a:cxn>
                  <a:cxn ang="0">
                    <a:pos x="133" y="88"/>
                  </a:cxn>
                  <a:cxn ang="0">
                    <a:pos x="141" y="112"/>
                  </a:cxn>
                  <a:cxn ang="0">
                    <a:pos x="157" y="100"/>
                  </a:cxn>
                  <a:cxn ang="0">
                    <a:pos x="169" y="96"/>
                  </a:cxn>
                  <a:cxn ang="0">
                    <a:pos x="187" y="102"/>
                  </a:cxn>
                  <a:cxn ang="0">
                    <a:pos x="195" y="80"/>
                  </a:cxn>
                  <a:cxn ang="0">
                    <a:pos x="153" y="54"/>
                  </a:cxn>
                  <a:cxn ang="0">
                    <a:pos x="105" y="20"/>
                  </a:cxn>
                  <a:cxn ang="0">
                    <a:pos x="53" y="26"/>
                  </a:cxn>
                  <a:cxn ang="0">
                    <a:pos x="47" y="12"/>
                  </a:cxn>
                </a:cxnLst>
                <a:rect l="0" t="0" r="r" b="b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13"/>
              <p:cNvSpPr>
                <a:spLocks/>
              </p:cNvSpPr>
              <p:nvPr/>
            </p:nvSpPr>
            <p:spPr bwMode="black">
              <a:xfrm>
                <a:off x="5187" y="2677"/>
                <a:ext cx="101" cy="4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3" y="6"/>
                  </a:cxn>
                  <a:cxn ang="0">
                    <a:pos x="31" y="30"/>
                  </a:cxn>
                  <a:cxn ang="0">
                    <a:pos x="15" y="34"/>
                  </a:cxn>
                  <a:cxn ang="0">
                    <a:pos x="3" y="42"/>
                  </a:cxn>
                  <a:cxn ang="0">
                    <a:pos x="13" y="54"/>
                  </a:cxn>
                  <a:cxn ang="0">
                    <a:pos x="133" y="34"/>
                  </a:cxn>
                  <a:cxn ang="0">
                    <a:pos x="123" y="16"/>
                  </a:cxn>
                  <a:cxn ang="0">
                    <a:pos x="105" y="8"/>
                  </a:cxn>
                  <a:cxn ang="0">
                    <a:pos x="101" y="24"/>
                  </a:cxn>
                  <a:cxn ang="0">
                    <a:pos x="89" y="18"/>
                  </a:cxn>
                  <a:cxn ang="0">
                    <a:pos x="67" y="14"/>
                  </a:cxn>
                  <a:cxn ang="0">
                    <a:pos x="57" y="0"/>
                  </a:cxn>
                </a:cxnLst>
                <a:rect l="0" t="0" r="r" b="b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14"/>
              <p:cNvSpPr>
                <a:spLocks/>
              </p:cNvSpPr>
              <p:nvPr/>
            </p:nvSpPr>
            <p:spPr bwMode="black">
              <a:xfrm>
                <a:off x="5294" y="2702"/>
                <a:ext cx="39" cy="1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18"/>
                  </a:cxn>
                  <a:cxn ang="0">
                    <a:pos x="27" y="24"/>
                  </a:cxn>
                  <a:cxn ang="0">
                    <a:pos x="33" y="4"/>
                  </a:cxn>
                  <a:cxn ang="0">
                    <a:pos x="13" y="0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15"/>
              <p:cNvSpPr>
                <a:spLocks/>
              </p:cNvSpPr>
              <p:nvPr/>
            </p:nvSpPr>
            <p:spPr bwMode="black">
              <a:xfrm>
                <a:off x="5352" y="2705"/>
                <a:ext cx="12" cy="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4"/>
                  </a:cxn>
                  <a:cxn ang="0">
                    <a:pos x="16" y="34"/>
                  </a:cxn>
                  <a:cxn ang="0">
                    <a:pos x="12" y="18"/>
                  </a:cxn>
                  <a:cxn ang="0">
                    <a:pos x="16" y="6"/>
                  </a:cxn>
                  <a:cxn ang="0">
                    <a:pos x="14" y="0"/>
                  </a:cxn>
                </a:cxnLst>
                <a:rect l="0" t="0" r="r" b="b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116"/>
              <p:cNvSpPr>
                <a:spLocks/>
              </p:cNvSpPr>
              <p:nvPr/>
            </p:nvSpPr>
            <p:spPr bwMode="black">
              <a:xfrm>
                <a:off x="5164" y="1863"/>
                <a:ext cx="185" cy="87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24" y="31"/>
                  </a:cxn>
                  <a:cxn ang="0">
                    <a:pos x="6" y="37"/>
                  </a:cxn>
                  <a:cxn ang="0">
                    <a:pos x="0" y="39"/>
                  </a:cxn>
                  <a:cxn ang="0">
                    <a:pos x="26" y="59"/>
                  </a:cxn>
                  <a:cxn ang="0">
                    <a:pos x="38" y="63"/>
                  </a:cxn>
                  <a:cxn ang="0">
                    <a:pos x="68" y="47"/>
                  </a:cxn>
                  <a:cxn ang="0">
                    <a:pos x="80" y="43"/>
                  </a:cxn>
                  <a:cxn ang="0">
                    <a:pos x="82" y="55"/>
                  </a:cxn>
                  <a:cxn ang="0">
                    <a:pos x="64" y="61"/>
                  </a:cxn>
                  <a:cxn ang="0">
                    <a:pos x="72" y="73"/>
                  </a:cxn>
                  <a:cxn ang="0">
                    <a:pos x="40" y="87"/>
                  </a:cxn>
                  <a:cxn ang="0">
                    <a:pos x="70" y="109"/>
                  </a:cxn>
                  <a:cxn ang="0">
                    <a:pos x="82" y="113"/>
                  </a:cxn>
                  <a:cxn ang="0">
                    <a:pos x="118" y="103"/>
                  </a:cxn>
                  <a:cxn ang="0">
                    <a:pos x="150" y="105"/>
                  </a:cxn>
                  <a:cxn ang="0">
                    <a:pos x="168" y="117"/>
                  </a:cxn>
                  <a:cxn ang="0">
                    <a:pos x="204" y="109"/>
                  </a:cxn>
                  <a:cxn ang="0">
                    <a:pos x="224" y="103"/>
                  </a:cxn>
                  <a:cxn ang="0">
                    <a:pos x="222" y="77"/>
                  </a:cxn>
                  <a:cxn ang="0">
                    <a:pos x="234" y="69"/>
                  </a:cxn>
                  <a:cxn ang="0">
                    <a:pos x="238" y="47"/>
                  </a:cxn>
                  <a:cxn ang="0">
                    <a:pos x="210" y="57"/>
                  </a:cxn>
                  <a:cxn ang="0">
                    <a:pos x="200" y="43"/>
                  </a:cxn>
                  <a:cxn ang="0">
                    <a:pos x="172" y="45"/>
                  </a:cxn>
                  <a:cxn ang="0">
                    <a:pos x="134" y="9"/>
                  </a:cxn>
                  <a:cxn ang="0">
                    <a:pos x="94" y="11"/>
                  </a:cxn>
                  <a:cxn ang="0">
                    <a:pos x="82" y="1"/>
                  </a:cxn>
                  <a:cxn ang="0">
                    <a:pos x="64" y="1"/>
                  </a:cxn>
                </a:cxnLst>
                <a:rect l="0" t="0" r="r" b="b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117"/>
              <p:cNvSpPr>
                <a:spLocks/>
              </p:cNvSpPr>
              <p:nvPr/>
            </p:nvSpPr>
            <p:spPr bwMode="black">
              <a:xfrm>
                <a:off x="5246" y="1822"/>
                <a:ext cx="150" cy="60"/>
              </a:xfrm>
              <a:custGeom>
                <a:avLst/>
                <a:gdLst/>
                <a:ahLst/>
                <a:cxnLst>
                  <a:cxn ang="0">
                    <a:pos x="97" y="10"/>
                  </a:cxn>
                  <a:cxn ang="0">
                    <a:pos x="13" y="24"/>
                  </a:cxn>
                  <a:cxn ang="0">
                    <a:pos x="9" y="34"/>
                  </a:cxn>
                  <a:cxn ang="0">
                    <a:pos x="57" y="52"/>
                  </a:cxn>
                  <a:cxn ang="0">
                    <a:pos x="135" y="74"/>
                  </a:cxn>
                  <a:cxn ang="0">
                    <a:pos x="175" y="68"/>
                  </a:cxn>
                  <a:cxn ang="0">
                    <a:pos x="187" y="64"/>
                  </a:cxn>
                  <a:cxn ang="0">
                    <a:pos x="175" y="44"/>
                  </a:cxn>
                  <a:cxn ang="0">
                    <a:pos x="163" y="36"/>
                  </a:cxn>
                  <a:cxn ang="0">
                    <a:pos x="129" y="26"/>
                  </a:cxn>
                  <a:cxn ang="0">
                    <a:pos x="97" y="10"/>
                  </a:cxn>
                </a:cxnLst>
                <a:rect l="0" t="0" r="r" b="b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118"/>
              <p:cNvSpPr>
                <a:spLocks/>
              </p:cNvSpPr>
              <p:nvPr/>
            </p:nvSpPr>
            <p:spPr bwMode="black">
              <a:xfrm>
                <a:off x="5456" y="1892"/>
                <a:ext cx="239" cy="189"/>
              </a:xfrm>
              <a:custGeom>
                <a:avLst/>
                <a:gdLst/>
                <a:ahLst/>
                <a:cxnLst>
                  <a:cxn ang="0">
                    <a:pos x="67" y="9"/>
                  </a:cxn>
                  <a:cxn ang="0">
                    <a:pos x="51" y="23"/>
                  </a:cxn>
                  <a:cxn ang="0">
                    <a:pos x="21" y="39"/>
                  </a:cxn>
                  <a:cxn ang="0">
                    <a:pos x="53" y="77"/>
                  </a:cxn>
                  <a:cxn ang="0">
                    <a:pos x="79" y="85"/>
                  </a:cxn>
                  <a:cxn ang="0">
                    <a:pos x="103" y="99"/>
                  </a:cxn>
                  <a:cxn ang="0">
                    <a:pos x="127" y="85"/>
                  </a:cxn>
                  <a:cxn ang="0">
                    <a:pos x="143" y="101"/>
                  </a:cxn>
                  <a:cxn ang="0">
                    <a:pos x="149" y="127"/>
                  </a:cxn>
                  <a:cxn ang="0">
                    <a:pos x="115" y="151"/>
                  </a:cxn>
                  <a:cxn ang="0">
                    <a:pos x="89" y="173"/>
                  </a:cxn>
                  <a:cxn ang="0">
                    <a:pos x="69" y="169"/>
                  </a:cxn>
                  <a:cxn ang="0">
                    <a:pos x="57" y="165"/>
                  </a:cxn>
                  <a:cxn ang="0">
                    <a:pos x="43" y="187"/>
                  </a:cxn>
                  <a:cxn ang="0">
                    <a:pos x="39" y="199"/>
                  </a:cxn>
                  <a:cxn ang="0">
                    <a:pos x="73" y="205"/>
                  </a:cxn>
                  <a:cxn ang="0">
                    <a:pos x="95" y="203"/>
                  </a:cxn>
                  <a:cxn ang="0">
                    <a:pos x="115" y="231"/>
                  </a:cxn>
                  <a:cxn ang="0">
                    <a:pos x="127" y="235"/>
                  </a:cxn>
                  <a:cxn ang="0">
                    <a:pos x="139" y="239"/>
                  </a:cxn>
                  <a:cxn ang="0">
                    <a:pos x="155" y="251"/>
                  </a:cxn>
                  <a:cxn ang="0">
                    <a:pos x="181" y="237"/>
                  </a:cxn>
                  <a:cxn ang="0">
                    <a:pos x="203" y="235"/>
                  </a:cxn>
                  <a:cxn ang="0">
                    <a:pos x="229" y="213"/>
                  </a:cxn>
                  <a:cxn ang="0">
                    <a:pos x="225" y="185"/>
                  </a:cxn>
                  <a:cxn ang="0">
                    <a:pos x="217" y="173"/>
                  </a:cxn>
                  <a:cxn ang="0">
                    <a:pos x="233" y="167"/>
                  </a:cxn>
                  <a:cxn ang="0">
                    <a:pos x="245" y="183"/>
                  </a:cxn>
                  <a:cxn ang="0">
                    <a:pos x="247" y="197"/>
                  </a:cxn>
                  <a:cxn ang="0">
                    <a:pos x="261" y="193"/>
                  </a:cxn>
                  <a:cxn ang="0">
                    <a:pos x="303" y="169"/>
                  </a:cxn>
                  <a:cxn ang="0">
                    <a:pos x="293" y="147"/>
                  </a:cxn>
                  <a:cxn ang="0">
                    <a:pos x="259" y="123"/>
                  </a:cxn>
                  <a:cxn ang="0">
                    <a:pos x="265" y="107"/>
                  </a:cxn>
                  <a:cxn ang="0">
                    <a:pos x="277" y="103"/>
                  </a:cxn>
                  <a:cxn ang="0">
                    <a:pos x="253" y="63"/>
                  </a:cxn>
                  <a:cxn ang="0">
                    <a:pos x="233" y="59"/>
                  </a:cxn>
                  <a:cxn ang="0">
                    <a:pos x="221" y="55"/>
                  </a:cxn>
                  <a:cxn ang="0">
                    <a:pos x="201" y="33"/>
                  </a:cxn>
                  <a:cxn ang="0">
                    <a:pos x="155" y="45"/>
                  </a:cxn>
                  <a:cxn ang="0">
                    <a:pos x="167" y="25"/>
                  </a:cxn>
                  <a:cxn ang="0">
                    <a:pos x="139" y="17"/>
                  </a:cxn>
                  <a:cxn ang="0">
                    <a:pos x="119" y="19"/>
                  </a:cxn>
                  <a:cxn ang="0">
                    <a:pos x="67" y="9"/>
                  </a:cxn>
                </a:cxnLst>
                <a:rect l="0" t="0" r="r" b="b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119"/>
              <p:cNvSpPr>
                <a:spLocks/>
              </p:cNvSpPr>
              <p:nvPr/>
            </p:nvSpPr>
            <p:spPr bwMode="black">
              <a:xfrm>
                <a:off x="5454" y="1810"/>
                <a:ext cx="45" cy="3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0"/>
                  </a:cxn>
                  <a:cxn ang="0">
                    <a:pos x="30" y="40"/>
                  </a:cxn>
                  <a:cxn ang="0">
                    <a:pos x="48" y="50"/>
                  </a:cxn>
                  <a:cxn ang="0">
                    <a:pos x="58" y="28"/>
                  </a:cxn>
                  <a:cxn ang="0">
                    <a:pos x="44" y="8"/>
                  </a:cxn>
                  <a:cxn ang="0">
                    <a:pos x="26" y="0"/>
                  </a:cxn>
                </a:cxnLst>
                <a:rect l="0" t="0" r="r" b="b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20"/>
              <p:cNvSpPr>
                <a:spLocks/>
              </p:cNvSpPr>
              <p:nvPr/>
            </p:nvSpPr>
            <p:spPr bwMode="black">
              <a:xfrm>
                <a:off x="5368" y="1880"/>
                <a:ext cx="67" cy="41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24" y="25"/>
                  </a:cxn>
                  <a:cxn ang="0">
                    <a:pos x="4" y="27"/>
                  </a:cxn>
                  <a:cxn ang="0">
                    <a:pos x="16" y="57"/>
                  </a:cxn>
                  <a:cxn ang="0">
                    <a:pos x="74" y="35"/>
                  </a:cxn>
                  <a:cxn ang="0">
                    <a:pos x="86" y="17"/>
                  </a:cxn>
                  <a:cxn ang="0">
                    <a:pos x="56" y="7"/>
                  </a:cxn>
                  <a:cxn ang="0">
                    <a:pos x="44" y="7"/>
                  </a:cxn>
                </a:cxnLst>
                <a:rect l="0" t="0" r="r" b="b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21"/>
              <p:cNvSpPr>
                <a:spLocks/>
              </p:cNvSpPr>
              <p:nvPr/>
            </p:nvSpPr>
            <p:spPr bwMode="black">
              <a:xfrm>
                <a:off x="5438" y="1888"/>
                <a:ext cx="55" cy="2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" y="16"/>
                  </a:cxn>
                  <a:cxn ang="0">
                    <a:pos x="24" y="34"/>
                  </a:cxn>
                  <a:cxn ang="0">
                    <a:pos x="52" y="28"/>
                  </a:cxn>
                  <a:cxn ang="0">
                    <a:pos x="64" y="20"/>
                  </a:cxn>
                  <a:cxn ang="0">
                    <a:pos x="40" y="0"/>
                  </a:cxn>
                </a:cxnLst>
                <a:rect l="0" t="0" r="r" b="b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22"/>
              <p:cNvSpPr>
                <a:spLocks/>
              </p:cNvSpPr>
              <p:nvPr/>
            </p:nvSpPr>
            <p:spPr bwMode="black">
              <a:xfrm>
                <a:off x="5408" y="1852"/>
                <a:ext cx="66" cy="34"/>
              </a:xfrm>
              <a:custGeom>
                <a:avLst/>
                <a:gdLst/>
                <a:ahLst/>
                <a:cxnLst>
                  <a:cxn ang="0">
                    <a:pos x="58" y="10"/>
                  </a:cxn>
                  <a:cxn ang="0">
                    <a:pos x="28" y="4"/>
                  </a:cxn>
                  <a:cxn ang="0">
                    <a:pos x="0" y="18"/>
                  </a:cxn>
                  <a:cxn ang="0">
                    <a:pos x="40" y="32"/>
                  </a:cxn>
                  <a:cxn ang="0">
                    <a:pos x="64" y="40"/>
                  </a:cxn>
                  <a:cxn ang="0">
                    <a:pos x="84" y="18"/>
                  </a:cxn>
                  <a:cxn ang="0">
                    <a:pos x="82" y="6"/>
                  </a:cxn>
                  <a:cxn ang="0">
                    <a:pos x="64" y="0"/>
                  </a:cxn>
                  <a:cxn ang="0">
                    <a:pos x="58" y="10"/>
                  </a:cxn>
                </a:cxnLst>
                <a:rect l="0" t="0" r="r" b="b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23"/>
              <p:cNvSpPr>
                <a:spLocks/>
              </p:cNvSpPr>
              <p:nvPr/>
            </p:nvSpPr>
            <p:spPr bwMode="black">
              <a:xfrm>
                <a:off x="5380" y="1820"/>
                <a:ext cx="45" cy="2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18"/>
                  </a:cxn>
                  <a:cxn ang="0">
                    <a:pos x="20" y="28"/>
                  </a:cxn>
                  <a:cxn ang="0">
                    <a:pos x="28" y="20"/>
                  </a:cxn>
                  <a:cxn ang="0">
                    <a:pos x="52" y="12"/>
                  </a:cxn>
                  <a:cxn ang="0">
                    <a:pos x="44" y="0"/>
                  </a:cxn>
                  <a:cxn ang="0">
                    <a:pos x="16" y="4"/>
                  </a:cxn>
                </a:cxnLst>
                <a:rect l="0" t="0" r="r" b="b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24"/>
              <p:cNvSpPr>
                <a:spLocks/>
              </p:cNvSpPr>
              <p:nvPr/>
            </p:nvSpPr>
            <p:spPr bwMode="black">
              <a:xfrm>
                <a:off x="5497" y="1823"/>
                <a:ext cx="117" cy="7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4" y="6"/>
                  </a:cxn>
                  <a:cxn ang="0">
                    <a:pos x="4" y="38"/>
                  </a:cxn>
                  <a:cxn ang="0">
                    <a:pos x="12" y="56"/>
                  </a:cxn>
                  <a:cxn ang="0">
                    <a:pos x="0" y="72"/>
                  </a:cxn>
                  <a:cxn ang="0">
                    <a:pos x="56" y="86"/>
                  </a:cxn>
                  <a:cxn ang="0">
                    <a:pos x="82" y="92"/>
                  </a:cxn>
                  <a:cxn ang="0">
                    <a:pos x="152" y="86"/>
                  </a:cxn>
                  <a:cxn ang="0">
                    <a:pos x="76" y="70"/>
                  </a:cxn>
                  <a:cxn ang="0">
                    <a:pos x="54" y="62"/>
                  </a:cxn>
                  <a:cxn ang="0">
                    <a:pos x="44" y="52"/>
                  </a:cxn>
                  <a:cxn ang="0">
                    <a:pos x="50" y="34"/>
                  </a:cxn>
                  <a:cxn ang="0">
                    <a:pos x="38" y="0"/>
                  </a:cxn>
                </a:cxnLst>
                <a:rect l="0" t="0" r="r" b="b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25"/>
              <p:cNvSpPr>
                <a:spLocks/>
              </p:cNvSpPr>
              <p:nvPr/>
            </p:nvSpPr>
            <p:spPr bwMode="black">
              <a:xfrm>
                <a:off x="4383" y="2067"/>
                <a:ext cx="26" cy="1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4" y="20"/>
                  </a:cxn>
                  <a:cxn ang="0">
                    <a:pos x="4" y="18"/>
                  </a:cxn>
                  <a:cxn ang="0">
                    <a:pos x="4" y="6"/>
                  </a:cxn>
                  <a:cxn ang="0">
                    <a:pos x="34" y="0"/>
                  </a:cxn>
                </a:cxnLst>
                <a:rect l="0" t="0" r="r" b="b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26"/>
              <p:cNvSpPr>
                <a:spLocks/>
              </p:cNvSpPr>
              <p:nvPr/>
            </p:nvSpPr>
            <p:spPr bwMode="black">
              <a:xfrm>
                <a:off x="5159" y="2576"/>
                <a:ext cx="16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16"/>
                  </a:cxn>
                  <a:cxn ang="0">
                    <a:pos x="3" y="0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27"/>
              <p:cNvSpPr>
                <a:spLocks/>
              </p:cNvSpPr>
              <p:nvPr/>
            </p:nvSpPr>
            <p:spPr bwMode="black">
              <a:xfrm>
                <a:off x="5162" y="2601"/>
                <a:ext cx="16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16"/>
                  </a:cxn>
                  <a:cxn ang="0">
                    <a:pos x="3" y="0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28"/>
              <p:cNvSpPr>
                <a:spLocks/>
              </p:cNvSpPr>
              <p:nvPr/>
            </p:nvSpPr>
            <p:spPr bwMode="black">
              <a:xfrm>
                <a:off x="5371" y="2732"/>
                <a:ext cx="16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16"/>
                  </a:cxn>
                  <a:cxn ang="0">
                    <a:pos x="3" y="0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29"/>
              <p:cNvSpPr>
                <a:spLocks/>
              </p:cNvSpPr>
              <p:nvPr/>
            </p:nvSpPr>
            <p:spPr bwMode="black">
              <a:xfrm>
                <a:off x="5498" y="2250"/>
                <a:ext cx="39" cy="1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18"/>
                  </a:cxn>
                  <a:cxn ang="0">
                    <a:pos x="27" y="24"/>
                  </a:cxn>
                  <a:cxn ang="0">
                    <a:pos x="33" y="4"/>
                  </a:cxn>
                  <a:cxn ang="0">
                    <a:pos x="13" y="0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30"/>
              <p:cNvSpPr>
                <a:spLocks/>
              </p:cNvSpPr>
              <p:nvPr/>
            </p:nvSpPr>
            <p:spPr bwMode="black">
              <a:xfrm>
                <a:off x="5396" y="2046"/>
                <a:ext cx="39" cy="1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18"/>
                  </a:cxn>
                  <a:cxn ang="0">
                    <a:pos x="27" y="24"/>
                  </a:cxn>
                  <a:cxn ang="0">
                    <a:pos x="33" y="4"/>
                  </a:cxn>
                  <a:cxn ang="0">
                    <a:pos x="13" y="0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31"/>
              <p:cNvSpPr>
                <a:spLocks/>
              </p:cNvSpPr>
              <p:nvPr/>
            </p:nvSpPr>
            <p:spPr bwMode="black">
              <a:xfrm>
                <a:off x="5462" y="1868"/>
                <a:ext cx="40" cy="1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18"/>
                  </a:cxn>
                  <a:cxn ang="0">
                    <a:pos x="27" y="24"/>
                  </a:cxn>
                  <a:cxn ang="0">
                    <a:pos x="33" y="4"/>
                  </a:cxn>
                  <a:cxn ang="0">
                    <a:pos x="13" y="0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32"/>
              <p:cNvSpPr>
                <a:spLocks/>
              </p:cNvSpPr>
              <p:nvPr/>
            </p:nvSpPr>
            <p:spPr bwMode="black">
              <a:xfrm>
                <a:off x="5527" y="1975"/>
                <a:ext cx="39" cy="1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18"/>
                  </a:cxn>
                  <a:cxn ang="0">
                    <a:pos x="27" y="24"/>
                  </a:cxn>
                  <a:cxn ang="0">
                    <a:pos x="33" y="4"/>
                  </a:cxn>
                  <a:cxn ang="0">
                    <a:pos x="13" y="0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33"/>
              <p:cNvSpPr>
                <a:spLocks/>
              </p:cNvSpPr>
              <p:nvPr/>
            </p:nvSpPr>
            <p:spPr bwMode="black">
              <a:xfrm>
                <a:off x="5543" y="1774"/>
                <a:ext cx="714" cy="345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6" y="92"/>
                  </a:cxn>
                  <a:cxn ang="0">
                    <a:pos x="36" y="100"/>
                  </a:cxn>
                  <a:cxn ang="0">
                    <a:pos x="16" y="116"/>
                  </a:cxn>
                  <a:cxn ang="0">
                    <a:pos x="104" y="136"/>
                  </a:cxn>
                  <a:cxn ang="0">
                    <a:pos x="142" y="130"/>
                  </a:cxn>
                  <a:cxn ang="0">
                    <a:pos x="250" y="78"/>
                  </a:cxn>
                  <a:cxn ang="0">
                    <a:pos x="300" y="66"/>
                  </a:cxn>
                  <a:cxn ang="0">
                    <a:pos x="324" y="80"/>
                  </a:cxn>
                  <a:cxn ang="0">
                    <a:pos x="272" y="88"/>
                  </a:cxn>
                  <a:cxn ang="0">
                    <a:pos x="242" y="112"/>
                  </a:cxn>
                  <a:cxn ang="0">
                    <a:pos x="254" y="120"/>
                  </a:cxn>
                  <a:cxn ang="0">
                    <a:pos x="260" y="158"/>
                  </a:cxn>
                  <a:cxn ang="0">
                    <a:pos x="350" y="192"/>
                  </a:cxn>
                  <a:cxn ang="0">
                    <a:pos x="336" y="210"/>
                  </a:cxn>
                  <a:cxn ang="0">
                    <a:pos x="368" y="246"/>
                  </a:cxn>
                  <a:cxn ang="0">
                    <a:pos x="348" y="266"/>
                  </a:cxn>
                  <a:cxn ang="0">
                    <a:pos x="324" y="294"/>
                  </a:cxn>
                  <a:cxn ang="0">
                    <a:pos x="294" y="324"/>
                  </a:cxn>
                  <a:cxn ang="0">
                    <a:pos x="292" y="420"/>
                  </a:cxn>
                  <a:cxn ang="0">
                    <a:pos x="332" y="446"/>
                  </a:cxn>
                  <a:cxn ang="0">
                    <a:pos x="388" y="448"/>
                  </a:cxn>
                  <a:cxn ang="0">
                    <a:pos x="412" y="422"/>
                  </a:cxn>
                  <a:cxn ang="0">
                    <a:pos x="506" y="356"/>
                  </a:cxn>
                  <a:cxn ang="0">
                    <a:pos x="572" y="334"/>
                  </a:cxn>
                  <a:cxn ang="0">
                    <a:pos x="646" y="308"/>
                  </a:cxn>
                  <a:cxn ang="0">
                    <a:pos x="720" y="290"/>
                  </a:cxn>
                  <a:cxn ang="0">
                    <a:pos x="762" y="260"/>
                  </a:cxn>
                  <a:cxn ang="0">
                    <a:pos x="800" y="200"/>
                  </a:cxn>
                  <a:cxn ang="0">
                    <a:pos x="802" y="154"/>
                  </a:cxn>
                  <a:cxn ang="0">
                    <a:pos x="802" y="124"/>
                  </a:cxn>
                  <a:cxn ang="0">
                    <a:pos x="832" y="90"/>
                  </a:cxn>
                  <a:cxn ang="0">
                    <a:pos x="876" y="94"/>
                  </a:cxn>
                  <a:cxn ang="0">
                    <a:pos x="922" y="52"/>
                  </a:cxn>
                  <a:cxn ang="0">
                    <a:pos x="888" y="56"/>
                  </a:cxn>
                  <a:cxn ang="0">
                    <a:pos x="848" y="46"/>
                  </a:cxn>
                  <a:cxn ang="0">
                    <a:pos x="794" y="22"/>
                  </a:cxn>
                  <a:cxn ang="0">
                    <a:pos x="642" y="26"/>
                  </a:cxn>
                  <a:cxn ang="0">
                    <a:pos x="584" y="38"/>
                  </a:cxn>
                  <a:cxn ang="0">
                    <a:pos x="556" y="38"/>
                  </a:cxn>
                  <a:cxn ang="0">
                    <a:pos x="516" y="54"/>
                  </a:cxn>
                  <a:cxn ang="0">
                    <a:pos x="478" y="30"/>
                  </a:cxn>
                  <a:cxn ang="0">
                    <a:pos x="432" y="40"/>
                  </a:cxn>
                  <a:cxn ang="0">
                    <a:pos x="366" y="52"/>
                  </a:cxn>
                  <a:cxn ang="0">
                    <a:pos x="410" y="38"/>
                  </a:cxn>
                  <a:cxn ang="0">
                    <a:pos x="352" y="8"/>
                  </a:cxn>
                  <a:cxn ang="0">
                    <a:pos x="334" y="2"/>
                  </a:cxn>
                  <a:cxn ang="0">
                    <a:pos x="314" y="8"/>
                  </a:cxn>
                  <a:cxn ang="0">
                    <a:pos x="240" y="16"/>
                  </a:cxn>
                  <a:cxn ang="0">
                    <a:pos x="160" y="28"/>
                  </a:cxn>
                  <a:cxn ang="0">
                    <a:pos x="108" y="26"/>
                  </a:cxn>
                  <a:cxn ang="0">
                    <a:pos x="114" y="68"/>
                  </a:cxn>
                  <a:cxn ang="0">
                    <a:pos x="104" y="52"/>
                  </a:cxn>
                  <a:cxn ang="0">
                    <a:pos x="60" y="42"/>
                  </a:cxn>
                </a:cxnLst>
                <a:rect l="0" t="0" r="r" b="b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34"/>
              <p:cNvSpPr>
                <a:spLocks/>
              </p:cNvSpPr>
              <p:nvPr/>
            </p:nvSpPr>
            <p:spPr bwMode="black">
              <a:xfrm>
                <a:off x="5762" y="1957"/>
                <a:ext cx="40" cy="2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8" y="20"/>
                  </a:cxn>
                  <a:cxn ang="0">
                    <a:pos x="24" y="32"/>
                  </a:cxn>
                  <a:cxn ang="0">
                    <a:pos x="42" y="30"/>
                  </a:cxn>
                  <a:cxn ang="0">
                    <a:pos x="34" y="0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35"/>
              <p:cNvSpPr>
                <a:spLocks/>
              </p:cNvSpPr>
              <p:nvPr/>
            </p:nvSpPr>
            <p:spPr bwMode="black">
              <a:xfrm>
                <a:off x="6052" y="2023"/>
                <a:ext cx="131" cy="54"/>
              </a:xfrm>
              <a:custGeom>
                <a:avLst/>
                <a:gdLst/>
                <a:ahLst/>
                <a:cxnLst>
                  <a:cxn ang="0">
                    <a:pos x="102" y="8"/>
                  </a:cxn>
                  <a:cxn ang="0">
                    <a:pos x="66" y="4"/>
                  </a:cxn>
                  <a:cxn ang="0">
                    <a:pos x="54" y="0"/>
                  </a:cxn>
                  <a:cxn ang="0">
                    <a:pos x="0" y="28"/>
                  </a:cxn>
                  <a:cxn ang="0">
                    <a:pos x="28" y="40"/>
                  </a:cxn>
                  <a:cxn ang="0">
                    <a:pos x="42" y="60"/>
                  </a:cxn>
                  <a:cxn ang="0">
                    <a:pos x="66" y="68"/>
                  </a:cxn>
                  <a:cxn ang="0">
                    <a:pos x="78" y="72"/>
                  </a:cxn>
                  <a:cxn ang="0">
                    <a:pos x="130" y="60"/>
                  </a:cxn>
                  <a:cxn ang="0">
                    <a:pos x="172" y="44"/>
                  </a:cxn>
                  <a:cxn ang="0">
                    <a:pos x="148" y="18"/>
                  </a:cxn>
                  <a:cxn ang="0">
                    <a:pos x="136" y="4"/>
                  </a:cxn>
                  <a:cxn ang="0">
                    <a:pos x="102" y="8"/>
                  </a:cxn>
                </a:cxnLst>
                <a:rect l="0" t="0" r="r" b="b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36"/>
              <p:cNvSpPr>
                <a:spLocks/>
              </p:cNvSpPr>
              <p:nvPr/>
            </p:nvSpPr>
            <p:spPr bwMode="black">
              <a:xfrm>
                <a:off x="6155" y="1861"/>
                <a:ext cx="40" cy="2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8" y="20"/>
                  </a:cxn>
                  <a:cxn ang="0">
                    <a:pos x="24" y="32"/>
                  </a:cxn>
                  <a:cxn ang="0">
                    <a:pos x="42" y="30"/>
                  </a:cxn>
                  <a:cxn ang="0">
                    <a:pos x="34" y="0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37"/>
              <p:cNvSpPr>
                <a:spLocks/>
              </p:cNvSpPr>
              <p:nvPr/>
            </p:nvSpPr>
            <p:spPr bwMode="black">
              <a:xfrm>
                <a:off x="6240" y="2081"/>
                <a:ext cx="11" cy="1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" y="11"/>
                  </a:cxn>
                  <a:cxn ang="0">
                    <a:pos x="9" y="20"/>
                  </a:cxn>
                  <a:cxn ang="0">
                    <a:pos x="10" y="5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42910" y="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Распространённость  послеродовых 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кровотечений  по  данным  ВОЗ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2rd2-rean2-ss\Рабочий стол\12-17-08bloo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68" y="714356"/>
            <a:ext cx="612938" cy="78581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рямоугольник 319"/>
          <p:cNvSpPr/>
          <p:nvPr/>
        </p:nvSpPr>
        <p:spPr>
          <a:xfrm>
            <a:off x="214282" y="2000240"/>
            <a:ext cx="2286016" cy="428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TextBox 318"/>
          <p:cNvSpPr txBox="1"/>
          <p:nvPr/>
        </p:nvSpPr>
        <p:spPr>
          <a:xfrm>
            <a:off x="285720" y="2000240"/>
            <a:ext cx="2077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Кровотечения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21" name="Прямоугольник 320"/>
          <p:cNvSpPr/>
          <p:nvPr/>
        </p:nvSpPr>
        <p:spPr>
          <a:xfrm>
            <a:off x="2786050" y="1428736"/>
            <a:ext cx="2071702" cy="642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488" y="150017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более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500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2857488" y="2357430"/>
            <a:ext cx="2000264" cy="642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5286380" y="1428736"/>
            <a:ext cx="1428760" cy="7143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5286380" y="2285992"/>
            <a:ext cx="1428760" cy="7143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Прямоугольник 325"/>
          <p:cNvSpPr/>
          <p:nvPr/>
        </p:nvSpPr>
        <p:spPr>
          <a:xfrm>
            <a:off x="6929454" y="1785926"/>
            <a:ext cx="2000264" cy="785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050" y="235743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более </a:t>
            </a:r>
            <a:r>
              <a:rPr lang="ru-RU" sz="2800" b="1" dirty="0" smtClean="0">
                <a:solidFill>
                  <a:srgbClr val="002060"/>
                </a:solidFill>
              </a:rPr>
              <a:t>1000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150017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6%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94" y="235743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1,96%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6929454" y="1785926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 всех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беременностей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7" name="Стрелка вправо 326"/>
          <p:cNvSpPr/>
          <p:nvPr/>
        </p:nvSpPr>
        <p:spPr>
          <a:xfrm>
            <a:off x="4929190" y="1643050"/>
            <a:ext cx="28575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Стрелка вправо 327"/>
          <p:cNvSpPr/>
          <p:nvPr/>
        </p:nvSpPr>
        <p:spPr>
          <a:xfrm>
            <a:off x="4929190" y="2500306"/>
            <a:ext cx="28575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TextBox 329"/>
          <p:cNvSpPr txBox="1"/>
          <p:nvPr/>
        </p:nvSpPr>
        <p:spPr>
          <a:xfrm>
            <a:off x="2143108" y="5643578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0,8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5429256" y="47863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43" name="Freeform 62"/>
          <p:cNvSpPr>
            <a:spLocks/>
          </p:cNvSpPr>
          <p:nvPr/>
        </p:nvSpPr>
        <p:spPr bwMode="ltGray">
          <a:xfrm rot="296124">
            <a:off x="3143240" y="5143512"/>
            <a:ext cx="1862137" cy="1277937"/>
          </a:xfrm>
          <a:custGeom>
            <a:avLst/>
            <a:gdLst>
              <a:gd name="T0" fmla="*/ 0 w 1291"/>
              <a:gd name="T1" fmla="*/ 687 h 886"/>
              <a:gd name="T2" fmla="*/ 671 w 1291"/>
              <a:gd name="T3" fmla="*/ 532 h 886"/>
              <a:gd name="T4" fmla="*/ 1103 w 1291"/>
              <a:gd name="T5" fmla="*/ 149 h 886"/>
              <a:gd name="T6" fmla="*/ 988 w 1291"/>
              <a:gd name="T7" fmla="*/ 131 h 886"/>
              <a:gd name="T8" fmla="*/ 1164 w 1291"/>
              <a:gd name="T9" fmla="*/ 0 h 886"/>
              <a:gd name="T10" fmla="*/ 1291 w 1291"/>
              <a:gd name="T11" fmla="*/ 183 h 886"/>
              <a:gd name="T12" fmla="*/ 1164 w 1291"/>
              <a:gd name="T13" fmla="*/ 161 h 886"/>
              <a:gd name="T14" fmla="*/ 798 w 1291"/>
              <a:gd name="T15" fmla="*/ 714 h 886"/>
              <a:gd name="T16" fmla="*/ 554 w 1291"/>
              <a:gd name="T17" fmla="*/ 886 h 886"/>
              <a:gd name="T18" fmla="*/ 0 w 1291"/>
              <a:gd name="T19" fmla="*/ 687 h 8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1"/>
              <a:gd name="T31" fmla="*/ 0 h 886"/>
              <a:gd name="T32" fmla="*/ 1291 w 1291"/>
              <a:gd name="T33" fmla="*/ 886 h 8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91" h="886">
                <a:moveTo>
                  <a:pt x="0" y="687"/>
                </a:moveTo>
                <a:cubicBezTo>
                  <a:pt x="261" y="646"/>
                  <a:pt x="345" y="660"/>
                  <a:pt x="671" y="532"/>
                </a:cubicBezTo>
                <a:cubicBezTo>
                  <a:pt x="997" y="404"/>
                  <a:pt x="1069" y="227"/>
                  <a:pt x="1103" y="149"/>
                </a:cubicBezTo>
                <a:cubicBezTo>
                  <a:pt x="1045" y="140"/>
                  <a:pt x="988" y="131"/>
                  <a:pt x="988" y="131"/>
                </a:cubicBezTo>
                <a:lnTo>
                  <a:pt x="1164" y="0"/>
                </a:lnTo>
                <a:lnTo>
                  <a:pt x="1291" y="183"/>
                </a:lnTo>
                <a:lnTo>
                  <a:pt x="1164" y="161"/>
                </a:lnTo>
                <a:cubicBezTo>
                  <a:pt x="1120" y="317"/>
                  <a:pt x="981" y="576"/>
                  <a:pt x="798" y="714"/>
                </a:cubicBezTo>
                <a:cubicBezTo>
                  <a:pt x="615" y="852"/>
                  <a:pt x="749" y="772"/>
                  <a:pt x="554" y="886"/>
                </a:cubicBezTo>
                <a:lnTo>
                  <a:pt x="0" y="68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b="0">
              <a:cs typeface="Arial" charset="0"/>
            </a:endParaRPr>
          </a:p>
        </p:txBody>
      </p:sp>
      <p:sp>
        <p:nvSpPr>
          <p:cNvPr id="444" name="Прямоугольник 443"/>
          <p:cNvSpPr/>
          <p:nvPr/>
        </p:nvSpPr>
        <p:spPr>
          <a:xfrm>
            <a:off x="2143108" y="3643314"/>
            <a:ext cx="4714908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TextBox 328"/>
          <p:cNvSpPr txBox="1"/>
          <p:nvPr/>
        </p:nvSpPr>
        <p:spPr>
          <a:xfrm>
            <a:off x="2214546" y="3643314"/>
            <a:ext cx="4628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% массивных кровопотерь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 операциях кесарева сечения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45" name="Овал 444"/>
          <p:cNvSpPr/>
          <p:nvPr/>
        </p:nvSpPr>
        <p:spPr>
          <a:xfrm>
            <a:off x="2000232" y="5500702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TextBox 445"/>
          <p:cNvSpPr txBox="1"/>
          <p:nvPr/>
        </p:nvSpPr>
        <p:spPr>
          <a:xfrm>
            <a:off x="1500166" y="6072206"/>
            <a:ext cx="42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4714876" y="5429264"/>
            <a:ext cx="469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48" name="Овал 447"/>
          <p:cNvSpPr/>
          <p:nvPr/>
        </p:nvSpPr>
        <p:spPr>
          <a:xfrm>
            <a:off x="5143504" y="4643446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3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857364"/>
          <a:ext cx="7929618" cy="43577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14576"/>
                <a:gridCol w="1143008"/>
                <a:gridCol w="1143008"/>
                <a:gridCol w="1143008"/>
                <a:gridCol w="1143008"/>
                <a:gridCol w="1143010"/>
              </a:tblGrid>
              <a:tr h="76838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Hb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Эр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Ht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Тромбо-циты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МНО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3981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04.08.14г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111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3,61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34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197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1,07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990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11.08.14г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13.20</a:t>
                      </a:r>
                      <a:endParaRPr lang="ru-RU" sz="1600" b="1" i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85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2,69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25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195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449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11.08.14г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14.20</a:t>
                      </a:r>
                      <a:endParaRPr lang="ru-RU" sz="1600" b="1" i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51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1,09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16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143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1,77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55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11.08.14г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18.00</a:t>
                      </a:r>
                      <a:endParaRPr lang="ru-RU" sz="1600" b="1" i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91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3,91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27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</a:rPr>
                        <a:t>1,1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48" y="1285860"/>
            <a:ext cx="353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Динамика анализов: 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85728"/>
            <a:ext cx="41782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КЛИНИЧЕСКИЙ  СЛУЧАЙ</a:t>
            </a:r>
            <a:r>
              <a:rPr lang="en-US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00174"/>
            <a:ext cx="85725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Пациентка Ч. </a:t>
            </a:r>
            <a:r>
              <a:rPr lang="en-US" sz="2000" b="1" i="1" dirty="0" smtClean="0">
                <a:solidFill>
                  <a:schemeClr val="tx2"/>
                </a:solidFill>
              </a:rPr>
              <a:t>- </a:t>
            </a:r>
            <a:r>
              <a:rPr lang="ru-RU" sz="2000" b="1" dirty="0" smtClean="0">
                <a:solidFill>
                  <a:schemeClr val="tx2"/>
                </a:solidFill>
              </a:rPr>
              <a:t>30 лет, рост 162 см, вес 94 кг, расчетный ОЦК  - 5850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Диагноз: </a:t>
            </a:r>
            <a:r>
              <a:rPr lang="ru-RU" sz="2000" b="1" dirty="0" smtClean="0">
                <a:solidFill>
                  <a:schemeClr val="tx2"/>
                </a:solidFill>
              </a:rPr>
              <a:t>Спонтанный разрыв селезёночной артерии с формированием </a:t>
            </a:r>
            <a:r>
              <a:rPr lang="ru-RU" sz="2000" b="1" dirty="0" err="1" smtClean="0">
                <a:solidFill>
                  <a:schemeClr val="tx2"/>
                </a:solidFill>
              </a:rPr>
              <a:t>забрюшинной</a:t>
            </a:r>
            <a:r>
              <a:rPr lang="ru-RU" sz="2000" b="1" dirty="0" smtClean="0">
                <a:solidFill>
                  <a:schemeClr val="tx2"/>
                </a:solidFill>
              </a:rPr>
              <a:t> гематомы с прорывом в свободную брюшную полость. </a:t>
            </a:r>
            <a:r>
              <a:rPr lang="ru-RU" sz="2000" b="1" dirty="0" err="1" smtClean="0">
                <a:solidFill>
                  <a:schemeClr val="tx2"/>
                </a:solidFill>
              </a:rPr>
              <a:t>Гемоперитонеум</a:t>
            </a:r>
            <a:r>
              <a:rPr lang="ru-RU" sz="2000" b="1" dirty="0" smtClean="0">
                <a:solidFill>
                  <a:schemeClr val="tx2"/>
                </a:solidFill>
              </a:rPr>
              <a:t>. Геморрагический шок </a:t>
            </a:r>
            <a:r>
              <a:rPr lang="en-US" sz="2000" b="1" dirty="0" smtClean="0">
                <a:solidFill>
                  <a:schemeClr val="tx2"/>
                </a:solidFill>
              </a:rPr>
              <a:t>III</a:t>
            </a:r>
            <a:r>
              <a:rPr lang="ru-RU" sz="2000" b="1" dirty="0" smtClean="0">
                <a:solidFill>
                  <a:schemeClr val="tx2"/>
                </a:solidFill>
              </a:rPr>
              <a:t> степени. Ранний послеоперационный период после плановой операции кесарева сечения при беременности  39 недель.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Операция: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19.45 – 22.00 – Нижнесрединная лапаротомия. Экстирпация матки без придатков. Ревизия органов брюшной полости.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22.00 – 01.00 – Лапаротомия. </a:t>
            </a:r>
            <a:r>
              <a:rPr lang="ru-RU" sz="2000" b="1" dirty="0" err="1" smtClean="0">
                <a:solidFill>
                  <a:schemeClr val="tx2"/>
                </a:solidFill>
              </a:rPr>
              <a:t>Спленэктомия</a:t>
            </a:r>
            <a:r>
              <a:rPr lang="ru-RU" sz="2000" b="1" dirty="0" smtClean="0">
                <a:solidFill>
                  <a:schemeClr val="tx2"/>
                </a:solidFill>
              </a:rPr>
              <a:t>. Резекция хвоста поджелудочной  железы. Остановка внутрибрюшного кровотечения. Дренирование брюшной полости.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Длительность операции – 5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ч 15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мин. Кровопотеря – 7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000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мл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430169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КЛИНИЧЕСКИЙ  СЛУЧАЙ </a:t>
            </a:r>
            <a:r>
              <a:rPr lang="en-US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643050"/>
            <a:ext cx="87868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ТВВА в условиях ИВЛ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Аппаратная реинфузия крови  с момента начала операции 2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350 мл.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Катетеризация внутренней яремной вены </a:t>
            </a:r>
            <a:r>
              <a:rPr lang="ru-RU" b="1" dirty="0" err="1" smtClean="0">
                <a:solidFill>
                  <a:schemeClr val="tx2"/>
                </a:solidFill>
              </a:rPr>
              <a:t>двухпросветным</a:t>
            </a:r>
            <a:r>
              <a:rPr lang="ru-RU" b="1" dirty="0" smtClean="0">
                <a:solidFill>
                  <a:schemeClr val="tx2"/>
                </a:solidFill>
              </a:rPr>
              <a:t> катетером высокого потока (</a:t>
            </a:r>
            <a:r>
              <a:rPr lang="ru-RU" b="1" dirty="0" err="1" smtClean="0">
                <a:solidFill>
                  <a:schemeClr val="tx2"/>
                </a:solidFill>
              </a:rPr>
              <a:t>инфузионная</a:t>
            </a:r>
            <a:r>
              <a:rPr lang="ru-RU" b="1" dirty="0" smtClean="0">
                <a:solidFill>
                  <a:schemeClr val="tx2"/>
                </a:solidFill>
              </a:rPr>
              <a:t> терапия в 5 вен – </a:t>
            </a:r>
            <a:r>
              <a:rPr lang="ru-RU" b="1" dirty="0" smtClean="0">
                <a:solidFill>
                  <a:schemeClr val="tx2"/>
                </a:solidFill>
              </a:rPr>
              <a:t>3 периферических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двухпросветный</a:t>
            </a:r>
            <a:r>
              <a:rPr lang="ru-RU" b="1" dirty="0" smtClean="0">
                <a:solidFill>
                  <a:schemeClr val="tx2"/>
                </a:solidFill>
              </a:rPr>
              <a:t> катетер в подключичной вене)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chemeClr val="tx2"/>
                </a:solidFill>
              </a:rPr>
              <a:t>Инотропная</a:t>
            </a:r>
            <a:r>
              <a:rPr lang="ru-RU" b="1" dirty="0" smtClean="0">
                <a:solidFill>
                  <a:schemeClr val="tx2"/>
                </a:solidFill>
              </a:rPr>
              <a:t> поддержка до стабилизации гемодинамики: норадреналин, дофамин, адреналин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Гемотрансфузия – 1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430 мл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chemeClr val="tx2"/>
                </a:solidFill>
              </a:rPr>
              <a:t>Плазмотрансфузия</a:t>
            </a:r>
            <a:r>
              <a:rPr lang="ru-RU" b="1" dirty="0" smtClean="0">
                <a:solidFill>
                  <a:schemeClr val="tx2"/>
                </a:solidFill>
              </a:rPr>
              <a:t> – 2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500 мл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chemeClr val="tx2"/>
                </a:solidFill>
              </a:rPr>
              <a:t>Тромбоконцентрат</a:t>
            </a:r>
            <a:r>
              <a:rPr lang="ru-RU" b="1" dirty="0" smtClean="0">
                <a:solidFill>
                  <a:schemeClr val="tx2"/>
                </a:solidFill>
              </a:rPr>
              <a:t> – 180 мл (10 доз)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Медикаментозная терапия – </a:t>
            </a:r>
            <a:r>
              <a:rPr lang="ru-RU" b="1" dirty="0" err="1" smtClean="0">
                <a:solidFill>
                  <a:schemeClr val="tx2"/>
                </a:solidFill>
              </a:rPr>
              <a:t>транексам</a:t>
            </a:r>
            <a:r>
              <a:rPr lang="ru-RU" b="1" dirty="0" smtClean="0">
                <a:solidFill>
                  <a:schemeClr val="tx2"/>
                </a:solidFill>
              </a:rPr>
              <a:t> 1500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мг в/</a:t>
            </a:r>
            <a:r>
              <a:rPr lang="ru-RU" b="1" dirty="0" err="1" smtClean="0">
                <a:solidFill>
                  <a:schemeClr val="tx2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протромплекс</a:t>
            </a:r>
            <a:r>
              <a:rPr lang="ru-RU" b="1" dirty="0" smtClean="0">
                <a:solidFill>
                  <a:schemeClr val="tx2"/>
                </a:solidFill>
              </a:rPr>
              <a:t> 600 – 1800МЕ в/</a:t>
            </a:r>
            <a:r>
              <a:rPr lang="ru-RU" b="1" dirty="0" err="1" smtClean="0">
                <a:solidFill>
                  <a:schemeClr val="tx2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 (3 фл), </a:t>
            </a:r>
            <a:r>
              <a:rPr lang="ru-RU" b="1" dirty="0" err="1" smtClean="0">
                <a:solidFill>
                  <a:schemeClr val="tx2"/>
                </a:solidFill>
              </a:rPr>
              <a:t>апротекс</a:t>
            </a:r>
            <a:r>
              <a:rPr lang="ru-RU" b="1" dirty="0" smtClean="0">
                <a:solidFill>
                  <a:schemeClr val="tx2"/>
                </a:solidFill>
              </a:rPr>
              <a:t> – 1млн ед., </a:t>
            </a:r>
            <a:r>
              <a:rPr lang="ru-RU" b="1" dirty="0" err="1" smtClean="0">
                <a:solidFill>
                  <a:schemeClr val="tx2"/>
                </a:solidFill>
              </a:rPr>
              <a:t>метипред</a:t>
            </a:r>
            <a:r>
              <a:rPr lang="ru-RU" b="1" dirty="0" smtClean="0">
                <a:solidFill>
                  <a:schemeClr val="tx2"/>
                </a:solidFill>
              </a:rPr>
              <a:t> – 1000 мг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Гемодинамика: АД – 70/30 – 40/20 – 130/90, </a:t>
            </a:r>
            <a:r>
              <a:rPr lang="en-US" b="1" dirty="0" smtClean="0">
                <a:solidFill>
                  <a:schemeClr val="tx2"/>
                </a:solidFill>
              </a:rPr>
              <a:t>PS</a:t>
            </a:r>
            <a:r>
              <a:rPr lang="ru-RU" b="1" dirty="0" smtClean="0">
                <a:solidFill>
                  <a:schemeClr val="tx2"/>
                </a:solidFill>
              </a:rPr>
              <a:t> – 130 – 160 – 104, 88, </a:t>
            </a:r>
            <a:r>
              <a:rPr lang="en-US" b="1" dirty="0" smtClean="0">
                <a:solidFill>
                  <a:schemeClr val="tx2"/>
                </a:solidFill>
              </a:rPr>
              <a:t>SpO2 – </a:t>
            </a:r>
            <a:r>
              <a:rPr lang="ru-RU" b="1" dirty="0" smtClean="0">
                <a:solidFill>
                  <a:schemeClr val="tx2"/>
                </a:solidFill>
              </a:rPr>
              <a:t>82</a:t>
            </a:r>
            <a:r>
              <a:rPr lang="en-US" b="1" dirty="0" smtClean="0">
                <a:solidFill>
                  <a:schemeClr val="tx2"/>
                </a:solidFill>
              </a:rPr>
              <a:t> – 9</a:t>
            </a:r>
            <a:r>
              <a:rPr lang="ru-RU" b="1" dirty="0" smtClean="0">
                <a:solidFill>
                  <a:schemeClr val="tx2"/>
                </a:solidFill>
              </a:rPr>
              <a:t>2 - 99</a:t>
            </a:r>
            <a:r>
              <a:rPr lang="en-US" b="1" dirty="0" smtClean="0">
                <a:solidFill>
                  <a:schemeClr val="tx2"/>
                </a:solidFill>
              </a:rPr>
              <a:t>%</a:t>
            </a: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Общий объем инфузии – 12 730 мл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solidFill>
                  <a:schemeClr val="tx2"/>
                </a:solidFill>
              </a:rPr>
              <a:t>Экстубация</a:t>
            </a:r>
            <a:r>
              <a:rPr lang="ru-RU" b="1" dirty="0" smtClean="0">
                <a:solidFill>
                  <a:schemeClr val="tx2"/>
                </a:solidFill>
              </a:rPr>
              <a:t> – через 12 часов после операции. Вспомогательная ИВЛ начата через 5 часов после операции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Лечебные мероприятия: </a:t>
            </a:r>
          </a:p>
        </p:txBody>
      </p:sp>
      <p:pic>
        <p:nvPicPr>
          <p:cNvPr id="6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214290"/>
            <a:ext cx="430169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КЛИНИЧЕСКИЙ  СЛУЧАЙ </a:t>
            </a:r>
            <a:r>
              <a:rPr lang="en-US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4" y="2285992"/>
          <a:ext cx="7929618" cy="30280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71634"/>
                <a:gridCol w="928694"/>
                <a:gridCol w="1000132"/>
                <a:gridCol w="857256"/>
                <a:gridCol w="1000132"/>
                <a:gridCol w="857257"/>
                <a:gridCol w="857256"/>
                <a:gridCol w="857257"/>
              </a:tblGrid>
              <a:tr h="65502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2"/>
                          </a:solidFill>
                        </a:rPr>
                        <a:t>Hb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Эр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Ht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2"/>
                          </a:solidFill>
                        </a:rPr>
                        <a:t>Тромбо-циты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МНО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АЧТВ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Фибриноген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11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09.08.17г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21.45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52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1,61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68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1,7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47,7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1,7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6640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09.08.17г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22.30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82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2,73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32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1,43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36,7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1,9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55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10.08.17г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06.00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99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3,42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29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82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1,23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32,5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3,4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1500174"/>
            <a:ext cx="353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Динамика анализов: 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85728"/>
            <a:ext cx="430169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КЛИНИЧЕСКИЙ  СЛУЧАЙ</a:t>
            </a:r>
            <a:r>
              <a:rPr lang="en-US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61436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</a:rPr>
              <a:t>КЛИНИЧЕСКИЙ  СЛУЧАЙ</a:t>
            </a:r>
            <a:r>
              <a:rPr lang="en-US" sz="3600" b="1" dirty="0" smtClean="0">
                <a:ln w="11430"/>
                <a:solidFill>
                  <a:srgbClr val="800000"/>
                </a:solidFill>
              </a:rPr>
              <a:t> III</a:t>
            </a:r>
            <a:endParaRPr lang="ru-RU" sz="3600" b="1" dirty="0">
              <a:ln w="11430"/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Пациентка К</a:t>
            </a:r>
            <a:r>
              <a:rPr lang="ru-RU" b="1" i="1" dirty="0" smtClean="0">
                <a:solidFill>
                  <a:schemeClr val="tx2"/>
                </a:solidFill>
              </a:rPr>
              <a:t>.</a:t>
            </a:r>
            <a:r>
              <a:rPr lang="en-US" b="1" i="1" dirty="0" smtClean="0">
                <a:solidFill>
                  <a:schemeClr val="tx2"/>
                </a:solidFill>
              </a:rPr>
              <a:t> -</a:t>
            </a:r>
            <a:r>
              <a:rPr lang="ru-RU" b="1" dirty="0" smtClean="0">
                <a:solidFill>
                  <a:schemeClr val="tx2"/>
                </a:solidFill>
              </a:rPr>
              <a:t> 24 года, рост 173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см, вес 65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кг, расчетный ОЦК  - 4875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Диагноз: </a:t>
            </a:r>
            <a:r>
              <a:rPr lang="ru-RU" b="1" dirty="0" smtClean="0">
                <a:solidFill>
                  <a:schemeClr val="tx2"/>
                </a:solidFill>
              </a:rPr>
              <a:t>Беременность 37 недель. Полное предлежание плаценты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Операция: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Чревосечение по </a:t>
            </a:r>
            <a:r>
              <a:rPr lang="ru-RU" b="1" dirty="0" err="1" smtClean="0">
                <a:solidFill>
                  <a:schemeClr val="tx2"/>
                </a:solidFill>
              </a:rPr>
              <a:t>Пфаненштилю</a:t>
            </a:r>
            <a:r>
              <a:rPr lang="ru-RU" b="1" dirty="0" smtClean="0">
                <a:solidFill>
                  <a:schemeClr val="tx2"/>
                </a:solidFill>
              </a:rPr>
              <a:t> с иссечением старого рубца. </a:t>
            </a:r>
            <a:r>
              <a:rPr lang="ru-RU" b="1" dirty="0" err="1" smtClean="0">
                <a:solidFill>
                  <a:schemeClr val="tx2"/>
                </a:solidFill>
              </a:rPr>
              <a:t>Субтотальная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гистерэктомия</a:t>
            </a:r>
            <a:r>
              <a:rPr lang="ru-RU" b="1" dirty="0" smtClean="0">
                <a:solidFill>
                  <a:schemeClr val="tx2"/>
                </a:solidFill>
              </a:rPr>
              <a:t>.  Экстирпация шейки матки. Длительность операции – 2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ч 30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мин. Кровопотеря – 2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500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мл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Лечебные мероприятия: 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chemeClr val="tx2"/>
                </a:solidFill>
              </a:rPr>
              <a:t>Спинально-эпидуральная</a:t>
            </a:r>
            <a:r>
              <a:rPr lang="ru-RU" b="1" dirty="0" smtClean="0">
                <a:solidFill>
                  <a:schemeClr val="tx2"/>
                </a:solidFill>
              </a:rPr>
              <a:t> анестезия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Аппаратная реинфузия крови с момента начала операции – 1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350 мл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Медикаментозная терапия – </a:t>
            </a:r>
            <a:r>
              <a:rPr lang="ru-RU" b="1" dirty="0" err="1" smtClean="0">
                <a:solidFill>
                  <a:schemeClr val="tx2"/>
                </a:solidFill>
              </a:rPr>
              <a:t>транексам</a:t>
            </a:r>
            <a:r>
              <a:rPr lang="ru-RU" b="1" dirty="0" smtClean="0">
                <a:solidFill>
                  <a:schemeClr val="tx2"/>
                </a:solidFill>
              </a:rPr>
              <a:t> 1000 мг в/</a:t>
            </a:r>
            <a:r>
              <a:rPr lang="ru-RU" b="1" dirty="0" err="1" smtClean="0">
                <a:solidFill>
                  <a:schemeClr val="tx2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протромплекс</a:t>
            </a:r>
            <a:r>
              <a:rPr lang="ru-RU" b="1" dirty="0" smtClean="0">
                <a:solidFill>
                  <a:schemeClr val="tx2"/>
                </a:solidFill>
              </a:rPr>
              <a:t> 600 – 1800 МЕ в/</a:t>
            </a:r>
            <a:r>
              <a:rPr lang="ru-RU" b="1" dirty="0" err="1" smtClean="0">
                <a:solidFill>
                  <a:schemeClr val="tx2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 (3 фл)</a:t>
            </a:r>
            <a:endParaRPr lang="ru-RU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00364" y="3929065"/>
          <a:ext cx="6000792" cy="26737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0132"/>
                <a:gridCol w="1000132"/>
                <a:gridCol w="1000132"/>
                <a:gridCol w="1000132"/>
                <a:gridCol w="1000132"/>
                <a:gridCol w="1000132"/>
              </a:tblGrid>
              <a:tr h="32794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</a:rPr>
                        <a:t>Hb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Эр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Ht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</a:rPr>
                        <a:t>Тр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МНО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957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04.05.15г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до операции 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87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3,58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271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1,07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664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04.05.15г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15.30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80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3,45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227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1,1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572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05.05.15г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74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3,13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257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1,03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957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11.05.15г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перед выпиской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87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3,72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378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1,1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4357694"/>
            <a:ext cx="2625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Динамика анализов: </a:t>
            </a:r>
            <a:endParaRPr lang="en-US" sz="20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16319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Вывод:</a:t>
            </a:r>
            <a:endParaRPr lang="ru-RU" sz="3600" b="1" u="sng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428736"/>
            <a:ext cx="757242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2000" b="1" i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200" b="1" i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Оказание неотложной помощи при массивных кровопотерях в  акушерстве является одной из приоритетных задач по  снижению материнской заболеваемости и смертности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214686"/>
            <a:ext cx="757242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2000" b="1" i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200" b="1" i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Задачи, стоящие перед медицинской сестрой-анестезистом, требуют от неё высокого </a:t>
            </a:r>
            <a:r>
              <a:rPr lang="ru-RU" sz="2200" b="1" i="1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профес-сионализма</a:t>
            </a:r>
            <a:r>
              <a:rPr lang="ru-RU" sz="2200" b="1" i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, умения работать в «команде», знания особенностей лечения массивных акушерских кровопотерь, т.к. своевременная остановка кровотечения в сочетании с адекватной интенсивной терапией помогает предотвратить развитие критического состояния и материнской смертности от кровопотери</a:t>
            </a:r>
            <a:endParaRPr lang="ru-RU" sz="2200" b="1" i="1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4986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214678" y="142852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  <a:latin typeface="Arial Black" pitchFamily="34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990033"/>
                </a:solidFill>
                <a:latin typeface="Arial Black" pitchFamily="34" charset="0"/>
                <a:cs typeface="Arial" pitchFamily="34" charset="0"/>
              </a:rPr>
              <a:t> Пленум Правления</a:t>
            </a:r>
            <a:endParaRPr lang="ru-RU" b="1" dirty="0">
              <a:solidFill>
                <a:srgbClr val="99003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36" y="857232"/>
            <a:ext cx="3796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990033"/>
                </a:solidFill>
                <a:latin typeface="Arial Black" pitchFamily="34" charset="0"/>
              </a:rPr>
              <a:t>28-30 октября 2017г., г. Москва</a:t>
            </a:r>
            <a:endParaRPr lang="ru-RU" sz="1600" dirty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357298"/>
            <a:ext cx="9144000" cy="14287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C:\Users\ALLALEN\Desktop\log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2800" y="579600"/>
            <a:ext cx="134874" cy="172339"/>
          </a:xfrm>
          <a:prstGeom prst="rect">
            <a:avLst/>
          </a:prstGeom>
          <a:noFill/>
        </p:spPr>
      </p:pic>
      <p:pic>
        <p:nvPicPr>
          <p:cNvPr id="10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57356" y="5929330"/>
            <a:ext cx="551997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800000"/>
                </a:solidFill>
              </a:rPr>
              <a:t>СПАСИБО</a:t>
            </a:r>
            <a:r>
              <a:rPr lang="ru-RU" sz="3600" b="1" i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ЗА  ВНИМАНИЕ!</a:t>
            </a:r>
            <a:endParaRPr lang="ru-RU" sz="3600" b="1" i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E:\7\Массивная кровопотеря\Анест-реан № 2\массивная кровопотер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00174"/>
            <a:ext cx="7429501" cy="464347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</a:rPr>
              <a:t>Основные причины акушерских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</a:rPr>
              <a:t>кровотечений и их структура </a:t>
            </a:r>
            <a:endParaRPr lang="ru-RU" sz="3600" b="1" dirty="0">
              <a:ln w="11430"/>
              <a:solidFill>
                <a:srgbClr val="8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285728"/>
          <a:ext cx="628654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4810" y="2786058"/>
            <a:ext cx="2609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отслойка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вращение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центральное предлежание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3929066"/>
            <a:ext cx="3161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различные формы </a:t>
            </a:r>
            <a:r>
              <a:rPr lang="ru-RU" sz="1600" b="1" dirty="0" err="1" smtClean="0">
                <a:solidFill>
                  <a:srgbClr val="C00000"/>
                </a:solidFill>
              </a:rPr>
              <a:t>тромбофилий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3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4357686" y="4857760"/>
            <a:ext cx="4557713" cy="71438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87E98C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gray">
          <a:xfrm>
            <a:off x="4357686" y="5643578"/>
            <a:ext cx="4557713" cy="71438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00B0F0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429124" y="5000636"/>
            <a:ext cx="409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Преждевременная отслойка плаценты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5715016"/>
            <a:ext cx="4155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Предлежание плаценты и нарушение 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системе гемостаза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gray">
          <a:xfrm rot="5400000">
            <a:off x="3265472" y="5378471"/>
            <a:ext cx="1643075" cy="45878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857760"/>
            <a:ext cx="3714776" cy="15716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2844" y="5143512"/>
            <a:ext cx="3699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Кровотечения, определяющие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материнскую и перинатальную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заболеваемость и смертность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357166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Критическая  акушерская  кровопотеря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4"/>
          <p:cNvSpPr>
            <a:spLocks noEditPoints="1"/>
          </p:cNvSpPr>
          <p:nvPr/>
        </p:nvSpPr>
        <p:spPr bwMode="gray">
          <a:xfrm rot="19996745">
            <a:off x="878926" y="1681632"/>
            <a:ext cx="7500990" cy="4102318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142976" y="2285992"/>
            <a:ext cx="1643074" cy="1643074"/>
          </a:xfrm>
          <a:prstGeom prst="ellipse">
            <a:avLst/>
          </a:prstGeom>
          <a:gradFill flip="none" rotWithShape="1">
            <a:gsLst>
              <a:gs pos="0">
                <a:srgbClr val="F8330C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57290" y="2500306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более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30%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ОЦК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43306" y="1357298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критерии</a:t>
            </a:r>
            <a:endParaRPr lang="ru-RU" sz="2800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2357422" y="1428736"/>
            <a:ext cx="92869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71868" y="1357298"/>
            <a:ext cx="2286016" cy="5715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57224" y="4214818"/>
            <a:ext cx="1643074" cy="1643074"/>
          </a:xfrm>
          <a:prstGeom prst="ellipse">
            <a:avLst/>
          </a:prstGeom>
          <a:gradFill flip="none" rotWithShape="1">
            <a:gsLst>
              <a:gs pos="0">
                <a:srgbClr val="F8330C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857488" y="4572008"/>
            <a:ext cx="1643074" cy="1643074"/>
          </a:xfrm>
          <a:prstGeom prst="ellipse">
            <a:avLst/>
          </a:prstGeom>
          <a:gradFill flip="none" rotWithShape="1">
            <a:gsLst>
              <a:gs pos="0">
                <a:srgbClr val="F8330C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14876" y="3714752"/>
            <a:ext cx="1643074" cy="1643074"/>
          </a:xfrm>
          <a:prstGeom prst="ellipse">
            <a:avLst/>
          </a:prstGeom>
          <a:gradFill flip="none" rotWithShape="1">
            <a:gsLst>
              <a:gs pos="0">
                <a:srgbClr val="F8330C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00100" y="4643446"/>
            <a:ext cx="1353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более </a:t>
            </a:r>
            <a:r>
              <a:rPr lang="ru-RU" sz="2000" b="1" dirty="0" smtClean="0">
                <a:solidFill>
                  <a:srgbClr val="800000"/>
                </a:solidFill>
              </a:rPr>
              <a:t>150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мл /мин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488" y="4786322"/>
            <a:ext cx="1670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потеря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более </a:t>
            </a:r>
            <a:r>
              <a:rPr lang="ru-RU" sz="2000" b="1" dirty="0" smtClean="0">
                <a:solidFill>
                  <a:srgbClr val="800000"/>
                </a:solidFill>
              </a:rPr>
              <a:t>50%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ОЦК за 3 ча</a:t>
            </a:r>
            <a:r>
              <a:rPr lang="ru-RU" b="1" dirty="0" smtClean="0">
                <a:solidFill>
                  <a:srgbClr val="002060"/>
                </a:solidFill>
              </a:rPr>
              <a:t>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4071942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более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1500 – 2000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invGray">
          <a:xfrm>
            <a:off x="571472" y="2071679"/>
            <a:ext cx="8072494" cy="425292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7158" y="1785926"/>
            <a:ext cx="2419377" cy="4191012"/>
            <a:chOff x="528" y="1392"/>
            <a:chExt cx="1158" cy="2085"/>
          </a:xfrm>
          <a:gradFill>
            <a:gsLst>
              <a:gs pos="0">
                <a:srgbClr val="87E98C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</a:gradFill>
        </p:grpSpPr>
        <p:sp>
          <p:nvSpPr>
            <p:cNvPr id="4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357554" y="1785926"/>
            <a:ext cx="2419377" cy="4191012"/>
            <a:chOff x="528" y="1392"/>
            <a:chExt cx="1158" cy="2085"/>
          </a:xfrm>
          <a:gradFill>
            <a:gsLst>
              <a:gs pos="0">
                <a:srgbClr val="00B0F0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</a:gradFill>
        </p:grpSpPr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357950" y="1785926"/>
            <a:ext cx="2419377" cy="4191012"/>
            <a:chOff x="528" y="1392"/>
            <a:chExt cx="1158" cy="2085"/>
          </a:xfrm>
          <a:gradFill>
            <a:gsLst>
              <a:gs pos="0">
                <a:srgbClr val="0033CC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</a:gradFill>
        </p:grpSpPr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2857488" y="3857628"/>
            <a:ext cx="433387" cy="428628"/>
            <a:chOff x="1872" y="2352"/>
            <a:chExt cx="240" cy="240"/>
          </a:xfrm>
          <a:solidFill>
            <a:srgbClr val="0070C0"/>
          </a:solidFill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  <a:grpFill/>
          </p:grpSpPr>
          <p:sp>
            <p:nvSpPr>
              <p:cNvPr id="20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  <a:grpFill/>
          </p:grpSpPr>
          <p:sp>
            <p:nvSpPr>
              <p:cNvPr id="15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5857884" y="3857628"/>
            <a:ext cx="433387" cy="428628"/>
            <a:chOff x="1872" y="2352"/>
            <a:chExt cx="240" cy="240"/>
          </a:xfrm>
          <a:solidFill>
            <a:srgbClr val="0070C0"/>
          </a:solidFill>
        </p:grpSpPr>
        <p:grpSp>
          <p:nvGrpSpPr>
            <p:cNvPr id="26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  <a:grpFill/>
          </p:grpSpPr>
          <p:sp>
            <p:nvSpPr>
              <p:cNvPr id="33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  <a:grpFill/>
          </p:grpSpPr>
          <p:sp>
            <p:nvSpPr>
              <p:cNvPr id="28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357158" y="2571744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Внезапность и высокий процент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непрогнозиру-емых</a:t>
            </a:r>
            <a:r>
              <a:rPr lang="ru-RU" sz="2400" b="1" i="1" dirty="0" smtClean="0">
                <a:solidFill>
                  <a:srgbClr val="C00000"/>
                </a:solidFill>
              </a:rPr>
              <a:t>  кровопотерь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86116" y="2571744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Значительная скорость  развития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кровопотери  и  критической  гиповолемии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57950" y="2571744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Быстрое  развитие  тяжелой 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коагулопатии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85720" y="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</a:rPr>
              <a:t>Отличительные  особенности  массивных </a:t>
            </a:r>
            <a:r>
              <a:rPr lang="ru-RU" sz="3200" b="1" dirty="0" err="1" smtClean="0">
                <a:ln w="11430"/>
                <a:solidFill>
                  <a:srgbClr val="800000"/>
                </a:solidFill>
              </a:rPr>
              <a:t>интраоперационных</a:t>
            </a:r>
            <a:r>
              <a:rPr lang="ru-RU" sz="3200" b="1" dirty="0" smtClean="0">
                <a:ln w="11430"/>
                <a:solidFill>
                  <a:srgbClr val="800000"/>
                </a:solidFill>
              </a:rPr>
              <a:t>  акушерских  кровопотерь</a:t>
            </a:r>
            <a:endParaRPr lang="ru-RU" sz="3200" b="1" dirty="0">
              <a:ln w="11430"/>
              <a:solidFill>
                <a:srgbClr val="8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358082" y="1500174"/>
            <a:ext cx="571504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286248" y="1500174"/>
            <a:ext cx="571504" cy="57150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285852" y="1500174"/>
            <a:ext cx="571504" cy="5715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357290" y="15001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57686" y="15001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29520" y="15001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7\AV\TOGROL\БУЗОО ОКБ\почищенный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1428736"/>
            <a:ext cx="7281142" cy="51435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0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БУЗОО «Омская областная клиническая больница»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ПЕРИНАТАЛЬНЫЙ  ЦЕНТР</a:t>
            </a:r>
            <a:r>
              <a:rPr lang="ru-RU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3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643702" y="1500174"/>
            <a:ext cx="2071702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1714488"/>
            <a:ext cx="20024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Коечный  фонд 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136 </a:t>
            </a:r>
            <a:r>
              <a:rPr lang="ru-RU" b="1" dirty="0" smtClean="0">
                <a:solidFill>
                  <a:srgbClr val="002060"/>
                </a:solidFill>
              </a:rPr>
              <a:t> коек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3143248"/>
            <a:ext cx="2071702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5140" y="4786322"/>
            <a:ext cx="2000264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3357562"/>
            <a:ext cx="16241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3 500  </a:t>
            </a:r>
            <a:r>
              <a:rPr lang="ru-RU" b="1" dirty="0" smtClean="0">
                <a:solidFill>
                  <a:srgbClr val="002060"/>
                </a:solidFill>
              </a:rPr>
              <a:t>родов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 год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86578" y="5000636"/>
            <a:ext cx="19303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1 800 </a:t>
            </a:r>
            <a:r>
              <a:rPr lang="ru-RU" b="1" dirty="0" smtClean="0">
                <a:solidFill>
                  <a:srgbClr val="002060"/>
                </a:solidFill>
              </a:rPr>
              <a:t>операций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714876" y="1857364"/>
            <a:ext cx="4214842" cy="4714908"/>
          </a:xfrm>
          <a:prstGeom prst="round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4214818"/>
            <a:ext cx="4214842" cy="2357454"/>
          </a:xfrm>
          <a:prstGeom prst="round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1857364"/>
            <a:ext cx="4214842" cy="2286016"/>
          </a:xfrm>
          <a:prstGeom prst="round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4000528" cy="50006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Статистические данные по массивным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интраоперационным акушерским кровопотерям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214346" y="3071786"/>
          <a:ext cx="514353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7158" y="1500174"/>
          <a:ext cx="392909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4876" y="1643050"/>
          <a:ext cx="4071934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1214422"/>
            <a:ext cx="346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Объем кровопотери: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5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3000364" y="1357298"/>
            <a:ext cx="3071834" cy="3143272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33"/>
          <p:cNvSpPr>
            <a:spLocks noChangeArrowheads="1"/>
          </p:cNvSpPr>
          <p:nvPr/>
        </p:nvSpPr>
        <p:spPr bwMode="gray">
          <a:xfrm>
            <a:off x="285720" y="1571612"/>
            <a:ext cx="2500330" cy="2554299"/>
          </a:xfrm>
          <a:prstGeom prst="roundRect">
            <a:avLst>
              <a:gd name="adj" fmla="val 9481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5786" y="357166"/>
            <a:ext cx="769749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 случаев  массивной  кровопотери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gray">
          <a:xfrm rot="16200000">
            <a:off x="677833" y="2608259"/>
            <a:ext cx="2286017" cy="49847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34"/>
          <p:cNvSpPr>
            <a:spLocks noChangeArrowheads="1"/>
          </p:cNvSpPr>
          <p:nvPr/>
        </p:nvSpPr>
        <p:spPr bwMode="gray">
          <a:xfrm rot="16200000">
            <a:off x="1249337" y="2608259"/>
            <a:ext cx="2286017" cy="49847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gray">
          <a:xfrm rot="16200000">
            <a:off x="-465173" y="2608259"/>
            <a:ext cx="2286016" cy="49847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gray">
          <a:xfrm>
            <a:off x="428596" y="1785926"/>
            <a:ext cx="50526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31,5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%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gray">
          <a:xfrm rot="16200000">
            <a:off x="106331" y="2608259"/>
            <a:ext cx="2286016" cy="49847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39"/>
          <p:cNvSpPr>
            <a:spLocks noChangeArrowheads="1"/>
          </p:cNvSpPr>
          <p:nvPr/>
        </p:nvSpPr>
        <p:spPr bwMode="gray">
          <a:xfrm rot="16200000">
            <a:off x="124585" y="3161507"/>
            <a:ext cx="1174760" cy="423862"/>
          </a:xfrm>
          <a:prstGeom prst="roundRect">
            <a:avLst>
              <a:gd name="adj" fmla="val 50000"/>
            </a:avLst>
          </a:prstGeom>
          <a:solidFill>
            <a:srgbClr val="69D8FF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214414" y="121442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2014г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gray">
          <a:xfrm rot="16200000">
            <a:off x="946122" y="3411540"/>
            <a:ext cx="674694" cy="423862"/>
          </a:xfrm>
          <a:prstGeom prst="roundRect">
            <a:avLst>
              <a:gd name="adj" fmla="val 50000"/>
            </a:avLst>
          </a:prstGeom>
          <a:solidFill>
            <a:srgbClr val="87E98C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gray">
          <a:xfrm rot="16200000">
            <a:off x="1481907" y="3375821"/>
            <a:ext cx="746132" cy="423862"/>
          </a:xfrm>
          <a:prstGeom prst="roundRect">
            <a:avLst>
              <a:gd name="adj" fmla="val 50000"/>
            </a:avLst>
          </a:prstGeom>
          <a:solidFill>
            <a:srgbClr val="E9FC88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gray">
          <a:xfrm rot="16200000">
            <a:off x="1589064" y="2911474"/>
            <a:ext cx="1674826" cy="423862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gray">
          <a:xfrm>
            <a:off x="1000100" y="1785926"/>
            <a:ext cx="5052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12,0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%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3" name="Rectangle 52"/>
          <p:cNvSpPr>
            <a:spLocks noChangeArrowheads="1"/>
          </p:cNvSpPr>
          <p:nvPr/>
        </p:nvSpPr>
        <p:spPr bwMode="gray">
          <a:xfrm>
            <a:off x="1571604" y="1785926"/>
            <a:ext cx="5052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12,5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%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gray">
          <a:xfrm>
            <a:off x="2143108" y="1785926"/>
            <a:ext cx="5052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44,0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%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grayWhite">
          <a:xfrm>
            <a:off x="285720" y="4786322"/>
            <a:ext cx="4714908" cy="2746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tint val="16471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gray">
          <a:xfrm>
            <a:off x="285720" y="4786322"/>
            <a:ext cx="4714908" cy="142876"/>
          </a:xfrm>
          <a:prstGeom prst="roundRect">
            <a:avLst>
              <a:gd name="adj" fmla="val 0"/>
            </a:avLst>
          </a:prstGeom>
          <a:solidFill>
            <a:srgbClr val="F8F8F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b="1" i="1">
              <a:solidFill>
                <a:schemeClr val="tx2"/>
              </a:solidFill>
              <a:latin typeface="Trebuchet MS" pitchFamily="34" charset="0"/>
            </a:endParaRPr>
          </a:p>
        </p:txBody>
      </p:sp>
      <p:grpSp>
        <p:nvGrpSpPr>
          <p:cNvPr id="38" name="Group 42"/>
          <p:cNvGrpSpPr>
            <a:grpSpLocks/>
          </p:cNvGrpSpPr>
          <p:nvPr/>
        </p:nvGrpSpPr>
        <p:grpSpPr bwMode="auto">
          <a:xfrm>
            <a:off x="285721" y="4786322"/>
            <a:ext cx="2428891" cy="280987"/>
            <a:chOff x="1263" y="1646"/>
            <a:chExt cx="610" cy="173"/>
          </a:xfrm>
          <a:solidFill>
            <a:srgbClr val="69D8FF"/>
          </a:solidFill>
        </p:grpSpPr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1263" y="1646"/>
              <a:ext cx="610" cy="173"/>
              <a:chOff x="1452" y="1646"/>
              <a:chExt cx="610" cy="173"/>
            </a:xfrm>
            <a:grpFill/>
          </p:grpSpPr>
          <p:sp>
            <p:nvSpPr>
              <p:cNvPr id="41" name="Rectangle 44"/>
              <p:cNvSpPr>
                <a:spLocks noChangeArrowheads="1"/>
              </p:cNvSpPr>
              <p:nvPr/>
            </p:nvSpPr>
            <p:spPr bwMode="gray">
              <a:xfrm>
                <a:off x="1452" y="1646"/>
                <a:ext cx="610" cy="173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PerspectiveBottom"/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2" name="AutoShape 45"/>
              <p:cNvSpPr>
                <a:spLocks noChangeArrowheads="1"/>
              </p:cNvSpPr>
              <p:nvPr/>
            </p:nvSpPr>
            <p:spPr bwMode="gray">
              <a:xfrm>
                <a:off x="1452" y="1647"/>
                <a:ext cx="610" cy="70"/>
              </a:xfrm>
              <a:prstGeom prst="roundRect">
                <a:avLst>
                  <a:gd name="adj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" name="Line 46"/>
            <p:cNvSpPr>
              <a:spLocks noChangeShapeType="1"/>
            </p:cNvSpPr>
            <p:nvPr/>
          </p:nvSpPr>
          <p:spPr bwMode="gray">
            <a:xfrm>
              <a:off x="1265" y="1712"/>
              <a:ext cx="605" cy="0"/>
            </a:xfrm>
            <a:prstGeom prst="line">
              <a:avLst/>
            </a:prstGeom>
            <a:grpFill/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Text Box 20"/>
          <p:cNvSpPr txBox="1">
            <a:spLocks noChangeArrowheads="1"/>
          </p:cNvSpPr>
          <p:nvPr/>
        </p:nvSpPr>
        <p:spPr bwMode="black">
          <a:xfrm>
            <a:off x="4286248" y="4714884"/>
            <a:ext cx="7159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36,8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grayWhite">
          <a:xfrm>
            <a:off x="285720" y="5214950"/>
            <a:ext cx="4714908" cy="2746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tint val="16471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gray">
          <a:xfrm>
            <a:off x="285720" y="5214950"/>
            <a:ext cx="4714908" cy="142875"/>
          </a:xfrm>
          <a:prstGeom prst="roundRect">
            <a:avLst>
              <a:gd name="adj" fmla="val 0"/>
            </a:avLst>
          </a:prstGeom>
          <a:solidFill>
            <a:srgbClr val="F8F8F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b="1" i="1">
              <a:solidFill>
                <a:schemeClr val="tx2"/>
              </a:solidFill>
              <a:latin typeface="Trebuchet MS" pitchFamily="34" charset="0"/>
            </a:endParaRPr>
          </a:p>
        </p:txBody>
      </p: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285721" y="5214950"/>
            <a:ext cx="1143008" cy="280987"/>
            <a:chOff x="1263" y="1646"/>
            <a:chExt cx="610" cy="173"/>
          </a:xfrm>
          <a:solidFill>
            <a:srgbClr val="87E98C"/>
          </a:solidFill>
        </p:grpSpPr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1263" y="1646"/>
              <a:ext cx="610" cy="173"/>
              <a:chOff x="1452" y="1646"/>
              <a:chExt cx="610" cy="173"/>
            </a:xfrm>
            <a:grpFill/>
          </p:grpSpPr>
          <p:sp>
            <p:nvSpPr>
              <p:cNvPr id="49" name="Rectangle 44"/>
              <p:cNvSpPr>
                <a:spLocks noChangeArrowheads="1"/>
              </p:cNvSpPr>
              <p:nvPr/>
            </p:nvSpPr>
            <p:spPr bwMode="gray">
              <a:xfrm>
                <a:off x="1452" y="1646"/>
                <a:ext cx="610" cy="173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PerspectiveBottom"/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50" name="AutoShape 45"/>
              <p:cNvSpPr>
                <a:spLocks noChangeArrowheads="1"/>
              </p:cNvSpPr>
              <p:nvPr/>
            </p:nvSpPr>
            <p:spPr bwMode="gray">
              <a:xfrm>
                <a:off x="1452" y="1647"/>
                <a:ext cx="610" cy="70"/>
              </a:xfrm>
              <a:prstGeom prst="roundRect">
                <a:avLst>
                  <a:gd name="adj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8" name="Line 46"/>
            <p:cNvSpPr>
              <a:spLocks noChangeShapeType="1"/>
            </p:cNvSpPr>
            <p:nvPr/>
          </p:nvSpPr>
          <p:spPr bwMode="gray">
            <a:xfrm>
              <a:off x="1265" y="1712"/>
              <a:ext cx="605" cy="0"/>
            </a:xfrm>
            <a:prstGeom prst="line">
              <a:avLst/>
            </a:prstGeom>
            <a:grpFill/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Rectangle 12"/>
          <p:cNvSpPr>
            <a:spLocks noChangeArrowheads="1"/>
          </p:cNvSpPr>
          <p:nvPr/>
        </p:nvSpPr>
        <p:spPr bwMode="grayWhite">
          <a:xfrm>
            <a:off x="285720" y="5643578"/>
            <a:ext cx="4714908" cy="2746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tint val="16471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grayWhite">
          <a:xfrm>
            <a:off x="285720" y="6072206"/>
            <a:ext cx="4714908" cy="2746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tint val="16471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3" name="AutoShape 13"/>
          <p:cNvSpPr>
            <a:spLocks noChangeArrowheads="1"/>
          </p:cNvSpPr>
          <p:nvPr/>
        </p:nvSpPr>
        <p:spPr bwMode="gray">
          <a:xfrm>
            <a:off x="285720" y="5643578"/>
            <a:ext cx="4714908" cy="142876"/>
          </a:xfrm>
          <a:prstGeom prst="roundRect">
            <a:avLst>
              <a:gd name="adj" fmla="val 0"/>
            </a:avLst>
          </a:prstGeom>
          <a:solidFill>
            <a:srgbClr val="F8F8F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b="1" i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4" name="AutoShape 13"/>
          <p:cNvSpPr>
            <a:spLocks noChangeArrowheads="1"/>
          </p:cNvSpPr>
          <p:nvPr/>
        </p:nvSpPr>
        <p:spPr bwMode="gray">
          <a:xfrm>
            <a:off x="142844" y="6072206"/>
            <a:ext cx="4857784" cy="142876"/>
          </a:xfrm>
          <a:prstGeom prst="roundRect">
            <a:avLst>
              <a:gd name="adj" fmla="val 0"/>
            </a:avLst>
          </a:prstGeom>
          <a:solidFill>
            <a:srgbClr val="F8F8F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b="1" i="1">
              <a:solidFill>
                <a:schemeClr val="tx2"/>
              </a:solidFill>
              <a:latin typeface="Trebuchet MS" pitchFamily="34" charset="0"/>
            </a:endParaRPr>
          </a:p>
        </p:txBody>
      </p:sp>
      <p:grpSp>
        <p:nvGrpSpPr>
          <p:cNvPr id="56" name="Group 42"/>
          <p:cNvGrpSpPr>
            <a:grpSpLocks/>
          </p:cNvGrpSpPr>
          <p:nvPr/>
        </p:nvGrpSpPr>
        <p:grpSpPr bwMode="auto">
          <a:xfrm>
            <a:off x="285720" y="6072206"/>
            <a:ext cx="3000396" cy="285752"/>
            <a:chOff x="1263" y="1646"/>
            <a:chExt cx="610" cy="173"/>
          </a:xfrm>
          <a:solidFill>
            <a:srgbClr val="FF6699"/>
          </a:solidFill>
        </p:grpSpPr>
        <p:grpSp>
          <p:nvGrpSpPr>
            <p:cNvPr id="57" name="Group 43"/>
            <p:cNvGrpSpPr>
              <a:grpSpLocks/>
            </p:cNvGrpSpPr>
            <p:nvPr/>
          </p:nvGrpSpPr>
          <p:grpSpPr bwMode="auto">
            <a:xfrm>
              <a:off x="1263" y="1646"/>
              <a:ext cx="610" cy="173"/>
              <a:chOff x="1452" y="1646"/>
              <a:chExt cx="610" cy="173"/>
            </a:xfrm>
            <a:grpFill/>
          </p:grpSpPr>
          <p:sp>
            <p:nvSpPr>
              <p:cNvPr id="59" name="Rectangle 44"/>
              <p:cNvSpPr>
                <a:spLocks noChangeArrowheads="1"/>
              </p:cNvSpPr>
              <p:nvPr/>
            </p:nvSpPr>
            <p:spPr bwMode="gray">
              <a:xfrm>
                <a:off x="1452" y="1646"/>
                <a:ext cx="610" cy="173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PerspectiveBottom"/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60" name="AutoShape 45"/>
              <p:cNvSpPr>
                <a:spLocks noChangeArrowheads="1"/>
              </p:cNvSpPr>
              <p:nvPr/>
            </p:nvSpPr>
            <p:spPr bwMode="gray">
              <a:xfrm>
                <a:off x="1452" y="1647"/>
                <a:ext cx="610" cy="70"/>
              </a:xfrm>
              <a:prstGeom prst="roundRect">
                <a:avLst>
                  <a:gd name="adj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8" name="Line 46"/>
            <p:cNvSpPr>
              <a:spLocks noChangeShapeType="1"/>
            </p:cNvSpPr>
            <p:nvPr/>
          </p:nvSpPr>
          <p:spPr bwMode="gray">
            <a:xfrm>
              <a:off x="1265" y="1712"/>
              <a:ext cx="605" cy="0"/>
            </a:xfrm>
            <a:prstGeom prst="line">
              <a:avLst/>
            </a:prstGeom>
            <a:grpFill/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" name="Group 42"/>
          <p:cNvGrpSpPr>
            <a:grpSpLocks/>
          </p:cNvGrpSpPr>
          <p:nvPr/>
        </p:nvGrpSpPr>
        <p:grpSpPr bwMode="auto">
          <a:xfrm>
            <a:off x="285721" y="5643578"/>
            <a:ext cx="857255" cy="285752"/>
            <a:chOff x="1263" y="1646"/>
            <a:chExt cx="610" cy="173"/>
          </a:xfrm>
          <a:solidFill>
            <a:srgbClr val="E9FC88"/>
          </a:solidFill>
        </p:grpSpPr>
        <p:grpSp>
          <p:nvGrpSpPr>
            <p:cNvPr id="52" name="Group 43"/>
            <p:cNvGrpSpPr>
              <a:grpSpLocks/>
            </p:cNvGrpSpPr>
            <p:nvPr/>
          </p:nvGrpSpPr>
          <p:grpSpPr bwMode="auto">
            <a:xfrm>
              <a:off x="1263" y="1646"/>
              <a:ext cx="610" cy="173"/>
              <a:chOff x="1452" y="1646"/>
              <a:chExt cx="610" cy="173"/>
            </a:xfrm>
            <a:grpFill/>
          </p:grpSpPr>
          <p:sp>
            <p:nvSpPr>
              <p:cNvPr id="54" name="Rectangle 44"/>
              <p:cNvSpPr>
                <a:spLocks noChangeArrowheads="1"/>
              </p:cNvSpPr>
              <p:nvPr/>
            </p:nvSpPr>
            <p:spPr bwMode="gray">
              <a:xfrm>
                <a:off x="1452" y="1646"/>
                <a:ext cx="610" cy="173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PerspectiveBottom"/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55" name="AutoShape 45"/>
              <p:cNvSpPr>
                <a:spLocks noChangeArrowheads="1"/>
              </p:cNvSpPr>
              <p:nvPr/>
            </p:nvSpPr>
            <p:spPr bwMode="gray">
              <a:xfrm>
                <a:off x="1452" y="1647"/>
                <a:ext cx="610" cy="70"/>
              </a:xfrm>
              <a:prstGeom prst="roundRect">
                <a:avLst>
                  <a:gd name="adj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" name="Line 46"/>
            <p:cNvSpPr>
              <a:spLocks noChangeShapeType="1"/>
            </p:cNvSpPr>
            <p:nvPr/>
          </p:nvSpPr>
          <p:spPr bwMode="gray">
            <a:xfrm>
              <a:off x="1265" y="1712"/>
              <a:ext cx="605" cy="0"/>
            </a:xfrm>
            <a:prstGeom prst="line">
              <a:avLst/>
            </a:prstGeom>
            <a:grpFill/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AutoShape 4"/>
          <p:cNvSpPr>
            <a:spLocks noChangeArrowheads="1"/>
          </p:cNvSpPr>
          <p:nvPr/>
        </p:nvSpPr>
        <p:spPr bwMode="gray">
          <a:xfrm>
            <a:off x="5143504" y="3571876"/>
            <a:ext cx="465135" cy="560388"/>
          </a:xfrm>
          <a:prstGeom prst="can">
            <a:avLst>
              <a:gd name="adj" fmla="val 45245"/>
            </a:avLst>
          </a:prstGeom>
          <a:gradFill rotWithShape="1">
            <a:gsLst>
              <a:gs pos="0">
                <a:srgbClr val="182326"/>
              </a:gs>
              <a:gs pos="50000">
                <a:srgbClr val="182326">
                  <a:gamma/>
                  <a:tint val="58824"/>
                  <a:invGamma/>
                </a:srgbClr>
              </a:gs>
              <a:gs pos="100000">
                <a:srgbClr val="18232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5143504" y="2285992"/>
            <a:ext cx="465135" cy="1500198"/>
          </a:xfrm>
          <a:prstGeom prst="can">
            <a:avLst>
              <a:gd name="adj" fmla="val 22795"/>
            </a:avLst>
          </a:prstGeom>
          <a:solidFill>
            <a:srgbClr val="FF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AutoShape 4"/>
          <p:cNvSpPr>
            <a:spLocks noChangeArrowheads="1"/>
          </p:cNvSpPr>
          <p:nvPr/>
        </p:nvSpPr>
        <p:spPr bwMode="gray">
          <a:xfrm>
            <a:off x="4572000" y="3571876"/>
            <a:ext cx="465135" cy="560388"/>
          </a:xfrm>
          <a:prstGeom prst="can">
            <a:avLst>
              <a:gd name="adj" fmla="val 45245"/>
            </a:avLst>
          </a:prstGeom>
          <a:gradFill rotWithShape="1">
            <a:gsLst>
              <a:gs pos="0">
                <a:srgbClr val="182326"/>
              </a:gs>
              <a:gs pos="50000">
                <a:srgbClr val="182326">
                  <a:gamma/>
                  <a:tint val="58824"/>
                  <a:invGamma/>
                </a:srgbClr>
              </a:gs>
              <a:gs pos="100000">
                <a:srgbClr val="18232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AutoShape 4"/>
          <p:cNvSpPr>
            <a:spLocks noChangeArrowheads="1"/>
          </p:cNvSpPr>
          <p:nvPr/>
        </p:nvSpPr>
        <p:spPr bwMode="gray">
          <a:xfrm>
            <a:off x="4000496" y="3571876"/>
            <a:ext cx="465135" cy="560388"/>
          </a:xfrm>
          <a:prstGeom prst="can">
            <a:avLst>
              <a:gd name="adj" fmla="val 45245"/>
            </a:avLst>
          </a:prstGeom>
          <a:gradFill rotWithShape="1">
            <a:gsLst>
              <a:gs pos="0">
                <a:srgbClr val="182326"/>
              </a:gs>
              <a:gs pos="50000">
                <a:srgbClr val="182326">
                  <a:gamma/>
                  <a:tint val="58824"/>
                  <a:invGamma/>
                </a:srgbClr>
              </a:gs>
              <a:gs pos="100000">
                <a:srgbClr val="18232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AutoShape 4"/>
          <p:cNvSpPr>
            <a:spLocks noChangeArrowheads="1"/>
          </p:cNvSpPr>
          <p:nvPr/>
        </p:nvSpPr>
        <p:spPr bwMode="gray">
          <a:xfrm>
            <a:off x="3428992" y="3571876"/>
            <a:ext cx="465135" cy="560388"/>
          </a:xfrm>
          <a:prstGeom prst="can">
            <a:avLst>
              <a:gd name="adj" fmla="val 45245"/>
            </a:avLst>
          </a:prstGeom>
          <a:gradFill rotWithShape="1">
            <a:gsLst>
              <a:gs pos="0">
                <a:srgbClr val="182326"/>
              </a:gs>
              <a:gs pos="50000">
                <a:srgbClr val="182326">
                  <a:gamma/>
                  <a:tint val="58824"/>
                  <a:invGamma/>
                </a:srgbClr>
              </a:gs>
              <a:gs pos="100000">
                <a:srgbClr val="18232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AutoShape 5"/>
          <p:cNvSpPr>
            <a:spLocks noChangeArrowheads="1"/>
          </p:cNvSpPr>
          <p:nvPr/>
        </p:nvSpPr>
        <p:spPr bwMode="gray">
          <a:xfrm>
            <a:off x="3428992" y="2071678"/>
            <a:ext cx="465135" cy="1714512"/>
          </a:xfrm>
          <a:prstGeom prst="can">
            <a:avLst>
              <a:gd name="adj" fmla="val 22795"/>
            </a:avLst>
          </a:prstGeom>
          <a:solidFill>
            <a:srgbClr val="69D8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Oval 47"/>
          <p:cNvSpPr>
            <a:spLocks noChangeArrowheads="1"/>
          </p:cNvSpPr>
          <p:nvPr/>
        </p:nvSpPr>
        <p:spPr bwMode="gray">
          <a:xfrm>
            <a:off x="3357554" y="1574250"/>
            <a:ext cx="554022" cy="543457"/>
          </a:xfrm>
          <a:prstGeom prst="ellipse">
            <a:avLst/>
          </a:prstGeom>
          <a:solidFill>
            <a:srgbClr val="69D8FF">
              <a:alpha val="70000"/>
            </a:srgbClr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AutoShape 5"/>
          <p:cNvSpPr>
            <a:spLocks noChangeArrowheads="1"/>
          </p:cNvSpPr>
          <p:nvPr/>
        </p:nvSpPr>
        <p:spPr bwMode="gray">
          <a:xfrm>
            <a:off x="4000496" y="2643182"/>
            <a:ext cx="465135" cy="1143008"/>
          </a:xfrm>
          <a:prstGeom prst="can">
            <a:avLst>
              <a:gd name="adj" fmla="val 22795"/>
            </a:avLst>
          </a:prstGeom>
          <a:solidFill>
            <a:srgbClr val="87E98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Oval 47"/>
          <p:cNvSpPr>
            <a:spLocks noChangeArrowheads="1"/>
          </p:cNvSpPr>
          <p:nvPr/>
        </p:nvSpPr>
        <p:spPr bwMode="gray">
          <a:xfrm>
            <a:off x="3929058" y="2143116"/>
            <a:ext cx="554022" cy="543457"/>
          </a:xfrm>
          <a:prstGeom prst="ellipse">
            <a:avLst/>
          </a:prstGeom>
          <a:solidFill>
            <a:srgbClr val="87E98C">
              <a:alpha val="70000"/>
            </a:srgbClr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AutoShape 5"/>
          <p:cNvSpPr>
            <a:spLocks noChangeArrowheads="1"/>
          </p:cNvSpPr>
          <p:nvPr/>
        </p:nvSpPr>
        <p:spPr bwMode="gray">
          <a:xfrm>
            <a:off x="4572000" y="3071810"/>
            <a:ext cx="465135" cy="714380"/>
          </a:xfrm>
          <a:prstGeom prst="can">
            <a:avLst>
              <a:gd name="adj" fmla="val 22795"/>
            </a:avLst>
          </a:prstGeom>
          <a:solidFill>
            <a:srgbClr val="E9FC8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Oval 47"/>
          <p:cNvSpPr>
            <a:spLocks noChangeArrowheads="1"/>
          </p:cNvSpPr>
          <p:nvPr/>
        </p:nvSpPr>
        <p:spPr bwMode="gray">
          <a:xfrm>
            <a:off x="4500562" y="2571744"/>
            <a:ext cx="554022" cy="543457"/>
          </a:xfrm>
          <a:prstGeom prst="ellipse">
            <a:avLst/>
          </a:prstGeom>
          <a:solidFill>
            <a:srgbClr val="E9FC88">
              <a:alpha val="70000"/>
            </a:srgbClr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gray">
          <a:xfrm>
            <a:off x="5072066" y="1785926"/>
            <a:ext cx="554022" cy="543457"/>
          </a:xfrm>
          <a:prstGeom prst="ellipse">
            <a:avLst/>
          </a:prstGeom>
          <a:solidFill>
            <a:srgbClr val="FF6699">
              <a:alpha val="70000"/>
            </a:srgbClr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4357686" y="128586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2015г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7422" y="435769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2016г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4" name="Text Box 20"/>
          <p:cNvSpPr txBox="1">
            <a:spLocks noChangeArrowheads="1"/>
          </p:cNvSpPr>
          <p:nvPr/>
        </p:nvSpPr>
        <p:spPr bwMode="black">
          <a:xfrm>
            <a:off x="4286248" y="5143512"/>
            <a:ext cx="7159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16,5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black">
          <a:xfrm>
            <a:off x="4286248" y="5572140"/>
            <a:ext cx="7159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10,5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black">
          <a:xfrm>
            <a:off x="4286248" y="6000768"/>
            <a:ext cx="7159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39,0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black">
          <a:xfrm>
            <a:off x="3357554" y="1571612"/>
            <a:ext cx="5730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33,3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black">
          <a:xfrm>
            <a:off x="3929058" y="2143116"/>
            <a:ext cx="5730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23,0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00" name="Text Box 20"/>
          <p:cNvSpPr txBox="1">
            <a:spLocks noChangeArrowheads="1"/>
          </p:cNvSpPr>
          <p:nvPr/>
        </p:nvSpPr>
        <p:spPr bwMode="black">
          <a:xfrm>
            <a:off x="4500562" y="2571744"/>
            <a:ext cx="5730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12,5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black">
          <a:xfrm>
            <a:off x="5072066" y="1785926"/>
            <a:ext cx="5730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31,2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072198" y="2786058"/>
            <a:ext cx="2928958" cy="7143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072198" y="2786058"/>
            <a:ext cx="642942" cy="71438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6786578" y="2786058"/>
            <a:ext cx="2239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Предлежание,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вращение плаценты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3643314"/>
            <a:ext cx="2928958" cy="714380"/>
          </a:xfrm>
          <a:prstGeom prst="rect">
            <a:avLst/>
          </a:prstGeom>
          <a:ln>
            <a:solidFill>
              <a:srgbClr val="87E9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6072198" y="3643314"/>
            <a:ext cx="642942" cy="714380"/>
          </a:xfrm>
          <a:prstGeom prst="rect">
            <a:avLst/>
          </a:prstGeom>
          <a:solidFill>
            <a:srgbClr val="87E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6786578" y="3786190"/>
            <a:ext cx="21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Отслойка плаценты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072198" y="4500570"/>
            <a:ext cx="2928958" cy="714380"/>
          </a:xfrm>
          <a:prstGeom prst="rect">
            <a:avLst/>
          </a:prstGeom>
          <a:ln>
            <a:solidFill>
              <a:srgbClr val="E9FC8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6072198" y="5357826"/>
            <a:ext cx="2928958" cy="714380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6072198" y="4500570"/>
            <a:ext cx="642942" cy="714380"/>
          </a:xfrm>
          <a:prstGeom prst="rect">
            <a:avLst/>
          </a:prstGeom>
          <a:solidFill>
            <a:srgbClr val="E9F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6072198" y="5357826"/>
            <a:ext cx="642942" cy="71438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6786578" y="4572008"/>
            <a:ext cx="2177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Атоническое </a:t>
            </a:r>
            <a:r>
              <a:rPr lang="ru-RU" b="1" dirty="0" err="1" smtClean="0">
                <a:solidFill>
                  <a:srgbClr val="002060"/>
                </a:solidFill>
              </a:rPr>
              <a:t>маточ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ное</a:t>
            </a:r>
            <a:r>
              <a:rPr lang="ru-RU" b="1" dirty="0" smtClean="0">
                <a:solidFill>
                  <a:srgbClr val="002060"/>
                </a:solidFill>
              </a:rPr>
              <a:t> кровотечение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72330" y="5500702"/>
            <a:ext cx="15462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Коагулопатия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/>
          <p:cNvSpPr>
            <a:spLocks noChangeArrowheads="1"/>
          </p:cNvSpPr>
          <p:nvPr/>
        </p:nvSpPr>
        <p:spPr bwMode="invGray">
          <a:xfrm>
            <a:off x="214282" y="1857364"/>
            <a:ext cx="5738842" cy="4500594"/>
          </a:xfrm>
          <a:prstGeom prst="rightArrow">
            <a:avLst>
              <a:gd name="adj1" fmla="val 79306"/>
              <a:gd name="adj2" fmla="val 3022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blackWhite">
          <a:xfrm>
            <a:off x="357158" y="2428868"/>
            <a:ext cx="3786214" cy="78581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blackWhite">
          <a:xfrm>
            <a:off x="357158" y="3286124"/>
            <a:ext cx="3786214" cy="78581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blackWhite">
          <a:xfrm>
            <a:off x="357158" y="4143380"/>
            <a:ext cx="3786214" cy="78581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6000760" y="3571876"/>
            <a:ext cx="2986118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Активная хирургическая тактика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0"/>
            <a:ext cx="735811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Комплексный  подход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лечении  массивной  кровопотери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57158" y="5000636"/>
            <a:ext cx="3786214" cy="78581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42984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D:\Рабочий стол\Копия logo3.jpg"/>
          <p:cNvPicPr>
            <a:picLocks noChangeAspect="1" noChangeArrowheads="1"/>
          </p:cNvPicPr>
          <p:nvPr/>
        </p:nvPicPr>
        <p:blipFill>
          <a:blip r:embed="rId2"/>
          <a:srcRect t="89968"/>
          <a:stretch>
            <a:fillRect/>
          </a:stretch>
        </p:blipFill>
        <p:spPr bwMode="auto">
          <a:xfrm>
            <a:off x="0" y="6651143"/>
            <a:ext cx="9144000" cy="20685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643182"/>
            <a:ext cx="3456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</a:rPr>
              <a:t>Перевязка маточных сосудов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357562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</a:rPr>
              <a:t>Наложение гемостатических</a:t>
            </a:r>
          </a:p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</a:rPr>
              <a:t>швов на матку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143380"/>
            <a:ext cx="3643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err="1" smtClean="0">
                <a:solidFill>
                  <a:srgbClr val="002060"/>
                </a:solidFill>
              </a:rPr>
              <a:t>Двухбаллонная</a:t>
            </a:r>
            <a:r>
              <a:rPr lang="ru-RU" sz="2000" b="1" dirty="0" smtClean="0">
                <a:solidFill>
                  <a:srgbClr val="002060"/>
                </a:solidFill>
              </a:rPr>
              <a:t> управляемая</a:t>
            </a:r>
          </a:p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</a:rPr>
              <a:t>тампонада полости матки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143512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err="1" smtClean="0">
                <a:solidFill>
                  <a:srgbClr val="002060"/>
                </a:solidFill>
              </a:rPr>
              <a:t>Гистерэктомия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1321</Words>
  <Application>Microsoft Office PowerPoint</Application>
  <PresentationFormat>Экран (4:3)</PresentationFormat>
  <Paragraphs>353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ALLALEN</dc:creator>
  <cp:lastModifiedBy>ALLALEN</cp:lastModifiedBy>
  <cp:revision>511</cp:revision>
  <dcterms:created xsi:type="dcterms:W3CDTF">2016-04-18T19:45:25Z</dcterms:created>
  <dcterms:modified xsi:type="dcterms:W3CDTF">2017-10-13T06:04:49Z</dcterms:modified>
</cp:coreProperties>
</file>